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57" r:id="rId4"/>
    <p:sldId id="263" r:id="rId5"/>
    <p:sldId id="264" r:id="rId6"/>
    <p:sldId id="266" r:id="rId7"/>
    <p:sldId id="265" r:id="rId8"/>
    <p:sldId id="258" r:id="rId9"/>
    <p:sldId id="259" r:id="rId10"/>
    <p:sldId id="261" r:id="rId11"/>
    <p:sldId id="260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80D97-537B-4532-8135-DC50BEEF994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66400-D9C4-4A8D-9190-2AA1C6DA9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2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66400-D9C4-4A8D-9190-2AA1C6DA9C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85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66400-D9C4-4A8D-9190-2AA1C6DA9C9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4638F6-59FC-4B0C-84CE-489DA61B3390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174B34F-D89B-4771-801E-9A7BA749C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/>
              <a:t>個人防護具着脱のポイント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令和</a:t>
            </a:r>
            <a:r>
              <a:rPr kumimoji="1"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kumimoji="1"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年</a:t>
            </a:r>
            <a:r>
              <a:rPr lang="en-US" altLang="ja-JP" b="1" dirty="0">
                <a:solidFill>
                  <a:schemeClr val="tx1"/>
                </a:solidFill>
                <a:latin typeface="+mj-ea"/>
                <a:ea typeface="+mj-ea"/>
              </a:rPr>
              <a:t>7</a:t>
            </a:r>
            <a:r>
              <a:rPr kumimoji="1"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月</a:t>
            </a:r>
            <a:r>
              <a:rPr kumimoji="1"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  <a:t>14</a:t>
            </a:r>
            <a:r>
              <a:rPr kumimoji="1"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日</a:t>
            </a:r>
            <a:endParaRPr kumimoji="1" lang="en-US" altLang="ja-JP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+mj-ea"/>
                <a:ea typeface="+mj-ea"/>
              </a:rPr>
              <a:t>竜ケ崎保健所</a:t>
            </a:r>
            <a:endParaRPr kumimoji="1" lang="ja-JP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55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868"/>
            <a:ext cx="8801273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63888" y="6309320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東京都保健福祉局　個人防護具着脱のポイントより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06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>
                <a:latin typeface="+mn-ea"/>
                <a:ea typeface="+mn-ea"/>
              </a:rPr>
              <a:t>③ 二次感染を防ぐための着脱手順の理解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 smtClean="0">
                <a:latin typeface="+mn-ea"/>
              </a:rPr>
              <a:t>・ＰＰＥ着脱は、二次感染（患者からの感染、ウイルス等が付着した使用後のＰＰＥからの感染）を防ぐために手順を守って行う。</a:t>
            </a:r>
            <a:endParaRPr lang="en-US" altLang="ja-JP" sz="3200" dirty="0" smtClean="0">
              <a:latin typeface="+mn-ea"/>
            </a:endParaRPr>
          </a:p>
          <a:p>
            <a:pPr marL="0" indent="0">
              <a:buNone/>
            </a:pPr>
            <a:endParaRPr lang="en-US" altLang="ja-JP" sz="32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+mn-ea"/>
              </a:rPr>
              <a:t>・正しい着脱ができるよう、二人一組で行う。一人が着脱し、もう一人は各手順が確実にできていることを確認する。</a:t>
            </a:r>
          </a:p>
        </p:txBody>
      </p:sp>
    </p:spTree>
    <p:extLst>
      <p:ext uri="{BB962C8B-B14F-4D97-AF65-F5344CB8AC3E}">
        <p14:creationId xmlns:p14="http://schemas.microsoft.com/office/powerpoint/2010/main" val="22117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>
                <a:latin typeface="+mn-ea"/>
                <a:ea typeface="+mn-ea"/>
              </a:rPr>
              <a:t>個人防護用具を使用する</a:t>
            </a:r>
            <a:r>
              <a:rPr lang="ja-JP" altLang="ja-JP" dirty="0" smtClean="0">
                <a:latin typeface="+mn-ea"/>
                <a:ea typeface="+mn-ea"/>
              </a:rPr>
              <a:t>目的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/>
          </a:bodyPr>
          <a:lstStyle/>
          <a:p>
            <a:r>
              <a:rPr lang="ja-JP" altLang="ja-JP" sz="3200" dirty="0" smtClean="0">
                <a:latin typeface="+mn-ea"/>
              </a:rPr>
              <a:t>個人</a:t>
            </a:r>
            <a:r>
              <a:rPr lang="ja-JP" altLang="ja-JP" sz="3200" dirty="0">
                <a:latin typeface="+mn-ea"/>
              </a:rPr>
              <a:t>防護具を確実に装備することに</a:t>
            </a:r>
            <a:r>
              <a:rPr lang="ja-JP" altLang="ja-JP" sz="3200" dirty="0" smtClean="0">
                <a:latin typeface="+mn-ea"/>
              </a:rPr>
              <a:t>より</a:t>
            </a:r>
            <a:r>
              <a:rPr lang="ja-JP" altLang="en-US" sz="3200" dirty="0" smtClean="0">
                <a:latin typeface="+mn-ea"/>
              </a:rPr>
              <a:t>、</a:t>
            </a:r>
            <a:r>
              <a:rPr lang="ja-JP" altLang="ja-JP" sz="3200" dirty="0" smtClean="0">
                <a:latin typeface="+mn-ea"/>
              </a:rPr>
              <a:t>患者</a:t>
            </a:r>
            <a:r>
              <a:rPr lang="ja-JP" altLang="ja-JP" sz="3200" dirty="0">
                <a:latin typeface="+mn-ea"/>
              </a:rPr>
              <a:t>からの二次感染を防ぐ。</a:t>
            </a:r>
          </a:p>
          <a:p>
            <a:r>
              <a:rPr lang="ja-JP" altLang="ja-JP" sz="3200" dirty="0">
                <a:latin typeface="+mn-ea"/>
              </a:rPr>
              <a:t>二次感染を防ぐことに</a:t>
            </a:r>
            <a:r>
              <a:rPr lang="ja-JP" altLang="ja-JP" sz="3200" dirty="0" smtClean="0">
                <a:latin typeface="+mn-ea"/>
              </a:rPr>
              <a:t>より</a:t>
            </a:r>
            <a:r>
              <a:rPr lang="ja-JP" altLang="en-US" sz="3200" dirty="0" smtClean="0">
                <a:latin typeface="+mn-ea"/>
              </a:rPr>
              <a:t>、</a:t>
            </a:r>
            <a:r>
              <a:rPr lang="ja-JP" altLang="ja-JP" sz="3200" dirty="0" smtClean="0">
                <a:latin typeface="+mn-ea"/>
              </a:rPr>
              <a:t>他者</a:t>
            </a:r>
            <a:r>
              <a:rPr lang="ja-JP" altLang="ja-JP" sz="3200" dirty="0">
                <a:latin typeface="+mn-ea"/>
              </a:rPr>
              <a:t>への感染拡大を防ぐ</a:t>
            </a:r>
            <a:r>
              <a:rPr lang="ja-JP" altLang="ja-JP" sz="3200" dirty="0" smtClean="0">
                <a:latin typeface="+mn-ea"/>
              </a:rPr>
              <a:t>。</a:t>
            </a:r>
            <a:endParaRPr lang="en-US" altLang="ja-JP" sz="3200" dirty="0" smtClean="0">
              <a:latin typeface="+mn-ea"/>
            </a:endParaRPr>
          </a:p>
          <a:p>
            <a:pPr marL="0" indent="0">
              <a:buNone/>
            </a:pPr>
            <a:endParaRPr lang="ja-JP" altLang="ja-JP" sz="3200" dirty="0">
              <a:latin typeface="+mn-ea"/>
            </a:endParaRPr>
          </a:p>
          <a:p>
            <a:pPr marL="0" indent="0">
              <a:buNone/>
            </a:pPr>
            <a:r>
              <a:rPr lang="ja-JP" altLang="ja-JP" sz="3200" dirty="0" smtClean="0">
                <a:solidFill>
                  <a:srgbClr val="FF0000"/>
                </a:solidFill>
                <a:latin typeface="+mn-ea"/>
              </a:rPr>
              <a:t>従事者</a:t>
            </a:r>
            <a:r>
              <a:rPr lang="ja-JP" altLang="ja-JP" sz="3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ja-JP" sz="3200" dirty="0" smtClean="0">
                <a:solidFill>
                  <a:srgbClr val="FF0000"/>
                </a:solidFill>
                <a:latin typeface="+mn-ea"/>
              </a:rPr>
              <a:t>眼</a:t>
            </a:r>
            <a:r>
              <a:rPr lang="ja-JP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ja-JP" altLang="ja-JP" sz="3200" dirty="0" smtClean="0">
                <a:solidFill>
                  <a:srgbClr val="FF0000"/>
                </a:solidFill>
                <a:latin typeface="+mn-ea"/>
              </a:rPr>
              <a:t>鼻腔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ja-JP" altLang="ja-JP" sz="3200" dirty="0" smtClean="0">
                <a:solidFill>
                  <a:srgbClr val="FF0000"/>
                </a:solidFill>
                <a:latin typeface="+mn-ea"/>
              </a:rPr>
              <a:t>口腔</a:t>
            </a:r>
            <a:r>
              <a:rPr lang="ja-JP" altLang="ja-JP" sz="3200" dirty="0">
                <a:solidFill>
                  <a:srgbClr val="FF0000"/>
                </a:solidFill>
                <a:latin typeface="+mn-ea"/>
              </a:rPr>
              <a:t>の粘膜を完全に防慮するととも</a:t>
            </a:r>
            <a:r>
              <a:rPr lang="ja-JP" altLang="ja-JP" sz="3200" dirty="0" smtClean="0">
                <a:solidFill>
                  <a:srgbClr val="FF0000"/>
                </a:solidFill>
                <a:latin typeface="+mn-ea"/>
              </a:rPr>
              <a:t>に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ja-JP" altLang="ja-JP" sz="3200" dirty="0" smtClean="0">
                <a:solidFill>
                  <a:srgbClr val="FF0000"/>
                </a:solidFill>
                <a:latin typeface="+mn-ea"/>
              </a:rPr>
              <a:t>皮膚</a:t>
            </a:r>
            <a:r>
              <a:rPr lang="ja-JP" altLang="ja-JP" sz="3200" dirty="0">
                <a:solidFill>
                  <a:srgbClr val="FF0000"/>
                </a:solidFill>
                <a:latin typeface="+mn-ea"/>
              </a:rPr>
              <a:t>の露出を減らすことが重要。</a:t>
            </a:r>
          </a:p>
          <a:p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995120" cy="1143000"/>
          </a:xfrm>
        </p:spPr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①個人防護具の選択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592796"/>
            <a:ext cx="8435280" cy="3924436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+mn-ea"/>
              </a:rPr>
              <a:t>個人</a:t>
            </a:r>
            <a:r>
              <a:rPr lang="ja-JP" altLang="en-US" sz="3200" dirty="0">
                <a:latin typeface="+mn-ea"/>
              </a:rPr>
              <a:t>防護具（ＰＰＥ）には種類がある。</a:t>
            </a:r>
          </a:p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　　例</a:t>
            </a:r>
            <a:r>
              <a:rPr lang="ja-JP" altLang="en-US" dirty="0">
                <a:latin typeface="+mn-ea"/>
              </a:rPr>
              <a:t>：ガウン、ズボン、キャップ</a:t>
            </a:r>
            <a:r>
              <a:rPr lang="ja-JP" altLang="en-US" dirty="0" smtClean="0">
                <a:latin typeface="+mn-ea"/>
              </a:rPr>
              <a:t>、タイベックススーツ、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　　　</a:t>
            </a:r>
            <a:r>
              <a:rPr lang="ja-JP" altLang="en-US" smtClean="0">
                <a:latin typeface="+mn-ea"/>
              </a:rPr>
              <a:t> シューズカバー、手袋</a:t>
            </a:r>
            <a:r>
              <a:rPr lang="ja-JP" altLang="en-US" dirty="0">
                <a:latin typeface="+mn-ea"/>
              </a:rPr>
              <a:t>、マスク、ゴーグル、</a:t>
            </a:r>
            <a:r>
              <a:rPr lang="ja-JP" altLang="en-US" dirty="0" smtClean="0">
                <a:latin typeface="+mn-ea"/>
              </a:rPr>
              <a:t>フェイスシールド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endParaRPr lang="ja-JP" altLang="en-US" dirty="0">
              <a:latin typeface="+mn-ea"/>
            </a:endParaRPr>
          </a:p>
          <a:p>
            <a:r>
              <a:rPr lang="ja-JP" altLang="en-US" sz="3200" dirty="0" smtClean="0">
                <a:latin typeface="+mn-ea"/>
              </a:rPr>
              <a:t>対応する職員の安全を守るため、病原性・感染源・感染経路・職員が行う内容に適したＰＰＥを選択する。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4644008" y="4653136"/>
            <a:ext cx="4032448" cy="1368152"/>
          </a:xfrm>
          <a:prstGeom prst="wedgeEllipseCallout">
            <a:avLst>
              <a:gd name="adj1" fmla="val -38216"/>
              <a:gd name="adj2" fmla="val -534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病原性が不明の場合は高いものとして扱う</a:t>
            </a:r>
            <a:endParaRPr kumimoji="1" lang="ja-JP" altLang="en-US" sz="20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2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+mn-ea"/>
                <a:ea typeface="+mn-ea"/>
              </a:rPr>
              <a:t>例えば・・・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22581" b="780"/>
          <a:stretch/>
        </p:blipFill>
        <p:spPr bwMode="auto">
          <a:xfrm>
            <a:off x="1381347" y="1687323"/>
            <a:ext cx="70449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753958"/>
            <a:ext cx="1452735" cy="89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21658" y="1844824"/>
            <a:ext cx="553998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 smtClean="0"/>
              <a:t>運転席側</a:t>
            </a:r>
            <a:endParaRPr kumimoji="1" lang="ja-JP" altLang="en-US" sz="2400" dirty="0"/>
          </a:p>
        </p:txBody>
      </p:sp>
      <p:sp>
        <p:nvSpPr>
          <p:cNvPr id="7" name="円/楕円 6"/>
          <p:cNvSpPr/>
          <p:nvPr/>
        </p:nvSpPr>
        <p:spPr>
          <a:xfrm>
            <a:off x="6300192" y="3645024"/>
            <a:ext cx="1175270" cy="1046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86255" y="3572411"/>
            <a:ext cx="1036587" cy="86870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334770" y="2199433"/>
            <a:ext cx="1518286" cy="1297108"/>
          </a:xfrm>
          <a:prstGeom prst="ellipse">
            <a:avLst/>
          </a:prstGeom>
          <a:solidFill>
            <a:srgbClr val="0070C0">
              <a:alpha val="6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381347" y="5277394"/>
            <a:ext cx="1512168" cy="606045"/>
          </a:xfrm>
          <a:prstGeom prst="ellipse">
            <a:avLst/>
          </a:prstGeom>
          <a:solidFill>
            <a:srgbClr val="0070C0">
              <a:alpha val="6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67569" y="536254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・・</a:t>
            </a:r>
            <a:r>
              <a:rPr kumimoji="1"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患者</a:t>
            </a:r>
            <a:endParaRPr kumimoji="1" lang="ja-JP" altLang="en-US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33456" y="5421774"/>
            <a:ext cx="170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・・・</a:t>
            </a: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職員</a:t>
            </a:r>
            <a:endParaRPr lang="en-US" altLang="ja-JP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670216" y="5305294"/>
            <a:ext cx="720080" cy="694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715971" y="2221137"/>
            <a:ext cx="1006871" cy="84760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909291" y="1676994"/>
            <a:ext cx="173290" cy="360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星 5 16"/>
          <p:cNvSpPr/>
          <p:nvPr/>
        </p:nvSpPr>
        <p:spPr>
          <a:xfrm>
            <a:off x="2901491" y="2344163"/>
            <a:ext cx="635829" cy="601553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82581" y="3535375"/>
            <a:ext cx="1175270" cy="1046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687315" y="5277394"/>
            <a:ext cx="720080" cy="69462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星 5 20"/>
          <p:cNvSpPr/>
          <p:nvPr/>
        </p:nvSpPr>
        <p:spPr>
          <a:xfrm>
            <a:off x="2867569" y="3670124"/>
            <a:ext cx="669751" cy="641480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6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運転席に座る場合（仕切りがある）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53072"/>
            <a:ext cx="3456384" cy="460851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716016" y="1821972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必要な防護具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・マスク（サージカル）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・手袋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・アイソレーションガウン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・キャップ（髪が気になる場合）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34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22581" b="780"/>
          <a:stretch/>
        </p:blipFill>
        <p:spPr bwMode="auto">
          <a:xfrm>
            <a:off x="1381347" y="1687323"/>
            <a:ext cx="70449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753958"/>
            <a:ext cx="1452735" cy="89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21658" y="1844824"/>
            <a:ext cx="553998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 smtClean="0"/>
              <a:t>運転席側</a:t>
            </a:r>
            <a:endParaRPr kumimoji="1" lang="ja-JP" altLang="en-US" sz="2400" dirty="0"/>
          </a:p>
        </p:txBody>
      </p:sp>
      <p:sp>
        <p:nvSpPr>
          <p:cNvPr id="7" name="円/楕円 6"/>
          <p:cNvSpPr/>
          <p:nvPr/>
        </p:nvSpPr>
        <p:spPr>
          <a:xfrm>
            <a:off x="6300192" y="3645024"/>
            <a:ext cx="1175270" cy="1046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86255" y="3572411"/>
            <a:ext cx="1036587" cy="86870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334770" y="2199433"/>
            <a:ext cx="1518286" cy="1297108"/>
          </a:xfrm>
          <a:prstGeom prst="ellipse">
            <a:avLst/>
          </a:prstGeom>
          <a:solidFill>
            <a:srgbClr val="0070C0">
              <a:alpha val="6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381347" y="5277394"/>
            <a:ext cx="1512168" cy="606045"/>
          </a:xfrm>
          <a:prstGeom prst="ellipse">
            <a:avLst/>
          </a:prstGeom>
          <a:solidFill>
            <a:srgbClr val="0070C0">
              <a:alpha val="6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67569" y="536254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・・</a:t>
            </a:r>
            <a:r>
              <a:rPr kumimoji="1"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患者</a:t>
            </a:r>
            <a:endParaRPr kumimoji="1" lang="ja-JP" altLang="en-US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33456" y="5421774"/>
            <a:ext cx="170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・・・</a:t>
            </a: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職員</a:t>
            </a:r>
            <a:endParaRPr lang="en-US" altLang="ja-JP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670216" y="5305294"/>
            <a:ext cx="720080" cy="694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715971" y="2221137"/>
            <a:ext cx="1006871" cy="84760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909291" y="1676994"/>
            <a:ext cx="173290" cy="360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82581" y="3535375"/>
            <a:ext cx="1175270" cy="1046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687315" y="5277394"/>
            <a:ext cx="720080" cy="69462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星 5 20"/>
          <p:cNvSpPr/>
          <p:nvPr/>
        </p:nvSpPr>
        <p:spPr>
          <a:xfrm>
            <a:off x="4360505" y="3686022"/>
            <a:ext cx="669751" cy="6414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星 5 21"/>
          <p:cNvSpPr/>
          <p:nvPr/>
        </p:nvSpPr>
        <p:spPr>
          <a:xfrm>
            <a:off x="6552951" y="3751767"/>
            <a:ext cx="669751" cy="6414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6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患者のそばに座る場合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48064" y="1484784"/>
            <a:ext cx="34563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+mn-ea"/>
              </a:rPr>
              <a:t>必要な防護具</a:t>
            </a:r>
            <a:endParaRPr lang="en-US" altLang="ja-JP" sz="2800" dirty="0" smtClean="0">
              <a:latin typeface="+mn-ea"/>
            </a:endParaRPr>
          </a:p>
          <a:p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・</a:t>
            </a:r>
            <a:r>
              <a:rPr lang="ja-JP" altLang="en-US" sz="2800" dirty="0" smtClean="0">
                <a:latin typeface="+mn-ea"/>
              </a:rPr>
              <a:t>ガウン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・</a:t>
            </a:r>
            <a:r>
              <a:rPr lang="ja-JP" altLang="en-US" sz="2800" dirty="0" smtClean="0">
                <a:latin typeface="+mn-ea"/>
              </a:rPr>
              <a:t>ズボン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・</a:t>
            </a:r>
            <a:r>
              <a:rPr lang="ja-JP" altLang="en-US" sz="2800" dirty="0" smtClean="0">
                <a:latin typeface="+mn-ea"/>
              </a:rPr>
              <a:t>キャップ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>
                <a:latin typeface="+mn-ea"/>
              </a:rPr>
              <a:t>・</a:t>
            </a:r>
            <a:r>
              <a:rPr lang="ja-JP" altLang="en-US" sz="2800" smtClean="0">
                <a:latin typeface="+mn-ea"/>
              </a:rPr>
              <a:t>タイベックスーツ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・シューズカバー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・</a:t>
            </a:r>
            <a:r>
              <a:rPr lang="ja-JP" altLang="en-US" sz="2800" dirty="0" smtClean="0">
                <a:latin typeface="+mn-ea"/>
              </a:rPr>
              <a:t>手袋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・</a:t>
            </a:r>
            <a:r>
              <a:rPr lang="ja-JP" altLang="en-US" sz="2800" dirty="0" smtClean="0">
                <a:latin typeface="+mn-ea"/>
              </a:rPr>
              <a:t>マスク（</a:t>
            </a:r>
            <a:r>
              <a:rPr lang="en-US" altLang="ja-JP" sz="2800" dirty="0" smtClean="0">
                <a:latin typeface="+mn-ea"/>
              </a:rPr>
              <a:t>N95</a:t>
            </a:r>
            <a:r>
              <a:rPr lang="ja-JP" altLang="en-US" sz="2800" dirty="0" smtClean="0">
                <a:latin typeface="+mn-ea"/>
              </a:rPr>
              <a:t>）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・ゴーグル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・</a:t>
            </a:r>
            <a:r>
              <a:rPr lang="ja-JP" altLang="en-US" sz="2800" dirty="0" smtClean="0">
                <a:latin typeface="+mn-ea"/>
              </a:rPr>
              <a:t>フェイスシールド</a:t>
            </a:r>
            <a:endParaRPr lang="en-US" altLang="ja-JP" sz="28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772816"/>
            <a:ext cx="3312368" cy="4651426"/>
          </a:xfrm>
        </p:spPr>
      </p:pic>
    </p:spTree>
    <p:extLst>
      <p:ext uri="{BB962C8B-B14F-4D97-AF65-F5344CB8AC3E}">
        <p14:creationId xmlns:p14="http://schemas.microsoft.com/office/powerpoint/2010/main" val="2800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6499" y="260648"/>
            <a:ext cx="7691885" cy="1143000"/>
          </a:xfrm>
        </p:spPr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②着脱環境の整備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+mn-ea"/>
              </a:rPr>
              <a:t>汚染区域、準汚染</a:t>
            </a:r>
            <a:r>
              <a:rPr lang="ja-JP" altLang="en-US" sz="2800" dirty="0" smtClean="0">
                <a:latin typeface="+mn-ea"/>
              </a:rPr>
              <a:t>区域、</a:t>
            </a:r>
            <a:r>
              <a:rPr lang="ja-JP" altLang="en-US" sz="2800" dirty="0">
                <a:latin typeface="+mn-ea"/>
              </a:rPr>
              <a:t>清潔区域を明確に区切り</a:t>
            </a:r>
            <a:r>
              <a:rPr lang="ja-JP" altLang="en-US" sz="2800" dirty="0" smtClean="0">
                <a:latin typeface="+mn-ea"/>
              </a:rPr>
              <a:t>、意識</a:t>
            </a:r>
            <a:r>
              <a:rPr lang="ja-JP" altLang="en-US" sz="2800" dirty="0">
                <a:latin typeface="+mn-ea"/>
              </a:rPr>
              <a:t>する。</a:t>
            </a:r>
          </a:p>
          <a:p>
            <a:r>
              <a:rPr lang="ja-JP" altLang="en-US" sz="2800" dirty="0" smtClean="0">
                <a:latin typeface="+mn-ea"/>
              </a:rPr>
              <a:t>椅子</a:t>
            </a:r>
            <a:r>
              <a:rPr lang="ja-JP" altLang="en-US" sz="2800" dirty="0">
                <a:latin typeface="+mn-ea"/>
              </a:rPr>
              <a:t>や姿見、手指消毒薬、医療廃棄物容器、脱衣シートを</a:t>
            </a:r>
            <a:r>
              <a:rPr lang="ja-JP" altLang="en-US" sz="2800" dirty="0" smtClean="0">
                <a:latin typeface="+mn-ea"/>
              </a:rPr>
              <a:t>適切な</a:t>
            </a:r>
            <a:r>
              <a:rPr lang="ja-JP" altLang="en-US" sz="2800" dirty="0">
                <a:latin typeface="+mn-ea"/>
              </a:rPr>
              <a:t>位置に配置する</a:t>
            </a:r>
            <a:r>
              <a:rPr lang="ja-JP" altLang="en-US" sz="2800" dirty="0" smtClean="0">
                <a:latin typeface="+mn-ea"/>
              </a:rPr>
              <a:t>。</a:t>
            </a:r>
            <a:endParaRPr lang="en-US" altLang="ja-JP" sz="2800" dirty="0" smtClean="0">
              <a:latin typeface="+mn-ea"/>
            </a:endParaRPr>
          </a:p>
          <a:p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3861048"/>
            <a:ext cx="7920880" cy="954107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  <a:latin typeface="+mn-ea"/>
              </a:rPr>
              <a:t>適切に環境を整えることで、二次感染を防止し</a:t>
            </a:r>
            <a:r>
              <a:rPr lang="ja-JP" altLang="en-US" sz="2800" dirty="0" smtClean="0">
                <a:solidFill>
                  <a:srgbClr val="C00000"/>
                </a:solidFill>
                <a:latin typeface="+mn-ea"/>
              </a:rPr>
              <a:t>、適切</a:t>
            </a:r>
            <a:r>
              <a:rPr lang="ja-JP" altLang="en-US" sz="2800" dirty="0">
                <a:solidFill>
                  <a:srgbClr val="C00000"/>
                </a:solidFill>
                <a:latin typeface="+mn-ea"/>
              </a:rPr>
              <a:t>かつ</a:t>
            </a:r>
            <a:r>
              <a:rPr lang="ja-JP" altLang="en-US" sz="2800" dirty="0" smtClean="0">
                <a:solidFill>
                  <a:srgbClr val="C00000"/>
                </a:solidFill>
                <a:latin typeface="+mn-ea"/>
              </a:rPr>
              <a:t>スムーズに</a:t>
            </a:r>
            <a:r>
              <a:rPr lang="ja-JP" altLang="en-US" sz="2800" dirty="0">
                <a:solidFill>
                  <a:srgbClr val="C00000"/>
                </a:solidFill>
                <a:latin typeface="+mn-ea"/>
              </a:rPr>
              <a:t>着脱を行うことができる</a:t>
            </a:r>
            <a:endParaRPr kumimoji="1" lang="ja-JP" altLang="en-US" sz="2800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74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汚染</a:t>
            </a:r>
            <a:r>
              <a:rPr lang="ja-JP" altLang="en-US" sz="32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区域、準汚染区域</a:t>
            </a:r>
            <a:r>
              <a:rPr lang="ja-JP" altLang="en-US" sz="32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、清潔区域のイメージ</a:t>
            </a:r>
            <a:endParaRPr kumimoji="1" lang="ja-JP" altLang="en-US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826809"/>
            <a:ext cx="3384376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患者が</a:t>
            </a:r>
            <a:r>
              <a:rPr lang="ja-JP" altLang="en-US" sz="2400" dirty="0" smtClean="0">
                <a:solidFill>
                  <a:schemeClr val="tx1"/>
                </a:solidFill>
              </a:rPr>
              <a:t>いる場所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（病室，待機場所）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585500"/>
            <a:ext cx="33843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汚染区域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8674" y="1826809"/>
            <a:ext cx="2451518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ＰＰＥ脱衣場所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(</a:t>
            </a:r>
            <a:r>
              <a:rPr lang="ja-JP" altLang="en-US" sz="2000" dirty="0" smtClean="0">
                <a:solidFill>
                  <a:schemeClr val="tx1"/>
                </a:solidFill>
              </a:rPr>
              <a:t>前室等</a:t>
            </a:r>
            <a:r>
              <a:rPr lang="en-US" altLang="ja-JP" sz="2000" dirty="0" smtClean="0">
                <a:solidFill>
                  <a:schemeClr val="tx1"/>
                </a:solidFill>
              </a:rPr>
              <a:t>)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37315" y="2596250"/>
            <a:ext cx="246287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準汚染区域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1815187"/>
            <a:ext cx="245151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その他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0" y="1392203"/>
            <a:ext cx="8645690" cy="47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4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</TotalTime>
  <Words>378</Words>
  <Application>Microsoft Office PowerPoint</Application>
  <PresentationFormat>画面に合わせる 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クラリティ</vt:lpstr>
      <vt:lpstr>個人防護具着脱のポイント</vt:lpstr>
      <vt:lpstr>個人防護用具を使用する目的</vt:lpstr>
      <vt:lpstr>①個人防護具の選択</vt:lpstr>
      <vt:lpstr>例えば・・・</vt:lpstr>
      <vt:lpstr>運転席に座る場合（仕切りがある）</vt:lpstr>
      <vt:lpstr>PowerPoint プレゼンテーション</vt:lpstr>
      <vt:lpstr>患者のそばに座る場合</vt:lpstr>
      <vt:lpstr>②着脱環境の整備</vt:lpstr>
      <vt:lpstr>汚染区域、準汚染区域、清潔区域のイメージ</vt:lpstr>
      <vt:lpstr>PowerPoint プレゼンテーション</vt:lpstr>
      <vt:lpstr>③ 二次感染を防ぐための着脱手順の理解</vt:lpstr>
    </vt:vector>
  </TitlesOfParts>
  <Company>茨城県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個人防護具着脱のポイント</dc:title>
  <dc:creator>茨城県</dc:creator>
  <cp:lastModifiedBy>茨城県</cp:lastModifiedBy>
  <cp:revision>25</cp:revision>
  <dcterms:created xsi:type="dcterms:W3CDTF">2019-12-18T04:13:59Z</dcterms:created>
  <dcterms:modified xsi:type="dcterms:W3CDTF">2020-07-09T00:44:47Z</dcterms:modified>
</cp:coreProperties>
</file>