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1"/>
    <a:srgbClr val="FFFF00"/>
    <a:srgbClr val="00800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100" d="100"/>
          <a:sy n="100" d="100"/>
        </p:scale>
        <p:origin x="-1230" y="293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EA49EA1-84C2-4464-9EB1-28CDF8FD162E}" type="datetimeFigureOut">
              <a:rPr kumimoji="1" lang="ja-JP" altLang="en-US" smtClean="0"/>
              <a:t>2019/7/12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8BA7104-2F3F-4CB9-8F8E-79BAEDF07DBE}" type="slidenum">
              <a:rPr kumimoji="1" lang="ja-JP" altLang="en-US" smtClean="0"/>
              <a:t>‹#›</a:t>
            </a:fld>
            <a:endParaRPr kumimoji="1" lang="ja-JP" altLang="en-US"/>
          </a:p>
        </p:txBody>
      </p:sp>
    </p:spTree>
    <p:extLst>
      <p:ext uri="{BB962C8B-B14F-4D97-AF65-F5344CB8AC3E}">
        <p14:creationId xmlns:p14="http://schemas.microsoft.com/office/powerpoint/2010/main" val="11499724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167C31E-034B-4387-BB55-39368192E1B6}" type="datetimeFigureOut">
              <a:rPr kumimoji="1" lang="ja-JP" altLang="en-US" smtClean="0"/>
              <a:t>2019/7/12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BE718F-8277-4CD1-9544-04DE70FD0C35}" type="slidenum">
              <a:rPr kumimoji="1" lang="ja-JP" altLang="en-US" smtClean="0"/>
              <a:t>‹#›</a:t>
            </a:fld>
            <a:endParaRPr kumimoji="1" lang="ja-JP" altLang="en-US"/>
          </a:p>
        </p:txBody>
      </p:sp>
    </p:spTree>
    <p:extLst>
      <p:ext uri="{BB962C8B-B14F-4D97-AF65-F5344CB8AC3E}">
        <p14:creationId xmlns:p14="http://schemas.microsoft.com/office/powerpoint/2010/main" val="1864690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167C31E-034B-4387-BB55-39368192E1B6}" type="datetimeFigureOut">
              <a:rPr kumimoji="1" lang="ja-JP" altLang="en-US" smtClean="0"/>
              <a:t>2019/7/12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BE718F-8277-4CD1-9544-04DE70FD0C35}" type="slidenum">
              <a:rPr kumimoji="1" lang="ja-JP" altLang="en-US" smtClean="0"/>
              <a:t>‹#›</a:t>
            </a:fld>
            <a:endParaRPr kumimoji="1" lang="ja-JP" altLang="en-US"/>
          </a:p>
        </p:txBody>
      </p:sp>
    </p:spTree>
    <p:extLst>
      <p:ext uri="{BB962C8B-B14F-4D97-AF65-F5344CB8AC3E}">
        <p14:creationId xmlns:p14="http://schemas.microsoft.com/office/powerpoint/2010/main" val="2319377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167C31E-034B-4387-BB55-39368192E1B6}" type="datetimeFigureOut">
              <a:rPr kumimoji="1" lang="ja-JP" altLang="en-US" smtClean="0"/>
              <a:t>2019/7/12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BE718F-8277-4CD1-9544-04DE70FD0C35}" type="slidenum">
              <a:rPr kumimoji="1" lang="ja-JP" altLang="en-US" smtClean="0"/>
              <a:t>‹#›</a:t>
            </a:fld>
            <a:endParaRPr kumimoji="1" lang="ja-JP" altLang="en-US"/>
          </a:p>
        </p:txBody>
      </p:sp>
    </p:spTree>
    <p:extLst>
      <p:ext uri="{BB962C8B-B14F-4D97-AF65-F5344CB8AC3E}">
        <p14:creationId xmlns:p14="http://schemas.microsoft.com/office/powerpoint/2010/main" val="2031563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167C31E-034B-4387-BB55-39368192E1B6}" type="datetimeFigureOut">
              <a:rPr kumimoji="1" lang="ja-JP" altLang="en-US" smtClean="0"/>
              <a:t>2019/7/12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BE718F-8277-4CD1-9544-04DE70FD0C35}" type="slidenum">
              <a:rPr kumimoji="1" lang="ja-JP" altLang="en-US" smtClean="0"/>
              <a:t>‹#›</a:t>
            </a:fld>
            <a:endParaRPr kumimoji="1" lang="ja-JP" altLang="en-US"/>
          </a:p>
        </p:txBody>
      </p:sp>
    </p:spTree>
    <p:extLst>
      <p:ext uri="{BB962C8B-B14F-4D97-AF65-F5344CB8AC3E}">
        <p14:creationId xmlns:p14="http://schemas.microsoft.com/office/powerpoint/2010/main" val="118732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167C31E-034B-4387-BB55-39368192E1B6}" type="datetimeFigureOut">
              <a:rPr kumimoji="1" lang="ja-JP" altLang="en-US" smtClean="0"/>
              <a:t>2019/7/12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BE718F-8277-4CD1-9544-04DE70FD0C35}" type="slidenum">
              <a:rPr kumimoji="1" lang="ja-JP" altLang="en-US" smtClean="0"/>
              <a:t>‹#›</a:t>
            </a:fld>
            <a:endParaRPr kumimoji="1" lang="ja-JP" altLang="en-US"/>
          </a:p>
        </p:txBody>
      </p:sp>
    </p:spTree>
    <p:extLst>
      <p:ext uri="{BB962C8B-B14F-4D97-AF65-F5344CB8AC3E}">
        <p14:creationId xmlns:p14="http://schemas.microsoft.com/office/powerpoint/2010/main" val="467442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167C31E-034B-4387-BB55-39368192E1B6}" type="datetimeFigureOut">
              <a:rPr kumimoji="1" lang="ja-JP" altLang="en-US" smtClean="0"/>
              <a:t>2019/7/12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BE718F-8277-4CD1-9544-04DE70FD0C35}" type="slidenum">
              <a:rPr kumimoji="1" lang="ja-JP" altLang="en-US" smtClean="0"/>
              <a:t>‹#›</a:t>
            </a:fld>
            <a:endParaRPr kumimoji="1" lang="ja-JP" altLang="en-US"/>
          </a:p>
        </p:txBody>
      </p:sp>
    </p:spTree>
    <p:extLst>
      <p:ext uri="{BB962C8B-B14F-4D97-AF65-F5344CB8AC3E}">
        <p14:creationId xmlns:p14="http://schemas.microsoft.com/office/powerpoint/2010/main" val="308507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167C31E-034B-4387-BB55-39368192E1B6}" type="datetimeFigureOut">
              <a:rPr kumimoji="1" lang="ja-JP" altLang="en-US" smtClean="0"/>
              <a:t>2019/7/12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BE718F-8277-4CD1-9544-04DE70FD0C35}" type="slidenum">
              <a:rPr kumimoji="1" lang="ja-JP" altLang="en-US" smtClean="0"/>
              <a:t>‹#›</a:t>
            </a:fld>
            <a:endParaRPr kumimoji="1" lang="ja-JP" altLang="en-US"/>
          </a:p>
        </p:txBody>
      </p:sp>
    </p:spTree>
    <p:extLst>
      <p:ext uri="{BB962C8B-B14F-4D97-AF65-F5344CB8AC3E}">
        <p14:creationId xmlns:p14="http://schemas.microsoft.com/office/powerpoint/2010/main" val="17004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167C31E-034B-4387-BB55-39368192E1B6}" type="datetimeFigureOut">
              <a:rPr kumimoji="1" lang="ja-JP" altLang="en-US" smtClean="0"/>
              <a:t>2019/7/12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BE718F-8277-4CD1-9544-04DE70FD0C35}" type="slidenum">
              <a:rPr kumimoji="1" lang="ja-JP" altLang="en-US" smtClean="0"/>
              <a:t>‹#›</a:t>
            </a:fld>
            <a:endParaRPr kumimoji="1" lang="ja-JP" altLang="en-US"/>
          </a:p>
        </p:txBody>
      </p:sp>
    </p:spTree>
    <p:extLst>
      <p:ext uri="{BB962C8B-B14F-4D97-AF65-F5344CB8AC3E}">
        <p14:creationId xmlns:p14="http://schemas.microsoft.com/office/powerpoint/2010/main" val="2677988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7C31E-034B-4387-BB55-39368192E1B6}" type="datetimeFigureOut">
              <a:rPr kumimoji="1" lang="ja-JP" altLang="en-US" smtClean="0"/>
              <a:t>2019/7/12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BE718F-8277-4CD1-9544-04DE70FD0C35}" type="slidenum">
              <a:rPr kumimoji="1" lang="ja-JP" altLang="en-US" smtClean="0"/>
              <a:t>‹#›</a:t>
            </a:fld>
            <a:endParaRPr kumimoji="1" lang="ja-JP" altLang="en-US"/>
          </a:p>
        </p:txBody>
      </p:sp>
    </p:spTree>
    <p:extLst>
      <p:ext uri="{BB962C8B-B14F-4D97-AF65-F5344CB8AC3E}">
        <p14:creationId xmlns:p14="http://schemas.microsoft.com/office/powerpoint/2010/main" val="400829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167C31E-034B-4387-BB55-39368192E1B6}" type="datetimeFigureOut">
              <a:rPr kumimoji="1" lang="ja-JP" altLang="en-US" smtClean="0"/>
              <a:t>2019/7/12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BE718F-8277-4CD1-9544-04DE70FD0C35}" type="slidenum">
              <a:rPr kumimoji="1" lang="ja-JP" altLang="en-US" smtClean="0"/>
              <a:t>‹#›</a:t>
            </a:fld>
            <a:endParaRPr kumimoji="1" lang="ja-JP" altLang="en-US"/>
          </a:p>
        </p:txBody>
      </p:sp>
    </p:spTree>
    <p:extLst>
      <p:ext uri="{BB962C8B-B14F-4D97-AF65-F5344CB8AC3E}">
        <p14:creationId xmlns:p14="http://schemas.microsoft.com/office/powerpoint/2010/main" val="1539227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167C31E-034B-4387-BB55-39368192E1B6}" type="datetimeFigureOut">
              <a:rPr kumimoji="1" lang="ja-JP" altLang="en-US" smtClean="0"/>
              <a:t>2019/7/12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BE718F-8277-4CD1-9544-04DE70FD0C35}" type="slidenum">
              <a:rPr kumimoji="1" lang="ja-JP" altLang="en-US" smtClean="0"/>
              <a:t>‹#›</a:t>
            </a:fld>
            <a:endParaRPr kumimoji="1" lang="ja-JP" altLang="en-US"/>
          </a:p>
        </p:txBody>
      </p:sp>
    </p:spTree>
    <p:extLst>
      <p:ext uri="{BB962C8B-B14F-4D97-AF65-F5344CB8AC3E}">
        <p14:creationId xmlns:p14="http://schemas.microsoft.com/office/powerpoint/2010/main" val="3457774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167C31E-034B-4387-BB55-39368192E1B6}" type="datetimeFigureOut">
              <a:rPr kumimoji="1" lang="ja-JP" altLang="en-US" smtClean="0"/>
              <a:t>2019/7/12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1BE718F-8277-4CD1-9544-04DE70FD0C35}" type="slidenum">
              <a:rPr kumimoji="1" lang="ja-JP" altLang="en-US" smtClean="0"/>
              <a:t>‹#›</a:t>
            </a:fld>
            <a:endParaRPr kumimoji="1" lang="ja-JP" altLang="en-US"/>
          </a:p>
        </p:txBody>
      </p:sp>
    </p:spTree>
    <p:extLst>
      <p:ext uri="{BB962C8B-B14F-4D97-AF65-F5344CB8AC3E}">
        <p14:creationId xmlns:p14="http://schemas.microsoft.com/office/powerpoint/2010/main" val="1965997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p:cNvSpPr txBox="1"/>
          <p:nvPr/>
        </p:nvSpPr>
        <p:spPr>
          <a:xfrm>
            <a:off x="121831" y="2647229"/>
            <a:ext cx="6659970" cy="2016000"/>
          </a:xfrm>
          <a:prstGeom prst="rect">
            <a:avLst/>
          </a:prstGeom>
          <a:noFill/>
          <a:ln w="12700">
            <a:solidFill>
              <a:srgbClr val="7030A0"/>
            </a:solidFill>
            <a:prstDash val="solid"/>
          </a:ln>
        </p:spPr>
        <p:txBody>
          <a:bodyPr wrap="square" rtlCol="0">
            <a:spAutoFit/>
          </a:bodyPr>
          <a:lstStyle/>
          <a:p>
            <a:pPr algn="just"/>
            <a:endParaRPr kumimoji="1" lang="ja-JP" altLang="en-US" sz="1100" dirty="0">
              <a:latin typeface="AR Pゴシック体M" panose="020B0600000000000000" pitchFamily="50" charset="-128"/>
              <a:ea typeface="AR Pゴシック体M" panose="020B0600000000000000" pitchFamily="50" charset="-128"/>
            </a:endParaRPr>
          </a:p>
        </p:txBody>
      </p:sp>
      <p:pic>
        <p:nvPicPr>
          <p:cNvPr id="17" name="図 16"/>
          <p:cNvPicPr>
            <a:picLocks noChangeAspect="1"/>
          </p:cNvPicPr>
          <p:nvPr/>
        </p:nvPicPr>
        <p:blipFill>
          <a:blip r:embed="rId2"/>
          <a:stretch>
            <a:fillRect/>
          </a:stretch>
        </p:blipFill>
        <p:spPr>
          <a:xfrm>
            <a:off x="4192380" y="-419100"/>
            <a:ext cx="2722047" cy="3367712"/>
          </a:xfrm>
          <a:prstGeom prst="rect">
            <a:avLst/>
          </a:prstGeom>
        </p:spPr>
      </p:pic>
      <p:sp>
        <p:nvSpPr>
          <p:cNvPr id="37" name="角丸四角形 36"/>
          <p:cNvSpPr/>
          <p:nvPr/>
        </p:nvSpPr>
        <p:spPr>
          <a:xfrm>
            <a:off x="0" y="9525"/>
            <a:ext cx="6858000" cy="864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5400" y="2707569"/>
            <a:ext cx="6952544" cy="2001881"/>
          </a:xfrm>
          <a:prstGeom prst="rect">
            <a:avLst/>
          </a:prstGeom>
          <a:noFill/>
          <a:ln>
            <a:noFill/>
          </a:ln>
        </p:spPr>
        <p:txBody>
          <a:bodyPr wrap="none" tIns="108000" rtlCol="0">
            <a:spAutoFit/>
          </a:bodyPr>
          <a:lstStyle/>
          <a:p>
            <a:r>
              <a:rPr lang="ja-JP" altLang="en-US" sz="1200" dirty="0" smtClean="0">
                <a:latin typeface="AR Pゴシック体M" panose="020B0600000000000000" pitchFamily="50" charset="-128"/>
                <a:ea typeface="AR Pゴシック体M" panose="020B0600000000000000" pitchFamily="50" charset="-128"/>
              </a:rPr>
              <a:t>　①個人が設置する排水設備において，農業集落排水施設</a:t>
            </a:r>
            <a:r>
              <a:rPr lang="en-US" altLang="ja-JP" sz="1200" dirty="0" smtClean="0">
                <a:latin typeface="AR Pゴシック体M" panose="020B0600000000000000" pitchFamily="50" charset="-128"/>
                <a:ea typeface="AR Pゴシック体M" panose="020B0600000000000000" pitchFamily="50" charset="-128"/>
              </a:rPr>
              <a:t>(</a:t>
            </a:r>
            <a:r>
              <a:rPr lang="ja-JP" altLang="en-US" sz="1200" dirty="0" smtClean="0">
                <a:latin typeface="AR Pゴシック体M" panose="020B0600000000000000" pitchFamily="50" charset="-128"/>
                <a:ea typeface="AR Pゴシック体M" panose="020B0600000000000000" pitchFamily="50" charset="-128"/>
              </a:rPr>
              <a:t>下水道</a:t>
            </a:r>
            <a:r>
              <a:rPr lang="en-US" altLang="ja-JP" sz="1200" dirty="0" smtClean="0">
                <a:latin typeface="AR Pゴシック体M" panose="020B0600000000000000" pitchFamily="50" charset="-128"/>
                <a:ea typeface="AR Pゴシック体M" panose="020B0600000000000000" pitchFamily="50" charset="-128"/>
              </a:rPr>
              <a:t>)</a:t>
            </a:r>
            <a:r>
              <a:rPr lang="ja-JP" altLang="en-US" sz="1200" dirty="0" smtClean="0">
                <a:latin typeface="AR Pゴシック体M" panose="020B0600000000000000" pitchFamily="50" charset="-128"/>
                <a:ea typeface="AR Pゴシック体M" panose="020B0600000000000000" pitchFamily="50" charset="-128"/>
              </a:rPr>
              <a:t>に接続する工事を対象に補助します。</a:t>
            </a:r>
            <a:endParaRPr lang="en-US" altLang="ja-JP" sz="1200" dirty="0">
              <a:latin typeface="AR Pゴシック体M" panose="020B0600000000000000" pitchFamily="50" charset="-128"/>
              <a:ea typeface="AR Pゴシック体M" panose="020B0600000000000000" pitchFamily="50" charset="-128"/>
            </a:endParaRPr>
          </a:p>
          <a:p>
            <a:endParaRPr lang="en-US" altLang="ja-JP" sz="1200" dirty="0">
              <a:latin typeface="AR Pゴシック体M" panose="020B0600000000000000" pitchFamily="50" charset="-128"/>
              <a:ea typeface="AR Pゴシック体M" panose="020B0600000000000000" pitchFamily="50" charset="-128"/>
            </a:endParaRPr>
          </a:p>
          <a:p>
            <a:endParaRPr lang="en-US" altLang="ja-JP" sz="1200" dirty="0" smtClean="0">
              <a:latin typeface="AR Pゴシック体M" panose="020B0600000000000000" pitchFamily="50" charset="-128"/>
              <a:ea typeface="AR Pゴシック体M" panose="020B0600000000000000" pitchFamily="50" charset="-128"/>
            </a:endParaRPr>
          </a:p>
          <a:p>
            <a:endParaRPr lang="en-US" altLang="ja-JP" sz="1200" dirty="0">
              <a:latin typeface="AR Pゴシック体M" panose="020B0600000000000000" pitchFamily="50" charset="-128"/>
              <a:ea typeface="AR Pゴシック体M" panose="020B0600000000000000" pitchFamily="50" charset="-128"/>
            </a:endParaRPr>
          </a:p>
          <a:p>
            <a:r>
              <a:rPr lang="ja-JP" altLang="en-US" sz="1200" dirty="0" smtClean="0">
                <a:latin typeface="AR Pゴシック体M" panose="020B0600000000000000" pitchFamily="50" charset="-128"/>
                <a:ea typeface="AR Pゴシック体M" panose="020B0600000000000000" pitchFamily="50" charset="-128"/>
              </a:rPr>
              <a:t>　②「６５歳以上または１８歳未満の方がいる世帯</a:t>
            </a:r>
            <a:r>
              <a:rPr lang="ja-JP" altLang="en-US" sz="1400" baseline="30000" dirty="0" smtClean="0">
                <a:latin typeface="AR Pゴシック体M" panose="020B0600000000000000" pitchFamily="50" charset="-128"/>
                <a:ea typeface="AR Pゴシック体M" panose="020B0600000000000000" pitchFamily="50" charset="-128"/>
              </a:rPr>
              <a:t>*</a:t>
            </a:r>
            <a:r>
              <a:rPr lang="en-US" altLang="ja-JP" sz="1400" baseline="30000" dirty="0">
                <a:latin typeface="AR Pゴシック体M" panose="020B0600000000000000" pitchFamily="50" charset="-128"/>
                <a:ea typeface="AR Pゴシック体M" panose="020B0600000000000000" pitchFamily="50" charset="-128"/>
              </a:rPr>
              <a:t>2</a:t>
            </a:r>
            <a:r>
              <a:rPr lang="ja-JP" altLang="en-US" sz="1200" dirty="0" smtClean="0">
                <a:latin typeface="AR Pゴシック体M" panose="020B0600000000000000" pitchFamily="50" charset="-128"/>
                <a:ea typeface="AR Pゴシック体M" panose="020B0600000000000000" pitchFamily="50" charset="-128"/>
              </a:rPr>
              <a:t>」のうち世帯の合計年収が</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smtClean="0">
                <a:latin typeface="AR Pゴシック体M" panose="020B0600000000000000" pitchFamily="50" charset="-128"/>
                <a:ea typeface="AR Pゴシック体M" panose="020B0600000000000000" pitchFamily="50" charset="-128"/>
              </a:rPr>
              <a:t>　　６００万円未満</a:t>
            </a:r>
            <a:r>
              <a:rPr lang="ja-JP" altLang="en-US" sz="1400" baseline="30000" dirty="0" smtClean="0">
                <a:latin typeface="AR Pゴシック体M" panose="020B0600000000000000" pitchFamily="50" charset="-128"/>
                <a:ea typeface="AR Pゴシック体M" panose="020B0600000000000000" pitchFamily="50" charset="-128"/>
              </a:rPr>
              <a:t>*</a:t>
            </a:r>
            <a:r>
              <a:rPr lang="en-US" altLang="ja-JP" sz="1400" baseline="30000" dirty="0">
                <a:latin typeface="AR Pゴシック体M" panose="020B0600000000000000" pitchFamily="50" charset="-128"/>
                <a:ea typeface="AR Pゴシック体M" panose="020B0600000000000000" pitchFamily="50" charset="-128"/>
              </a:rPr>
              <a:t>3</a:t>
            </a:r>
            <a:r>
              <a:rPr lang="ja-JP" altLang="en-US" sz="1200" dirty="0" smtClean="0">
                <a:latin typeface="AR Pゴシック体M" panose="020B0600000000000000" pitchFamily="50" charset="-128"/>
                <a:ea typeface="AR Pゴシック体M" panose="020B0600000000000000" pitchFamily="50" charset="-128"/>
              </a:rPr>
              <a:t>の世帯に対しては，一般的な接続工事費の全額を補助します。</a:t>
            </a:r>
            <a:endParaRPr lang="en-US" altLang="ja-JP" sz="1200" dirty="0" smtClean="0">
              <a:latin typeface="AR Pゴシック体M" panose="020B0600000000000000" pitchFamily="50" charset="-128"/>
              <a:ea typeface="AR Pゴシック体M" panose="020B0600000000000000" pitchFamily="50" charset="-128"/>
            </a:endParaRPr>
          </a:p>
          <a:p>
            <a:endParaRPr lang="en-US" altLang="ja-JP" sz="1200" dirty="0">
              <a:latin typeface="AR Pゴシック体M" panose="020B0600000000000000" pitchFamily="50" charset="-128"/>
              <a:ea typeface="AR Pゴシック体M" panose="020B0600000000000000" pitchFamily="50" charset="-128"/>
            </a:endParaRPr>
          </a:p>
          <a:p>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en-US" altLang="ja-JP" sz="1200" dirty="0">
                <a:latin typeface="AR Pゴシック体M" panose="020B0600000000000000" pitchFamily="50" charset="-128"/>
                <a:ea typeface="AR Pゴシック体M" panose="020B0600000000000000" pitchFamily="50" charset="-128"/>
              </a:rPr>
              <a:t>※</a:t>
            </a:r>
            <a:r>
              <a:rPr lang="ja-JP" altLang="en-US" sz="1200" dirty="0">
                <a:latin typeface="AR Pゴシック体M" panose="020B0600000000000000" pitchFamily="50" charset="-128"/>
                <a:ea typeface="AR Pゴシック体M" panose="020B0600000000000000" pitchFamily="50" charset="-128"/>
              </a:rPr>
              <a:t>住宅の新築に伴う工事は，対象外です。貸家の場合は所有者が対象となります。 </a:t>
            </a:r>
            <a:endParaRPr lang="en-US" altLang="ja-JP" sz="1200" dirty="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市税等の滞納がある場合は補助金</a:t>
            </a:r>
            <a:r>
              <a:rPr lang="ja-JP" altLang="en-US" sz="1200" dirty="0" smtClean="0">
                <a:latin typeface="AR Pゴシック体M" panose="020B0600000000000000" pitchFamily="50" charset="-128"/>
                <a:ea typeface="AR Pゴシック体M" panose="020B0600000000000000" pitchFamily="50" charset="-128"/>
              </a:rPr>
              <a:t>を受けられない場合があります。</a:t>
            </a:r>
            <a:endParaRPr lang="en-US" altLang="ja-JP" sz="1200" dirty="0">
              <a:latin typeface="AR Pゴシック体M" panose="020B0600000000000000" pitchFamily="50" charset="-128"/>
              <a:ea typeface="AR Pゴシック体M" panose="020B0600000000000000" pitchFamily="50" charset="-128"/>
            </a:endParaRPr>
          </a:p>
        </p:txBody>
      </p:sp>
      <p:sp>
        <p:nvSpPr>
          <p:cNvPr id="10" name="テキスト ボックス 9"/>
          <p:cNvSpPr txBox="1"/>
          <p:nvPr/>
        </p:nvSpPr>
        <p:spPr>
          <a:xfrm>
            <a:off x="132846" y="1071580"/>
            <a:ext cx="4192173" cy="1154162"/>
          </a:xfrm>
          <a:prstGeom prst="rect">
            <a:avLst/>
          </a:prstGeom>
          <a:noFill/>
          <a:ln w="12700">
            <a:solidFill>
              <a:srgbClr val="7030A0"/>
            </a:solidFill>
            <a:prstDash val="solid"/>
          </a:ln>
        </p:spPr>
        <p:txBody>
          <a:bodyPr wrap="none" rtlCol="0">
            <a:spAutoFit/>
          </a:bodyPr>
          <a:lstStyle/>
          <a:p>
            <a:pPr algn="just"/>
            <a:endParaRPr kumimoji="1" lang="en-US" altLang="ja-JP" sz="1100" dirty="0" smtClean="0">
              <a:latin typeface="AR Pゴシック体M" panose="020B0600000000000000" pitchFamily="50" charset="-128"/>
              <a:ea typeface="AR Pゴシック体M" panose="020B0600000000000000" pitchFamily="50" charset="-128"/>
            </a:endParaRPr>
          </a:p>
          <a:p>
            <a:pPr algn="just"/>
            <a:r>
              <a:rPr lang="ja-JP" altLang="en-US" sz="1200" dirty="0">
                <a:latin typeface="AR Pゴシック体M" panose="020B0600000000000000" pitchFamily="50" charset="-128"/>
                <a:ea typeface="AR Pゴシック体M" panose="020B0600000000000000" pitchFamily="50" charset="-128"/>
              </a:rPr>
              <a:t>　</a:t>
            </a:r>
            <a:r>
              <a:rPr kumimoji="1" lang="ja-JP" altLang="en-US" sz="1200" dirty="0" smtClean="0">
                <a:latin typeface="AR Pゴシック体M" panose="020B0600000000000000" pitchFamily="50" charset="-128"/>
                <a:ea typeface="AR Pゴシック体M" panose="020B0600000000000000" pitchFamily="50" charset="-128"/>
              </a:rPr>
              <a:t>土浦市，石岡市，龍ケ崎市，笠間市，鹿嶋市，潮来市，筑西市，</a:t>
            </a:r>
            <a:endParaRPr kumimoji="1" lang="en-US" altLang="ja-JP" sz="1200" dirty="0" smtClean="0">
              <a:latin typeface="AR Pゴシック体M" panose="020B0600000000000000" pitchFamily="50" charset="-128"/>
              <a:ea typeface="AR Pゴシック体M" panose="020B0600000000000000" pitchFamily="50" charset="-128"/>
            </a:endParaRPr>
          </a:p>
          <a:p>
            <a:pPr algn="just"/>
            <a:r>
              <a:rPr lang="ja-JP" altLang="en-US" sz="1200" dirty="0">
                <a:latin typeface="AR Pゴシック体M" panose="020B0600000000000000" pitchFamily="50" charset="-128"/>
                <a:ea typeface="AR Pゴシック体M" panose="020B0600000000000000" pitchFamily="50" charset="-128"/>
              </a:rPr>
              <a:t>　</a:t>
            </a:r>
            <a:r>
              <a:rPr kumimoji="1" lang="ja-JP" altLang="en-US" sz="1200" dirty="0" smtClean="0">
                <a:latin typeface="AR Pゴシック体M" panose="020B0600000000000000" pitchFamily="50" charset="-128"/>
                <a:ea typeface="AR Pゴシック体M" panose="020B0600000000000000" pitchFamily="50" charset="-128"/>
              </a:rPr>
              <a:t>稲敷市，</a:t>
            </a:r>
            <a:r>
              <a:rPr lang="ja-JP" altLang="en-US" sz="1200" dirty="0" smtClean="0">
                <a:latin typeface="AR Pゴシック体M" panose="020B0600000000000000" pitchFamily="50" charset="-128"/>
                <a:ea typeface="AR Pゴシック体M" panose="020B0600000000000000" pitchFamily="50" charset="-128"/>
              </a:rPr>
              <a:t>かすみがうら市，桜川市，行方市，鉾田市，小美玉市，</a:t>
            </a:r>
            <a:endParaRPr lang="en-US" altLang="ja-JP" sz="1200" dirty="0" smtClean="0">
              <a:latin typeface="AR Pゴシック体M" panose="020B0600000000000000" pitchFamily="50" charset="-128"/>
              <a:ea typeface="AR Pゴシック体M" panose="020B0600000000000000" pitchFamily="50" charset="-128"/>
            </a:endParaRPr>
          </a:p>
          <a:p>
            <a:pPr algn="just"/>
            <a:r>
              <a:rPr lang="ja-JP" altLang="en-US"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美浦村，阿見町　（１</a:t>
            </a:r>
            <a:r>
              <a:rPr lang="ja-JP" altLang="en-US" sz="1200" dirty="0">
                <a:latin typeface="AR Pゴシック体M" panose="020B0600000000000000" pitchFamily="50" charset="-128"/>
                <a:ea typeface="AR Pゴシック体M" panose="020B0600000000000000" pitchFamily="50" charset="-128"/>
              </a:rPr>
              <a:t>５</a:t>
            </a:r>
            <a:r>
              <a:rPr lang="ja-JP" altLang="en-US" sz="1200" dirty="0" smtClean="0">
                <a:latin typeface="AR Pゴシック体M" panose="020B0600000000000000" pitchFamily="50" charset="-128"/>
                <a:ea typeface="AR Pゴシック体M" panose="020B0600000000000000" pitchFamily="50" charset="-128"/>
              </a:rPr>
              <a:t>市町村）</a:t>
            </a:r>
            <a:endParaRPr lang="en-US" altLang="ja-JP" sz="1200" dirty="0" smtClean="0">
              <a:latin typeface="AR Pゴシック体M" panose="020B0600000000000000" pitchFamily="50" charset="-128"/>
              <a:ea typeface="AR Pゴシック体M" panose="020B0600000000000000" pitchFamily="50" charset="-128"/>
            </a:endParaRPr>
          </a:p>
          <a:p>
            <a:pPr algn="just"/>
            <a:endParaRPr lang="en-US" altLang="ja-JP" sz="1100" dirty="0" smtClean="0">
              <a:latin typeface="AR Pゴシック体M" panose="020B0600000000000000" pitchFamily="50" charset="-128"/>
              <a:ea typeface="AR Pゴシック体M" panose="020B0600000000000000" pitchFamily="50" charset="-128"/>
            </a:endParaRPr>
          </a:p>
          <a:p>
            <a:pPr algn="just"/>
            <a:r>
              <a:rPr lang="ja-JP" altLang="en-US" sz="1100" dirty="0">
                <a:latin typeface="AR Pゴシック体M" panose="020B0600000000000000" pitchFamily="50" charset="-128"/>
                <a:ea typeface="AR Pゴシック体M" panose="020B0600000000000000" pitchFamily="50" charset="-128"/>
              </a:rPr>
              <a:t>　</a:t>
            </a:r>
            <a:r>
              <a:rPr lang="ja-JP" altLang="en-US" sz="900" dirty="0">
                <a:latin typeface="AR Pゴシック体M" panose="020B0600000000000000" pitchFamily="50" charset="-128"/>
                <a:ea typeface="AR Pゴシック体M" panose="020B0600000000000000" pitchFamily="50" charset="-128"/>
              </a:rPr>
              <a:t>（市町村によって対象となる地域が限定される場合がありますのでご留意ください）</a:t>
            </a:r>
          </a:p>
        </p:txBody>
      </p:sp>
      <p:sp>
        <p:nvSpPr>
          <p:cNvPr id="12" name="テキスト ボックス 11"/>
          <p:cNvSpPr txBox="1"/>
          <p:nvPr/>
        </p:nvSpPr>
        <p:spPr>
          <a:xfrm>
            <a:off x="148535" y="4669065"/>
            <a:ext cx="6735300" cy="553998"/>
          </a:xfrm>
          <a:prstGeom prst="rect">
            <a:avLst/>
          </a:prstGeom>
          <a:noFill/>
        </p:spPr>
        <p:txBody>
          <a:bodyPr wrap="square" rtlCol="0">
            <a:spAutoFit/>
          </a:bodyPr>
          <a:lstStyle/>
          <a:p>
            <a:r>
              <a:rPr lang="ja-JP" altLang="en-US" sz="1000" dirty="0">
                <a:latin typeface="+mj-ea"/>
                <a:ea typeface="+mj-ea"/>
              </a:rPr>
              <a:t>*</a:t>
            </a:r>
            <a:r>
              <a:rPr lang="en-US" altLang="ja-JP" sz="1000" dirty="0">
                <a:latin typeface="+mj-ea"/>
                <a:ea typeface="+mj-ea"/>
              </a:rPr>
              <a:t>1</a:t>
            </a:r>
            <a:r>
              <a:rPr lang="ja-JP" altLang="en-US" sz="1000" dirty="0" smtClean="0">
                <a:latin typeface="+mj-ea"/>
                <a:ea typeface="+mj-ea"/>
              </a:rPr>
              <a:t>　</a:t>
            </a:r>
            <a:r>
              <a:rPr lang="ja-JP" altLang="en-US" sz="1000" b="1" u="sng" dirty="0" smtClean="0">
                <a:latin typeface="+mj-ea"/>
                <a:ea typeface="+mj-ea"/>
              </a:rPr>
              <a:t>市町村によって金額が異なります。</a:t>
            </a:r>
            <a:endParaRPr lang="en-US" altLang="ja-JP" sz="1000" b="1" u="sng" dirty="0" smtClean="0">
              <a:latin typeface="+mj-ea"/>
              <a:ea typeface="+mj-ea"/>
            </a:endParaRPr>
          </a:p>
          <a:p>
            <a:r>
              <a:rPr lang="ja-JP" altLang="en-US" sz="1000" dirty="0" smtClean="0">
                <a:latin typeface="+mj-ea"/>
                <a:ea typeface="+mj-ea"/>
              </a:rPr>
              <a:t>*</a:t>
            </a:r>
            <a:r>
              <a:rPr lang="en-US" altLang="ja-JP" sz="1000" dirty="0">
                <a:latin typeface="+mj-ea"/>
                <a:ea typeface="+mj-ea"/>
              </a:rPr>
              <a:t>2</a:t>
            </a:r>
            <a:r>
              <a:rPr lang="ja-JP" altLang="en-US" sz="1000" dirty="0" smtClean="0">
                <a:latin typeface="+mj-ea"/>
                <a:ea typeface="+mj-ea"/>
              </a:rPr>
              <a:t>　</a:t>
            </a:r>
            <a:r>
              <a:rPr lang="en-US" altLang="ja-JP" sz="1000" dirty="0" smtClean="0">
                <a:latin typeface="+mj-ea"/>
                <a:ea typeface="+mj-ea"/>
              </a:rPr>
              <a:t>18</a:t>
            </a:r>
            <a:r>
              <a:rPr lang="ja-JP" altLang="en-US" sz="1000" dirty="0" smtClean="0">
                <a:latin typeface="+mj-ea"/>
                <a:ea typeface="+mj-ea"/>
              </a:rPr>
              <a:t>歳未満とは，当該年度の４月１日現在の年齢，</a:t>
            </a:r>
            <a:r>
              <a:rPr lang="en-US" altLang="ja-JP" sz="1000" dirty="0" smtClean="0">
                <a:latin typeface="+mj-ea"/>
                <a:ea typeface="+mj-ea"/>
              </a:rPr>
              <a:t>65</a:t>
            </a:r>
            <a:r>
              <a:rPr lang="ja-JP" altLang="en-US" sz="1000" dirty="0" smtClean="0">
                <a:latin typeface="+mj-ea"/>
                <a:ea typeface="+mj-ea"/>
              </a:rPr>
              <a:t>歳以上とは，当該年度の</a:t>
            </a:r>
            <a:r>
              <a:rPr lang="en-US" altLang="ja-JP" sz="1000" dirty="0" smtClean="0">
                <a:latin typeface="+mj-ea"/>
                <a:ea typeface="+mj-ea"/>
              </a:rPr>
              <a:t>3</a:t>
            </a:r>
            <a:r>
              <a:rPr lang="ja-JP" altLang="en-US" sz="1000" dirty="0" smtClean="0">
                <a:latin typeface="+mj-ea"/>
                <a:ea typeface="+mj-ea"/>
              </a:rPr>
              <a:t>月</a:t>
            </a:r>
            <a:r>
              <a:rPr lang="en-US" altLang="ja-JP" sz="1000" dirty="0" smtClean="0">
                <a:latin typeface="+mj-ea"/>
                <a:ea typeface="+mj-ea"/>
              </a:rPr>
              <a:t>31</a:t>
            </a:r>
            <a:r>
              <a:rPr lang="ja-JP" altLang="en-US" sz="1000" dirty="0" smtClean="0">
                <a:latin typeface="+mj-ea"/>
                <a:ea typeface="+mj-ea"/>
              </a:rPr>
              <a:t>日現在の年齢となります。</a:t>
            </a:r>
            <a:endParaRPr lang="en-US" altLang="ja-JP" sz="1000" dirty="0" smtClean="0">
              <a:latin typeface="+mj-ea"/>
              <a:ea typeface="+mj-ea"/>
            </a:endParaRPr>
          </a:p>
          <a:p>
            <a:r>
              <a:rPr lang="ja-JP" altLang="en-US" sz="1000" dirty="0" smtClean="0">
                <a:latin typeface="+mj-ea"/>
                <a:ea typeface="+mj-ea"/>
              </a:rPr>
              <a:t>*</a:t>
            </a:r>
            <a:r>
              <a:rPr lang="en-US" altLang="ja-JP" sz="1000" dirty="0">
                <a:latin typeface="+mj-ea"/>
                <a:ea typeface="+mj-ea"/>
              </a:rPr>
              <a:t>3</a:t>
            </a:r>
            <a:r>
              <a:rPr lang="ja-JP" altLang="en-US" sz="1000" dirty="0" smtClean="0">
                <a:latin typeface="+mj-ea"/>
                <a:ea typeface="+mj-ea"/>
              </a:rPr>
              <a:t>　年収</a:t>
            </a:r>
            <a:r>
              <a:rPr lang="en-US" altLang="ja-JP" sz="1000" dirty="0" smtClean="0">
                <a:latin typeface="+mj-ea"/>
                <a:ea typeface="+mj-ea"/>
              </a:rPr>
              <a:t>600</a:t>
            </a:r>
            <a:r>
              <a:rPr lang="ja-JP" altLang="en-US" sz="1000" dirty="0">
                <a:latin typeface="+mj-ea"/>
                <a:ea typeface="+mj-ea"/>
              </a:rPr>
              <a:t>万</a:t>
            </a:r>
            <a:r>
              <a:rPr lang="ja-JP" altLang="en-US" sz="1000" dirty="0" smtClean="0">
                <a:latin typeface="+mj-ea"/>
                <a:ea typeface="+mj-ea"/>
              </a:rPr>
              <a:t>円未満は目安であり，申込世帯全員の住民税課税標準額の合計が</a:t>
            </a:r>
            <a:r>
              <a:rPr lang="en-US" altLang="ja-JP" sz="1000" dirty="0" smtClean="0">
                <a:latin typeface="+mj-ea"/>
                <a:ea typeface="+mj-ea"/>
              </a:rPr>
              <a:t>334</a:t>
            </a:r>
            <a:r>
              <a:rPr lang="ja-JP" altLang="en-US" sz="1000" dirty="0">
                <a:latin typeface="+mj-ea"/>
                <a:ea typeface="+mj-ea"/>
              </a:rPr>
              <a:t>万</a:t>
            </a:r>
            <a:r>
              <a:rPr lang="ja-JP" altLang="en-US" sz="1000" dirty="0" smtClean="0">
                <a:latin typeface="+mj-ea"/>
                <a:ea typeface="+mj-ea"/>
              </a:rPr>
              <a:t>円以下かどうかで判定します。</a:t>
            </a:r>
            <a:endParaRPr lang="en-US" altLang="ja-JP" sz="1000" dirty="0" smtClean="0">
              <a:latin typeface="+mj-ea"/>
              <a:ea typeface="+mj-ea"/>
            </a:endParaRPr>
          </a:p>
        </p:txBody>
      </p:sp>
      <p:sp>
        <p:nvSpPr>
          <p:cNvPr id="18" name="テキスト ボックス 17"/>
          <p:cNvSpPr txBox="1"/>
          <p:nvPr/>
        </p:nvSpPr>
        <p:spPr>
          <a:xfrm>
            <a:off x="65957" y="977855"/>
            <a:ext cx="3612134" cy="257369"/>
          </a:xfrm>
          <a:prstGeom prst="rect">
            <a:avLst/>
          </a:prstGeom>
          <a:solidFill>
            <a:srgbClr val="002060"/>
          </a:solidFill>
        </p:spPr>
        <p:txBody>
          <a:bodyPr wrap="none" lIns="36000" tIns="36000" rIns="36000" bIns="36000" rtlCol="0">
            <a:spAutoFit/>
          </a:bodyPr>
          <a:lstStyle/>
          <a:p>
            <a:r>
              <a:rPr kumimoji="1" lang="ja-JP" altLang="en-US" sz="1200" dirty="0" smtClean="0">
                <a:solidFill>
                  <a:schemeClr val="bg1"/>
                </a:solidFill>
                <a:latin typeface="HG丸ｺﾞｼｯｸM-PRO" panose="020F0600000000000000" pitchFamily="50" charset="-128"/>
                <a:ea typeface="HG丸ｺﾞｼｯｸM-PRO" panose="020F0600000000000000" pitchFamily="50" charset="-128"/>
              </a:rPr>
              <a:t>対象エリアは，霞ヶ浦（</a:t>
            </a:r>
            <a:r>
              <a:rPr lang="ja-JP" altLang="en-US" sz="1200" dirty="0">
                <a:solidFill>
                  <a:schemeClr val="bg1"/>
                </a:solidFill>
                <a:latin typeface="HG丸ｺﾞｼｯｸM-PRO" panose="020F0600000000000000" pitchFamily="50" charset="-128"/>
                <a:ea typeface="HG丸ｺﾞｼｯｸM-PRO" panose="020F0600000000000000" pitchFamily="50" charset="-128"/>
              </a:rPr>
              <a:t>西浦</a:t>
            </a:r>
            <a:r>
              <a:rPr kumimoji="1" lang="ja-JP" altLang="en-US" sz="1200" dirty="0" smtClean="0">
                <a:solidFill>
                  <a:schemeClr val="bg1"/>
                </a:solidFill>
                <a:latin typeface="HG丸ｺﾞｼｯｸM-PRO" panose="020F0600000000000000" pitchFamily="50" charset="-128"/>
                <a:ea typeface="HG丸ｺﾞｼｯｸM-PRO" panose="020F0600000000000000" pitchFamily="50" charset="-128"/>
              </a:rPr>
              <a:t>及び北浦）流域のうち</a:t>
            </a:r>
            <a:endParaRPr kumimoji="1" lang="en-US" altLang="ja-JP" sz="1200" dirty="0" smtClean="0">
              <a:solidFill>
                <a:schemeClr val="bg1"/>
              </a:solidFill>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5744576" y="2414498"/>
            <a:ext cx="534368" cy="138499"/>
          </a:xfrm>
          <a:prstGeom prst="rect">
            <a:avLst/>
          </a:prstGeom>
          <a:solidFill>
            <a:schemeClr val="accent2"/>
          </a:solidFill>
        </p:spPr>
        <p:txBody>
          <a:bodyPr wrap="none" lIns="36000" tIns="0" rIns="36000" bIns="0" rtlCol="0">
            <a:spAutoFit/>
          </a:bodyPr>
          <a:lstStyle/>
          <a:p>
            <a:r>
              <a:rPr lang="ja-JP" altLang="en-US" sz="900" dirty="0"/>
              <a:t>西浦</a:t>
            </a:r>
            <a:r>
              <a:rPr kumimoji="1" lang="ja-JP" altLang="en-US" sz="900" dirty="0" smtClean="0"/>
              <a:t>流域</a:t>
            </a:r>
            <a:endParaRPr kumimoji="1" lang="ja-JP" altLang="en-US" sz="900" dirty="0"/>
          </a:p>
        </p:txBody>
      </p:sp>
      <p:sp>
        <p:nvSpPr>
          <p:cNvPr id="21" name="テキスト ボックス 20"/>
          <p:cNvSpPr txBox="1"/>
          <p:nvPr/>
        </p:nvSpPr>
        <p:spPr>
          <a:xfrm>
            <a:off x="6076950" y="1826492"/>
            <a:ext cx="534368" cy="138499"/>
          </a:xfrm>
          <a:prstGeom prst="rect">
            <a:avLst/>
          </a:prstGeom>
          <a:solidFill>
            <a:schemeClr val="accent2"/>
          </a:solidFill>
        </p:spPr>
        <p:txBody>
          <a:bodyPr wrap="none" lIns="36000" tIns="0" rIns="36000" bIns="0" rtlCol="0">
            <a:spAutoFit/>
          </a:bodyPr>
          <a:lstStyle/>
          <a:p>
            <a:r>
              <a:rPr kumimoji="1" lang="ja-JP" altLang="en-US" sz="900" dirty="0" smtClean="0"/>
              <a:t>北浦流域</a:t>
            </a:r>
            <a:endParaRPr kumimoji="1" lang="ja-JP" altLang="en-US" sz="900" dirty="0"/>
          </a:p>
        </p:txBody>
      </p:sp>
      <p:sp>
        <p:nvSpPr>
          <p:cNvPr id="8" name="テキスト ボックス 7"/>
          <p:cNvSpPr txBox="1"/>
          <p:nvPr/>
        </p:nvSpPr>
        <p:spPr>
          <a:xfrm>
            <a:off x="159476" y="62404"/>
            <a:ext cx="6552747" cy="744180"/>
          </a:xfrm>
          <a:prstGeom prst="rect">
            <a:avLst/>
          </a:prstGeom>
          <a:noFill/>
        </p:spPr>
        <p:txBody>
          <a:bodyPr wrap="none" tIns="108000" bIns="108000" rtlCol="0">
            <a:prstTxWarp prst="textPlain">
              <a:avLst/>
            </a:prstTxWarp>
            <a:spAutoFit/>
          </a:bodyPr>
          <a:lstStyle/>
          <a:p>
            <a:pPr algn="ctr"/>
            <a:r>
              <a:rPr kumimoji="1" lang="ja-JP" altLang="en-US" sz="2000" dirty="0" smtClean="0">
                <a:ln w="0">
                  <a:noFill/>
                </a:ln>
                <a:solidFill>
                  <a:schemeClr val="bg1"/>
                </a:solidFill>
                <a:latin typeface="AR Pゴシック体S" panose="020B0A00000000000000" pitchFamily="50" charset="-128"/>
                <a:ea typeface="AR Pゴシック体S" panose="020B0A00000000000000" pitchFamily="50" charset="-128"/>
              </a:rPr>
              <a:t>霞ヶ浦流域限定の農業集落排水施設（下水道）</a:t>
            </a:r>
            <a:endParaRPr lang="en-US" altLang="ja-JP" sz="2000" dirty="0">
              <a:ln w="0">
                <a:noFill/>
              </a:ln>
              <a:solidFill>
                <a:schemeClr val="bg1"/>
              </a:solidFill>
              <a:latin typeface="AR Pゴシック体S" panose="020B0A00000000000000" pitchFamily="50" charset="-128"/>
              <a:ea typeface="AR Pゴシック体S" panose="020B0A00000000000000" pitchFamily="50" charset="-128"/>
            </a:endParaRPr>
          </a:p>
          <a:p>
            <a:pPr algn="ctr"/>
            <a:r>
              <a:rPr kumimoji="1" lang="ja-JP" altLang="en-US" sz="2000" dirty="0" smtClean="0">
                <a:ln w="0">
                  <a:noFill/>
                </a:ln>
                <a:solidFill>
                  <a:schemeClr val="bg1"/>
                </a:solidFill>
                <a:latin typeface="AR Pゴシック体S" panose="020B0A00000000000000" pitchFamily="50" charset="-128"/>
                <a:ea typeface="AR Pゴシック体S" panose="020B0A00000000000000" pitchFamily="50" charset="-128"/>
              </a:rPr>
              <a:t>接続工事への補助について</a:t>
            </a:r>
            <a:endParaRPr kumimoji="1" lang="ja-JP" altLang="en-US" sz="2000" dirty="0">
              <a:ln w="0">
                <a:noFill/>
              </a:ln>
              <a:solidFill>
                <a:schemeClr val="bg1"/>
              </a:solidFill>
              <a:latin typeface="AR Pゴシック体S" panose="020B0A00000000000000" pitchFamily="50" charset="-128"/>
              <a:ea typeface="AR Pゴシック体S" panose="020B0A00000000000000" pitchFamily="50" charset="-128"/>
            </a:endParaRPr>
          </a:p>
        </p:txBody>
      </p:sp>
      <p:sp>
        <p:nvSpPr>
          <p:cNvPr id="22" name="角丸四角形 21"/>
          <p:cNvSpPr/>
          <p:nvPr/>
        </p:nvSpPr>
        <p:spPr>
          <a:xfrm>
            <a:off x="2428519" y="3142342"/>
            <a:ext cx="1116607" cy="244530"/>
          </a:xfrm>
          <a:prstGeom prst="roundRect">
            <a:avLst/>
          </a:prstGeom>
          <a:solidFill>
            <a:srgbClr val="FF00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36000" rtlCol="0" anchor="ctr">
            <a:spAutoFit/>
          </a:bodyPr>
          <a:lstStyle/>
          <a:p>
            <a:pPr algn="ctr"/>
            <a:r>
              <a:rPr kumimoji="1" lang="ja-JP" altLang="en-US" sz="1200" dirty="0" smtClean="0">
                <a:solidFill>
                  <a:schemeClr val="bg1"/>
                </a:solidFill>
                <a:latin typeface="HGPｺﾞｼｯｸE" panose="020B0900000000000000" pitchFamily="50" charset="-128"/>
                <a:ea typeface="HGPｺﾞｼｯｸE" panose="020B0900000000000000" pitchFamily="50" charset="-128"/>
              </a:rPr>
              <a:t>①限度額４万円</a:t>
            </a:r>
            <a:endParaRPr kumimoji="1" lang="ja-JP" altLang="en-US" sz="1200" dirty="0">
              <a:solidFill>
                <a:schemeClr val="bg1"/>
              </a:solidFill>
              <a:latin typeface="HGPｺﾞｼｯｸE" panose="020B0900000000000000" pitchFamily="50" charset="-128"/>
              <a:ea typeface="HGPｺﾞｼｯｸE" panose="020B0900000000000000" pitchFamily="50" charset="-128"/>
            </a:endParaRPr>
          </a:p>
        </p:txBody>
      </p:sp>
      <p:sp>
        <p:nvSpPr>
          <p:cNvPr id="23" name="角丸四角形 22"/>
          <p:cNvSpPr/>
          <p:nvPr/>
        </p:nvSpPr>
        <p:spPr>
          <a:xfrm>
            <a:off x="2430517" y="3928632"/>
            <a:ext cx="2982153" cy="244530"/>
          </a:xfrm>
          <a:prstGeom prst="roundRect">
            <a:avLst/>
          </a:prstGeom>
          <a:solidFill>
            <a:srgbClr val="FF00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36000" rtlCol="0" anchor="ctr">
            <a:spAutoFit/>
          </a:bodyPr>
          <a:lstStyle/>
          <a:p>
            <a:pPr algn="ctr"/>
            <a:r>
              <a:rPr kumimoji="1" lang="ja-JP" altLang="en-US" sz="1200" dirty="0" smtClean="0">
                <a:solidFill>
                  <a:schemeClr val="bg1"/>
                </a:solidFill>
                <a:latin typeface="HGPｺﾞｼｯｸE" panose="020B0900000000000000" pitchFamily="50" charset="-128"/>
                <a:ea typeface="HGPｺﾞｼｯｸE" panose="020B0900000000000000" pitchFamily="50" charset="-128"/>
              </a:rPr>
              <a:t>②限度額は①の補助額に３１万円を</a:t>
            </a:r>
            <a:r>
              <a:rPr lang="ja-JP" altLang="en-US" sz="1200" dirty="0" smtClean="0">
                <a:solidFill>
                  <a:schemeClr val="bg1"/>
                </a:solidFill>
                <a:latin typeface="HGPｺﾞｼｯｸE" panose="020B0900000000000000" pitchFamily="50" charset="-128"/>
                <a:ea typeface="HGPｺﾞｼｯｸE" panose="020B0900000000000000" pitchFamily="50" charset="-128"/>
              </a:rPr>
              <a:t>加えた額</a:t>
            </a:r>
            <a:endParaRPr kumimoji="1" lang="ja-JP" altLang="en-US" sz="1200" dirty="0">
              <a:solidFill>
                <a:schemeClr val="bg1"/>
              </a:solidFill>
              <a:latin typeface="HGPｺﾞｼｯｸE" panose="020B0900000000000000" pitchFamily="50" charset="-128"/>
              <a:ea typeface="HGPｺﾞｼｯｸE" panose="020B0900000000000000" pitchFamily="50" charset="-128"/>
            </a:endParaRPr>
          </a:p>
        </p:txBody>
      </p:sp>
      <p:sp>
        <p:nvSpPr>
          <p:cNvPr id="24" name="右矢印 23"/>
          <p:cNvSpPr/>
          <p:nvPr/>
        </p:nvSpPr>
        <p:spPr>
          <a:xfrm>
            <a:off x="2090129" y="3154784"/>
            <a:ext cx="277605" cy="238363"/>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2090574" y="3954317"/>
            <a:ext cx="277605" cy="238363"/>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3309219" y="2958550"/>
            <a:ext cx="442750" cy="339887"/>
          </a:xfrm>
          <a:prstGeom prst="rect">
            <a:avLst/>
          </a:prstGeom>
          <a:noFill/>
          <a:ln>
            <a:noFill/>
          </a:ln>
        </p:spPr>
        <p:txBody>
          <a:bodyPr wrap="none" tIns="108000" rtlCol="0">
            <a:spAutoFit/>
          </a:bodyPr>
          <a:lstStyle/>
          <a:p>
            <a:r>
              <a:rPr lang="ja-JP" altLang="en-US" sz="1200" dirty="0" smtClean="0">
                <a:latin typeface="AR Pゴシック体M" panose="020B0600000000000000" pitchFamily="50" charset="-128"/>
                <a:ea typeface="AR Pゴシック体M" panose="020B0600000000000000" pitchFamily="50" charset="-128"/>
              </a:rPr>
              <a:t>　</a:t>
            </a:r>
            <a:r>
              <a:rPr lang="ja-JP" altLang="en-US" sz="1400" baseline="30000" dirty="0" smtClean="0">
                <a:latin typeface="AR Pゴシック体M" panose="020B0600000000000000" pitchFamily="50" charset="-128"/>
                <a:ea typeface="AR Pゴシック体M" panose="020B0600000000000000" pitchFamily="50" charset="-128"/>
              </a:rPr>
              <a:t>*</a:t>
            </a:r>
            <a:r>
              <a:rPr lang="en-US" altLang="ja-JP" sz="1400" baseline="30000" dirty="0" smtClean="0">
                <a:latin typeface="AR Pゴシック体M" panose="020B0600000000000000" pitchFamily="50" charset="-128"/>
                <a:ea typeface="AR Pゴシック体M" panose="020B0600000000000000" pitchFamily="50" charset="-128"/>
              </a:rPr>
              <a:t>1</a:t>
            </a:r>
            <a:endParaRPr lang="en-US" altLang="ja-JP" sz="1200" baseline="30000" dirty="0" smtClean="0">
              <a:latin typeface="AR Pゴシック体M" panose="020B0600000000000000" pitchFamily="50" charset="-128"/>
              <a:ea typeface="AR Pゴシック体M" panose="020B0600000000000000" pitchFamily="50" charset="-128"/>
            </a:endParaRPr>
          </a:p>
        </p:txBody>
      </p:sp>
      <p:sp>
        <p:nvSpPr>
          <p:cNvPr id="31" name="テキスト ボックス 30"/>
          <p:cNvSpPr txBox="1"/>
          <p:nvPr/>
        </p:nvSpPr>
        <p:spPr>
          <a:xfrm>
            <a:off x="148535" y="8697045"/>
            <a:ext cx="6587245" cy="430887"/>
          </a:xfrm>
          <a:prstGeom prst="rect">
            <a:avLst/>
          </a:prstGeom>
          <a:solidFill>
            <a:srgbClr val="008000"/>
          </a:solidFill>
        </p:spPr>
        <p:txBody>
          <a:bodyPr wrap="square" rtlCol="0">
            <a:spAutoFit/>
          </a:bodyPr>
          <a:lstStyle/>
          <a:p>
            <a:pPr algn="just"/>
            <a:r>
              <a:rPr kumimoji="1" lang="ja-JP" altLang="en-US" sz="1100" dirty="0" smtClean="0">
                <a:solidFill>
                  <a:schemeClr val="bg1"/>
                </a:solidFill>
                <a:latin typeface="HG丸ｺﾞｼｯｸM-PRO" panose="020F0600000000000000" pitchFamily="50" charset="-128"/>
                <a:ea typeface="HG丸ｺﾞｼｯｸM-PRO" panose="020F0600000000000000" pitchFamily="50" charset="-128"/>
              </a:rPr>
              <a:t>この制度は，泳げる霞ヶ浦の達成に向け，森林湖沼環境税（第</a:t>
            </a:r>
            <a:r>
              <a:rPr kumimoji="1" lang="en-US" altLang="ja-JP" sz="1100" dirty="0" smtClean="0">
                <a:solidFill>
                  <a:schemeClr val="bg1"/>
                </a:solidFill>
                <a:latin typeface="HG丸ｺﾞｼｯｸM-PRO" panose="020F0600000000000000" pitchFamily="50" charset="-128"/>
                <a:ea typeface="HG丸ｺﾞｼｯｸM-PRO" panose="020F0600000000000000" pitchFamily="50" charset="-128"/>
              </a:rPr>
              <a:t>3</a:t>
            </a:r>
            <a:r>
              <a:rPr kumimoji="1" lang="ja-JP" altLang="en-US" sz="1100" dirty="0" smtClean="0">
                <a:solidFill>
                  <a:schemeClr val="bg1"/>
                </a:solidFill>
                <a:latin typeface="HG丸ｺﾞｼｯｸM-PRO" panose="020F0600000000000000" pitchFamily="50" charset="-128"/>
                <a:ea typeface="HG丸ｺﾞｼｯｸM-PRO" panose="020F0600000000000000" pitchFamily="50" charset="-128"/>
              </a:rPr>
              <a:t>期：</a:t>
            </a:r>
            <a:r>
              <a:rPr kumimoji="1" lang="en-US" altLang="ja-JP" sz="1100" dirty="0" smtClean="0">
                <a:solidFill>
                  <a:schemeClr val="bg1"/>
                </a:solidFill>
                <a:latin typeface="HG丸ｺﾞｼｯｸM-PRO" panose="020F0600000000000000" pitchFamily="50" charset="-128"/>
                <a:ea typeface="HG丸ｺﾞｼｯｸM-PRO" panose="020F0600000000000000" pitchFamily="50" charset="-128"/>
              </a:rPr>
              <a:t>H30</a:t>
            </a:r>
            <a:r>
              <a:rPr kumimoji="1" lang="ja-JP" altLang="en-US" sz="1100" dirty="0" smtClean="0">
                <a:solidFill>
                  <a:schemeClr val="bg1"/>
                </a:solidFill>
                <a:latin typeface="HG丸ｺﾞｼｯｸM-PRO" panose="020F0600000000000000" pitchFamily="50" charset="-128"/>
                <a:ea typeface="HG丸ｺﾞｼｯｸM-PRO" panose="020F0600000000000000" pitchFamily="50" charset="-128"/>
              </a:rPr>
              <a:t>年度～</a:t>
            </a:r>
            <a:r>
              <a:rPr kumimoji="1" lang="en-US" altLang="ja-JP" sz="1100" dirty="0" smtClean="0">
                <a:solidFill>
                  <a:schemeClr val="bg1"/>
                </a:solidFill>
                <a:latin typeface="HG丸ｺﾞｼｯｸM-PRO" panose="020F0600000000000000" pitchFamily="50" charset="-128"/>
                <a:ea typeface="HG丸ｺﾞｼｯｸM-PRO" panose="020F0600000000000000" pitchFamily="50" charset="-128"/>
              </a:rPr>
              <a:t>R</a:t>
            </a:r>
            <a:r>
              <a:rPr lang="en-US" altLang="ja-JP" sz="1100" dirty="0">
                <a:solidFill>
                  <a:schemeClr val="bg1"/>
                </a:solidFill>
                <a:latin typeface="HG丸ｺﾞｼｯｸM-PRO" panose="020F0600000000000000" pitchFamily="50" charset="-128"/>
                <a:ea typeface="HG丸ｺﾞｼｯｸM-PRO" panose="020F0600000000000000" pitchFamily="50" charset="-128"/>
              </a:rPr>
              <a:t>3</a:t>
            </a:r>
            <a:r>
              <a:rPr lang="ja-JP" altLang="en-US" sz="1100" dirty="0" smtClean="0">
                <a:solidFill>
                  <a:schemeClr val="bg1"/>
                </a:solidFill>
                <a:latin typeface="HG丸ｺﾞｼｯｸM-PRO" panose="020F0600000000000000" pitchFamily="50" charset="-128"/>
                <a:ea typeface="HG丸ｺﾞｼｯｸM-PRO" panose="020F0600000000000000" pitchFamily="50" charset="-128"/>
              </a:rPr>
              <a:t>年度まで</a:t>
            </a:r>
            <a:r>
              <a:rPr lang="en-US" altLang="ja-JP" sz="1100"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100" dirty="0" smtClean="0">
                <a:solidFill>
                  <a:schemeClr val="bg1"/>
                </a:solidFill>
                <a:latin typeface="HG丸ｺﾞｼｯｸM-PRO" panose="020F0600000000000000" pitchFamily="50" charset="-128"/>
                <a:ea typeface="HG丸ｺﾞｼｯｸM-PRO" panose="020F0600000000000000" pitchFamily="50" charset="-128"/>
              </a:rPr>
              <a:t>を活用した生活排水対策を加速する取り組みです。</a:t>
            </a:r>
            <a:endParaRPr kumimoji="1" lang="ja-JP" altLang="en-US" sz="1100" dirty="0">
              <a:solidFill>
                <a:schemeClr val="bg1"/>
              </a:solidFill>
              <a:latin typeface="HG丸ｺﾞｼｯｸM-PRO" panose="020F0600000000000000" pitchFamily="50" charset="-128"/>
              <a:ea typeface="HG丸ｺﾞｼｯｸM-PRO" panose="020F0600000000000000" pitchFamily="50" charset="-128"/>
            </a:endParaRPr>
          </a:p>
        </p:txBody>
      </p:sp>
      <p:pic>
        <p:nvPicPr>
          <p:cNvPr id="33" name="図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66" y="9193632"/>
            <a:ext cx="581913" cy="581913"/>
          </a:xfrm>
          <a:prstGeom prst="rect">
            <a:avLst/>
          </a:prstGeom>
        </p:spPr>
      </p:pic>
      <p:pic>
        <p:nvPicPr>
          <p:cNvPr id="38" name="図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652" y="5697040"/>
            <a:ext cx="3173132" cy="1949580"/>
          </a:xfrm>
          <a:prstGeom prst="rect">
            <a:avLst/>
          </a:prstGeom>
        </p:spPr>
      </p:pic>
      <p:sp>
        <p:nvSpPr>
          <p:cNvPr id="39" name="フリーフォーム 38"/>
          <p:cNvSpPr/>
          <p:nvPr/>
        </p:nvSpPr>
        <p:spPr>
          <a:xfrm>
            <a:off x="1743767" y="7094170"/>
            <a:ext cx="0" cy="552450"/>
          </a:xfrm>
          <a:custGeom>
            <a:avLst/>
            <a:gdLst>
              <a:gd name="connsiteX0" fmla="*/ 0 w 0"/>
              <a:gd name="connsiteY0" fmla="*/ 0 h 552450"/>
              <a:gd name="connsiteX1" fmla="*/ 0 w 0"/>
              <a:gd name="connsiteY1" fmla="*/ 552450 h 552450"/>
            </a:gdLst>
            <a:ahLst/>
            <a:cxnLst>
              <a:cxn ang="0">
                <a:pos x="connsiteX0" y="connsiteY0"/>
              </a:cxn>
              <a:cxn ang="0">
                <a:pos x="connsiteX1" y="connsiteY1"/>
              </a:cxn>
            </a:cxnLst>
            <a:rect l="l" t="t" r="r" b="b"/>
            <a:pathLst>
              <a:path h="552450">
                <a:moveTo>
                  <a:pt x="0" y="0"/>
                </a:moveTo>
                <a:lnTo>
                  <a:pt x="0" y="55245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0" name="フリーフォーム 39"/>
          <p:cNvSpPr/>
          <p:nvPr/>
        </p:nvSpPr>
        <p:spPr>
          <a:xfrm>
            <a:off x="248342" y="7094170"/>
            <a:ext cx="0" cy="552450"/>
          </a:xfrm>
          <a:custGeom>
            <a:avLst/>
            <a:gdLst>
              <a:gd name="connsiteX0" fmla="*/ 0 w 0"/>
              <a:gd name="connsiteY0" fmla="*/ 0 h 552450"/>
              <a:gd name="connsiteX1" fmla="*/ 0 w 0"/>
              <a:gd name="connsiteY1" fmla="*/ 552450 h 552450"/>
            </a:gdLst>
            <a:ahLst/>
            <a:cxnLst>
              <a:cxn ang="0">
                <a:pos x="connsiteX0" y="connsiteY0"/>
              </a:cxn>
              <a:cxn ang="0">
                <a:pos x="connsiteX1" y="connsiteY1"/>
              </a:cxn>
            </a:cxnLst>
            <a:rect l="l" t="t" r="r" b="b"/>
            <a:pathLst>
              <a:path h="552450">
                <a:moveTo>
                  <a:pt x="0" y="0"/>
                </a:moveTo>
                <a:lnTo>
                  <a:pt x="0" y="55245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1" name="フリーフォーム 40"/>
          <p:cNvSpPr/>
          <p:nvPr/>
        </p:nvSpPr>
        <p:spPr>
          <a:xfrm>
            <a:off x="238817" y="7636824"/>
            <a:ext cx="1504950" cy="0"/>
          </a:xfrm>
          <a:custGeom>
            <a:avLst/>
            <a:gdLst>
              <a:gd name="connsiteX0" fmla="*/ 0 w 1504950"/>
              <a:gd name="connsiteY0" fmla="*/ 0 h 0"/>
              <a:gd name="connsiteX1" fmla="*/ 1504950 w 1504950"/>
              <a:gd name="connsiteY1" fmla="*/ 0 h 0"/>
            </a:gdLst>
            <a:ahLst/>
            <a:cxnLst>
              <a:cxn ang="0">
                <a:pos x="connsiteX0" y="connsiteY0"/>
              </a:cxn>
              <a:cxn ang="0">
                <a:pos x="connsiteX1" y="connsiteY1"/>
              </a:cxn>
            </a:cxnLst>
            <a:rect l="l" t="t" r="r" b="b"/>
            <a:pathLst>
              <a:path w="1504950">
                <a:moveTo>
                  <a:pt x="0" y="0"/>
                </a:moveTo>
                <a:lnTo>
                  <a:pt x="1504950" y="0"/>
                </a:lnTo>
              </a:path>
            </a:pathLst>
          </a:custGeom>
          <a:ln w="28575">
            <a:solidFill>
              <a:srgbClr val="FF0000"/>
            </a:solidFill>
            <a:headEnd type="triangl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2" name="テキスト ボックス 41"/>
          <p:cNvSpPr txBox="1"/>
          <p:nvPr/>
        </p:nvSpPr>
        <p:spPr>
          <a:xfrm>
            <a:off x="248341" y="7424003"/>
            <a:ext cx="1449436" cy="409215"/>
          </a:xfrm>
          <a:prstGeom prst="rect">
            <a:avLst/>
          </a:prstGeom>
          <a:noFill/>
        </p:spPr>
        <p:txBody>
          <a:bodyPr wrap="none" rtlCol="0">
            <a:spAutoFit/>
          </a:bodyPr>
          <a:lstStyle/>
          <a:p>
            <a:pPr algn="ctr">
              <a:lnSpc>
                <a:spcPts val="1300"/>
              </a:lnSpc>
            </a:pPr>
            <a:r>
              <a:rPr kumimoji="1" lang="ja-JP" altLang="en-US" sz="800" dirty="0" smtClean="0"/>
              <a:t>排水設備</a:t>
            </a:r>
            <a:endParaRPr kumimoji="1" lang="en-US" altLang="ja-JP" sz="800" dirty="0" smtClean="0"/>
          </a:p>
          <a:p>
            <a:pPr algn="ctr">
              <a:lnSpc>
                <a:spcPts val="1300"/>
              </a:lnSpc>
            </a:pPr>
            <a:r>
              <a:rPr kumimoji="1" lang="ja-JP" altLang="en-US" sz="800" dirty="0" smtClean="0"/>
              <a:t>（個人が設置・管理する部分）</a:t>
            </a:r>
            <a:endParaRPr kumimoji="1" lang="ja-JP" altLang="en-US" sz="800" dirty="0"/>
          </a:p>
        </p:txBody>
      </p:sp>
      <p:sp>
        <p:nvSpPr>
          <p:cNvPr id="44" name="角丸四角形 43"/>
          <p:cNvSpPr/>
          <p:nvPr/>
        </p:nvSpPr>
        <p:spPr>
          <a:xfrm>
            <a:off x="81166" y="7963206"/>
            <a:ext cx="2265960" cy="357545"/>
          </a:xfrm>
          <a:prstGeom prst="roundRect">
            <a:avLst/>
          </a:prstGeom>
          <a:solidFill>
            <a:srgbClr val="FF0000"/>
          </a:solidFill>
          <a:ln>
            <a:no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0" rIns="72000" bIns="0" rtlCol="0" anchor="ctr">
            <a:spAutoFit/>
          </a:bodyPr>
          <a:lstStyle/>
          <a:p>
            <a:pPr algn="ctr"/>
            <a:r>
              <a:rPr lang="ja-JP" altLang="en-US" sz="1050" dirty="0">
                <a:solidFill>
                  <a:schemeClr val="bg1"/>
                </a:solidFill>
                <a:latin typeface="+mj-ea"/>
                <a:ea typeface="+mj-ea"/>
              </a:rPr>
              <a:t>浄化槽からの切り替えや水洗化など</a:t>
            </a:r>
            <a:endParaRPr lang="en-US" altLang="ja-JP" sz="1050" dirty="0">
              <a:solidFill>
                <a:schemeClr val="bg1"/>
              </a:solidFill>
              <a:latin typeface="+mj-ea"/>
              <a:ea typeface="+mj-ea"/>
            </a:endParaRPr>
          </a:p>
          <a:p>
            <a:pPr algn="ctr"/>
            <a:r>
              <a:rPr lang="ja-JP" altLang="en-US" sz="1050" dirty="0">
                <a:solidFill>
                  <a:schemeClr val="bg1"/>
                </a:solidFill>
                <a:latin typeface="+mj-ea"/>
                <a:ea typeface="+mj-ea"/>
              </a:rPr>
              <a:t>排水設備工事費を補助（最大</a:t>
            </a:r>
            <a:r>
              <a:rPr lang="en-US" altLang="ja-JP" sz="1050" dirty="0">
                <a:solidFill>
                  <a:schemeClr val="bg1"/>
                </a:solidFill>
                <a:latin typeface="+mj-ea"/>
                <a:ea typeface="+mj-ea"/>
              </a:rPr>
              <a:t>35</a:t>
            </a:r>
            <a:r>
              <a:rPr lang="ja-JP" altLang="en-US" sz="1050" dirty="0" smtClean="0">
                <a:solidFill>
                  <a:schemeClr val="bg1"/>
                </a:solidFill>
                <a:latin typeface="+mj-ea"/>
                <a:ea typeface="+mj-ea"/>
              </a:rPr>
              <a:t>万円）</a:t>
            </a:r>
            <a:endParaRPr lang="ja-JP" altLang="en-US" sz="1050" dirty="0">
              <a:solidFill>
                <a:schemeClr val="bg1"/>
              </a:solidFill>
              <a:latin typeface="+mj-ea"/>
              <a:ea typeface="+mj-ea"/>
            </a:endParaRPr>
          </a:p>
        </p:txBody>
      </p:sp>
      <p:sp>
        <p:nvSpPr>
          <p:cNvPr id="45" name="下矢印 44"/>
          <p:cNvSpPr/>
          <p:nvPr/>
        </p:nvSpPr>
        <p:spPr>
          <a:xfrm rot="10800000">
            <a:off x="606022" y="7800173"/>
            <a:ext cx="795163" cy="17819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リーフォーム 45"/>
          <p:cNvSpPr/>
          <p:nvPr/>
        </p:nvSpPr>
        <p:spPr>
          <a:xfrm>
            <a:off x="4328160" y="1234440"/>
            <a:ext cx="662940" cy="228600"/>
          </a:xfrm>
          <a:custGeom>
            <a:avLst/>
            <a:gdLst>
              <a:gd name="connsiteX0" fmla="*/ 0 w 662940"/>
              <a:gd name="connsiteY0" fmla="*/ 0 h 228600"/>
              <a:gd name="connsiteX1" fmla="*/ 403860 w 662940"/>
              <a:gd name="connsiteY1" fmla="*/ 0 h 228600"/>
              <a:gd name="connsiteX2" fmla="*/ 662940 w 662940"/>
              <a:gd name="connsiteY2" fmla="*/ 228600 h 228600"/>
            </a:gdLst>
            <a:ahLst/>
            <a:cxnLst>
              <a:cxn ang="0">
                <a:pos x="connsiteX0" y="connsiteY0"/>
              </a:cxn>
              <a:cxn ang="0">
                <a:pos x="connsiteX1" y="connsiteY1"/>
              </a:cxn>
              <a:cxn ang="0">
                <a:pos x="connsiteX2" y="connsiteY2"/>
              </a:cxn>
            </a:cxnLst>
            <a:rect l="l" t="t" r="r" b="b"/>
            <a:pathLst>
              <a:path w="662940" h="228600">
                <a:moveTo>
                  <a:pt x="0" y="0"/>
                </a:moveTo>
                <a:lnTo>
                  <a:pt x="403860" y="0"/>
                </a:lnTo>
                <a:lnTo>
                  <a:pt x="662940" y="228600"/>
                </a:lnTo>
              </a:path>
            </a:pathLst>
          </a:custGeom>
          <a:ln w="12700">
            <a:solidFill>
              <a:srgbClr val="7030A0"/>
            </a:solidFill>
            <a:prstDash val="soli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7" name="テキスト ボックス 46"/>
          <p:cNvSpPr txBox="1"/>
          <p:nvPr/>
        </p:nvSpPr>
        <p:spPr>
          <a:xfrm>
            <a:off x="2602048" y="5337948"/>
            <a:ext cx="1149921" cy="360000"/>
          </a:xfrm>
          <a:prstGeom prst="rect">
            <a:avLst/>
          </a:prstGeom>
          <a:solidFill>
            <a:srgbClr val="002060"/>
          </a:solidFill>
        </p:spPr>
        <p:txBody>
          <a:bodyPr wrap="none" lIns="36000" rIns="36000" rtlCol="0" anchor="ctr" anchorCtr="0">
            <a:spAutoFit/>
          </a:bodyPr>
          <a:lstStyle/>
          <a:p>
            <a:r>
              <a:rPr lang="ja-JP" altLang="en-US" sz="1200" dirty="0" smtClean="0">
                <a:solidFill>
                  <a:schemeClr val="bg1"/>
                </a:solidFill>
                <a:latin typeface="HG丸ｺﾞｼｯｸM-PRO" panose="020F0600000000000000" pitchFamily="50" charset="-128"/>
                <a:ea typeface="HG丸ｺﾞｼｯｸM-PRO" panose="020F0600000000000000" pitchFamily="50" charset="-128"/>
              </a:rPr>
              <a:t>実質の負担の例</a:t>
            </a:r>
            <a:endParaRPr lang="en-US" altLang="ja-JP" sz="1200" dirty="0" smtClean="0">
              <a:solidFill>
                <a:schemeClr val="bg1"/>
              </a:solidFill>
              <a:latin typeface="HG丸ｺﾞｼｯｸM-PRO" panose="020F0600000000000000" pitchFamily="50" charset="-128"/>
              <a:ea typeface="HG丸ｺﾞｼｯｸM-PRO" panose="020F0600000000000000" pitchFamily="50" charset="-128"/>
            </a:endParaRPr>
          </a:p>
        </p:txBody>
      </p:sp>
      <p:sp>
        <p:nvSpPr>
          <p:cNvPr id="60" name="テキスト ボックス 59"/>
          <p:cNvSpPr txBox="1"/>
          <p:nvPr/>
        </p:nvSpPr>
        <p:spPr>
          <a:xfrm>
            <a:off x="121831" y="8406662"/>
            <a:ext cx="6277681" cy="276999"/>
          </a:xfrm>
          <a:prstGeom prst="rect">
            <a:avLst/>
          </a:prstGeom>
          <a:noFill/>
        </p:spPr>
        <p:txBody>
          <a:bodyPr wrap="none" rtlCol="0">
            <a:spAutoFit/>
          </a:bodyPr>
          <a:lstStyle/>
          <a:p>
            <a:r>
              <a:rPr kumimoji="1" lang="en-US" altLang="ja-JP" sz="1200" dirty="0" smtClean="0">
                <a:solidFill>
                  <a:srgbClr val="FF0000"/>
                </a:solidFill>
                <a:latin typeface="AR Pマーカー体E" panose="040B0900000000000000" pitchFamily="50" charset="-128"/>
                <a:ea typeface="AR Pマーカー体E" panose="040B0900000000000000" pitchFamily="50" charset="-128"/>
              </a:rPr>
              <a:t>※</a:t>
            </a:r>
            <a:r>
              <a:rPr lang="ja-JP" altLang="en-US" sz="1200" dirty="0">
                <a:solidFill>
                  <a:srgbClr val="FF0000"/>
                </a:solidFill>
                <a:latin typeface="AR Pマーカー体E" panose="040B0900000000000000" pitchFamily="50" charset="-128"/>
                <a:ea typeface="AR Pマーカー体E" panose="040B0900000000000000" pitchFamily="50" charset="-128"/>
              </a:rPr>
              <a:t>まず</a:t>
            </a:r>
            <a:r>
              <a:rPr lang="ja-JP" altLang="en-US" sz="1200" dirty="0" smtClean="0">
                <a:solidFill>
                  <a:srgbClr val="FF0000"/>
                </a:solidFill>
                <a:latin typeface="AR Pマーカー体E" panose="040B0900000000000000" pitchFamily="50" charset="-128"/>
                <a:ea typeface="AR Pマーカー体E" panose="040B0900000000000000" pitchFamily="50" charset="-128"/>
              </a:rPr>
              <a:t>は、</a:t>
            </a:r>
            <a:r>
              <a:rPr kumimoji="1" lang="ja-JP" altLang="en-US" sz="1200" dirty="0" smtClean="0">
                <a:solidFill>
                  <a:srgbClr val="FF0000"/>
                </a:solidFill>
                <a:latin typeface="AR Pマーカー体E" panose="040B0900000000000000" pitchFamily="50" charset="-128"/>
                <a:ea typeface="AR Pマーカー体E" panose="040B0900000000000000" pitchFamily="50" charset="-128"/>
              </a:rPr>
              <a:t>お住まいの各市町村の農業</a:t>
            </a:r>
            <a:r>
              <a:rPr lang="ja-JP" altLang="en-US" sz="1200" dirty="0">
                <a:solidFill>
                  <a:srgbClr val="FF0000"/>
                </a:solidFill>
                <a:latin typeface="AR Pマーカー体E" panose="040B0900000000000000" pitchFamily="50" charset="-128"/>
                <a:ea typeface="AR Pマーカー体E" panose="040B0900000000000000" pitchFamily="50" charset="-128"/>
              </a:rPr>
              <a:t>集落</a:t>
            </a:r>
            <a:r>
              <a:rPr kumimoji="1" lang="ja-JP" altLang="en-US" sz="1200" dirty="0" smtClean="0">
                <a:solidFill>
                  <a:srgbClr val="FF0000"/>
                </a:solidFill>
                <a:latin typeface="AR Pマーカー体E" panose="040B0900000000000000" pitchFamily="50" charset="-128"/>
                <a:ea typeface="AR Pマーカー体E" panose="040B0900000000000000" pitchFamily="50" charset="-128"/>
              </a:rPr>
              <a:t>排水施設（下水道）担当課へ</a:t>
            </a:r>
            <a:r>
              <a:rPr lang="ja-JP" altLang="en-US" sz="1200" dirty="0">
                <a:solidFill>
                  <a:srgbClr val="FF0000"/>
                </a:solidFill>
                <a:latin typeface="AR Pマーカー体E" panose="040B0900000000000000" pitchFamily="50" charset="-128"/>
                <a:ea typeface="AR Pマーカー体E" panose="040B0900000000000000" pitchFamily="50" charset="-128"/>
              </a:rPr>
              <a:t>お気軽に</a:t>
            </a:r>
            <a:r>
              <a:rPr kumimoji="1" lang="ja-JP" altLang="en-US" sz="1200" dirty="0" smtClean="0">
                <a:solidFill>
                  <a:srgbClr val="FF0000"/>
                </a:solidFill>
                <a:latin typeface="AR Pマーカー体E" panose="040B0900000000000000" pitchFamily="50" charset="-128"/>
                <a:ea typeface="AR Pマーカー体E" panose="040B0900000000000000" pitchFamily="50" charset="-128"/>
              </a:rPr>
              <a:t>ご相談ください。</a:t>
            </a:r>
            <a:endParaRPr kumimoji="1" lang="ja-JP" altLang="en-US" sz="1200" dirty="0">
              <a:solidFill>
                <a:srgbClr val="FF0000"/>
              </a:solidFill>
              <a:latin typeface="AR Pマーカー体E" panose="040B0900000000000000" pitchFamily="50" charset="-128"/>
              <a:ea typeface="AR Pマーカー体E" panose="040B0900000000000000" pitchFamily="50" charset="-128"/>
            </a:endParaRPr>
          </a:p>
        </p:txBody>
      </p:sp>
      <p:sp>
        <p:nvSpPr>
          <p:cNvPr id="2" name="フリーフォーム 1"/>
          <p:cNvSpPr/>
          <p:nvPr/>
        </p:nvSpPr>
        <p:spPr>
          <a:xfrm>
            <a:off x="4122866" y="3275705"/>
            <a:ext cx="1774037" cy="739140"/>
          </a:xfrm>
          <a:custGeom>
            <a:avLst/>
            <a:gdLst>
              <a:gd name="connsiteX0" fmla="*/ 0 w 1463040"/>
              <a:gd name="connsiteY0" fmla="*/ 0 h 739140"/>
              <a:gd name="connsiteX1" fmla="*/ 1463040 w 1463040"/>
              <a:gd name="connsiteY1" fmla="*/ 0 h 739140"/>
              <a:gd name="connsiteX2" fmla="*/ 1463040 w 1463040"/>
              <a:gd name="connsiteY2" fmla="*/ 739140 h 739140"/>
              <a:gd name="connsiteX3" fmla="*/ 1363980 w 1463040"/>
              <a:gd name="connsiteY3" fmla="*/ 739140 h 739140"/>
              <a:gd name="connsiteX0" fmla="*/ 0 w 1463040"/>
              <a:gd name="connsiteY0" fmla="*/ 0 h 745490"/>
              <a:gd name="connsiteX1" fmla="*/ 1463040 w 1463040"/>
              <a:gd name="connsiteY1" fmla="*/ 0 h 745490"/>
              <a:gd name="connsiteX2" fmla="*/ 1463040 w 1463040"/>
              <a:gd name="connsiteY2" fmla="*/ 739140 h 745490"/>
              <a:gd name="connsiteX3" fmla="*/ 1171197 w 1463040"/>
              <a:gd name="connsiteY3" fmla="*/ 745490 h 745490"/>
              <a:gd name="connsiteX0" fmla="*/ 0 w 1463040"/>
              <a:gd name="connsiteY0" fmla="*/ 0 h 739140"/>
              <a:gd name="connsiteX1" fmla="*/ 1463040 w 1463040"/>
              <a:gd name="connsiteY1" fmla="*/ 0 h 739140"/>
              <a:gd name="connsiteX2" fmla="*/ 1463040 w 1463040"/>
              <a:gd name="connsiteY2" fmla="*/ 739140 h 739140"/>
              <a:gd name="connsiteX3" fmla="*/ 1296880 w 1463040"/>
              <a:gd name="connsiteY3" fmla="*/ 737870 h 739140"/>
            </a:gdLst>
            <a:ahLst/>
            <a:cxnLst>
              <a:cxn ang="0">
                <a:pos x="connsiteX0" y="connsiteY0"/>
              </a:cxn>
              <a:cxn ang="0">
                <a:pos x="connsiteX1" y="connsiteY1"/>
              </a:cxn>
              <a:cxn ang="0">
                <a:pos x="connsiteX2" y="connsiteY2"/>
              </a:cxn>
              <a:cxn ang="0">
                <a:pos x="connsiteX3" y="connsiteY3"/>
              </a:cxn>
            </a:cxnLst>
            <a:rect l="l" t="t" r="r" b="b"/>
            <a:pathLst>
              <a:path w="1463040" h="739140">
                <a:moveTo>
                  <a:pt x="0" y="0"/>
                </a:moveTo>
                <a:lnTo>
                  <a:pt x="1463040" y="0"/>
                </a:lnTo>
                <a:lnTo>
                  <a:pt x="1463040" y="739140"/>
                </a:lnTo>
                <a:lnTo>
                  <a:pt x="1296880" y="73787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リーフォーム 4"/>
          <p:cNvSpPr/>
          <p:nvPr/>
        </p:nvSpPr>
        <p:spPr>
          <a:xfrm flipV="1">
            <a:off x="5896903" y="3557661"/>
            <a:ext cx="180047" cy="45719"/>
          </a:xfrm>
          <a:custGeom>
            <a:avLst/>
            <a:gdLst>
              <a:gd name="connsiteX0" fmla="*/ 0 w 117475"/>
              <a:gd name="connsiteY0" fmla="*/ 0 h 0"/>
              <a:gd name="connsiteX1" fmla="*/ 117475 w 117475"/>
              <a:gd name="connsiteY1" fmla="*/ 0 h 0"/>
            </a:gdLst>
            <a:ahLst/>
            <a:cxnLst>
              <a:cxn ang="0">
                <a:pos x="connsiteX0" y="connsiteY0"/>
              </a:cxn>
              <a:cxn ang="0">
                <a:pos x="connsiteX1" y="connsiteY1"/>
              </a:cxn>
            </a:cxnLst>
            <a:rect l="l" t="t" r="r" b="b"/>
            <a:pathLst>
              <a:path w="117475">
                <a:moveTo>
                  <a:pt x="0" y="0"/>
                </a:moveTo>
                <a:lnTo>
                  <a:pt x="117475" y="0"/>
                </a:lnTo>
              </a:path>
            </a:pathLst>
          </a:custGeom>
          <a:noFill/>
          <a:ln w="1905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6076950" y="3299569"/>
            <a:ext cx="635273" cy="612934"/>
          </a:xfrm>
          <a:prstGeom prst="roundRect">
            <a:avLst/>
          </a:prstGeom>
          <a:solidFill>
            <a:srgbClr val="FF00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spAutoFit/>
          </a:bodyPr>
          <a:lstStyle/>
          <a:p>
            <a:pPr algn="ctr"/>
            <a:r>
              <a:rPr kumimoji="1" lang="ja-JP" altLang="en-US" sz="1200" dirty="0" smtClean="0">
                <a:solidFill>
                  <a:schemeClr val="bg1"/>
                </a:solidFill>
                <a:latin typeface="HGPｺﾞｼｯｸE" panose="020B0900000000000000" pitchFamily="50" charset="-128"/>
                <a:ea typeface="HGPｺﾞｼｯｸE" panose="020B0900000000000000" pitchFamily="50" charset="-128"/>
              </a:rPr>
              <a:t>限度額</a:t>
            </a:r>
            <a:endParaRPr kumimoji="1" lang="en-US" altLang="ja-JP" sz="1200" dirty="0" smtClean="0">
              <a:solidFill>
                <a:schemeClr val="bg1"/>
              </a:solidFill>
              <a:latin typeface="HGPｺﾞｼｯｸE" panose="020B0900000000000000" pitchFamily="50" charset="-128"/>
              <a:ea typeface="HGPｺﾞｼｯｸE" panose="020B0900000000000000" pitchFamily="50" charset="-128"/>
            </a:endParaRPr>
          </a:p>
          <a:p>
            <a:pPr algn="ctr"/>
            <a:r>
              <a:rPr kumimoji="1" lang="ja-JP" altLang="en-US" sz="1200" dirty="0" smtClean="0">
                <a:solidFill>
                  <a:schemeClr val="bg1"/>
                </a:solidFill>
                <a:latin typeface="HGPｺﾞｼｯｸE" panose="020B0900000000000000" pitchFamily="50" charset="-128"/>
                <a:ea typeface="HGPｺﾞｼｯｸE" panose="020B0900000000000000" pitchFamily="50" charset="-128"/>
              </a:rPr>
              <a:t>最大</a:t>
            </a:r>
            <a:endParaRPr kumimoji="1" lang="en-US" altLang="ja-JP" sz="1200" dirty="0" smtClean="0">
              <a:solidFill>
                <a:schemeClr val="bg1"/>
              </a:solidFill>
              <a:latin typeface="HGPｺﾞｼｯｸE" panose="020B0900000000000000" pitchFamily="50" charset="-128"/>
              <a:ea typeface="HGPｺﾞｼｯｸE" panose="020B0900000000000000" pitchFamily="50" charset="-128"/>
            </a:endParaRPr>
          </a:p>
          <a:p>
            <a:pPr algn="ctr"/>
            <a:r>
              <a:rPr kumimoji="1" lang="ja-JP" altLang="en-US" sz="1200" dirty="0" smtClean="0">
                <a:solidFill>
                  <a:schemeClr val="bg1"/>
                </a:solidFill>
                <a:latin typeface="HGPｺﾞｼｯｸE" panose="020B0900000000000000" pitchFamily="50" charset="-128"/>
                <a:ea typeface="HGPｺﾞｼｯｸE" panose="020B0900000000000000" pitchFamily="50" charset="-128"/>
              </a:rPr>
              <a:t>３５万円</a:t>
            </a:r>
            <a:endParaRPr kumimoji="1" lang="ja-JP" altLang="en-US" sz="1200" dirty="0">
              <a:solidFill>
                <a:schemeClr val="bg1"/>
              </a:solidFill>
              <a:latin typeface="HGPｺﾞｼｯｸE" panose="020B0900000000000000" pitchFamily="50" charset="-128"/>
              <a:ea typeface="HGPｺﾞｼｯｸE" panose="020B0900000000000000" pitchFamily="50" charset="-128"/>
            </a:endParaRPr>
          </a:p>
        </p:txBody>
      </p:sp>
      <p:sp>
        <p:nvSpPr>
          <p:cNvPr id="11" name="テキスト ボックス 10"/>
          <p:cNvSpPr txBox="1"/>
          <p:nvPr/>
        </p:nvSpPr>
        <p:spPr>
          <a:xfrm>
            <a:off x="59493" y="2502120"/>
            <a:ext cx="1919363" cy="276999"/>
          </a:xfrm>
          <a:prstGeom prst="rect">
            <a:avLst/>
          </a:prstGeom>
          <a:solidFill>
            <a:srgbClr val="002060"/>
          </a:solidFill>
        </p:spPr>
        <p:txBody>
          <a:bodyPr wrap="none" lIns="36000" rIns="36000" rtlCol="0">
            <a:spAutoFit/>
          </a:bodyPr>
          <a:lstStyle/>
          <a:p>
            <a:r>
              <a:rPr kumimoji="1" lang="ja-JP" altLang="en-US" sz="1200" dirty="0" smtClean="0">
                <a:solidFill>
                  <a:schemeClr val="bg1"/>
                </a:solidFill>
                <a:latin typeface="HG丸ｺﾞｼｯｸM-PRO" panose="020F0600000000000000" pitchFamily="50" charset="-128"/>
                <a:ea typeface="HG丸ｺﾞｼｯｸM-PRO" panose="020F0600000000000000" pitchFamily="50" charset="-128"/>
              </a:rPr>
              <a:t>接続工事費補助制度の内容</a:t>
            </a:r>
            <a:endParaRPr lang="en-US" altLang="ja-JP" sz="1200" dirty="0" smtClean="0">
              <a:solidFill>
                <a:schemeClr val="bg1"/>
              </a:solidFill>
              <a:latin typeface="HG丸ｺﾞｼｯｸM-PRO" panose="020F0600000000000000" pitchFamily="50" charset="-128"/>
              <a:ea typeface="HG丸ｺﾞｼｯｸM-PRO" panose="020F0600000000000000" pitchFamily="50" charset="-128"/>
            </a:endParaRPr>
          </a:p>
        </p:txBody>
      </p:sp>
      <p:sp>
        <p:nvSpPr>
          <p:cNvPr id="51" name="テキスト ボックス 50"/>
          <p:cNvSpPr txBox="1"/>
          <p:nvPr/>
        </p:nvSpPr>
        <p:spPr>
          <a:xfrm>
            <a:off x="694612" y="9099188"/>
            <a:ext cx="1293944" cy="230832"/>
          </a:xfrm>
          <a:prstGeom prst="rect">
            <a:avLst/>
          </a:prstGeom>
          <a:noFill/>
        </p:spPr>
        <p:txBody>
          <a:bodyPr wrap="none" rtlCol="0">
            <a:spAutoFit/>
          </a:bodyPr>
          <a:lstStyle/>
          <a:p>
            <a:r>
              <a:rPr kumimoji="1" lang="ja-JP" altLang="en-US" sz="900" dirty="0" smtClean="0"/>
              <a:t>本制度のお問合せは，</a:t>
            </a:r>
            <a:endParaRPr kumimoji="1" lang="ja-JP" altLang="en-US" sz="900" dirty="0"/>
          </a:p>
        </p:txBody>
      </p:sp>
      <p:sp>
        <p:nvSpPr>
          <p:cNvPr id="53" name="テキスト ボックス 52"/>
          <p:cNvSpPr txBox="1"/>
          <p:nvPr/>
        </p:nvSpPr>
        <p:spPr>
          <a:xfrm>
            <a:off x="6344134" y="3055621"/>
            <a:ext cx="442750" cy="339887"/>
          </a:xfrm>
          <a:prstGeom prst="rect">
            <a:avLst/>
          </a:prstGeom>
          <a:noFill/>
          <a:ln>
            <a:noFill/>
          </a:ln>
        </p:spPr>
        <p:txBody>
          <a:bodyPr wrap="none" tIns="108000" rtlCol="0">
            <a:spAutoFit/>
          </a:bodyPr>
          <a:lstStyle/>
          <a:p>
            <a:r>
              <a:rPr lang="ja-JP" altLang="en-US" sz="1200" dirty="0" smtClean="0">
                <a:latin typeface="AR Pゴシック体M" panose="020B0600000000000000" pitchFamily="50" charset="-128"/>
                <a:ea typeface="AR Pゴシック体M" panose="020B0600000000000000" pitchFamily="50" charset="-128"/>
              </a:rPr>
              <a:t>　</a:t>
            </a:r>
            <a:r>
              <a:rPr lang="ja-JP" altLang="en-US" sz="1400" baseline="30000" dirty="0" smtClean="0">
                <a:latin typeface="AR Pゴシック体M" panose="020B0600000000000000" pitchFamily="50" charset="-128"/>
                <a:ea typeface="AR Pゴシック体M" panose="020B0600000000000000" pitchFamily="50" charset="-128"/>
              </a:rPr>
              <a:t>*</a:t>
            </a:r>
            <a:r>
              <a:rPr lang="en-US" altLang="ja-JP" sz="1400" baseline="30000" dirty="0" smtClean="0">
                <a:latin typeface="AR Pゴシック体M" panose="020B0600000000000000" pitchFamily="50" charset="-128"/>
                <a:ea typeface="AR Pゴシック体M" panose="020B0600000000000000" pitchFamily="50" charset="-128"/>
              </a:rPr>
              <a:t>1</a:t>
            </a:r>
            <a:endParaRPr lang="en-US" altLang="ja-JP" sz="1200" baseline="30000" dirty="0" smtClean="0">
              <a:latin typeface="AR Pゴシック体M" panose="020B0600000000000000" pitchFamily="50" charset="-128"/>
              <a:ea typeface="AR Pゴシック体M" panose="020B0600000000000000" pitchFamily="50" charset="-128"/>
            </a:endParaRPr>
          </a:p>
        </p:txBody>
      </p:sp>
      <p:sp>
        <p:nvSpPr>
          <p:cNvPr id="58" name="正方形/長方形 57"/>
          <p:cNvSpPr/>
          <p:nvPr/>
        </p:nvSpPr>
        <p:spPr>
          <a:xfrm>
            <a:off x="677123" y="9252325"/>
            <a:ext cx="4455351" cy="230832"/>
          </a:xfrm>
          <a:prstGeom prst="rect">
            <a:avLst/>
          </a:prstGeom>
          <a:noFill/>
        </p:spPr>
        <p:txBody>
          <a:bodyPr wrap="square" lIns="91440" tIns="45720" rIns="91440" bIns="45720">
            <a:spAutoFit/>
          </a:bodyPr>
          <a:lstStyle/>
          <a:p>
            <a:r>
              <a:rPr lang="ja-JP" altLang="en-US" sz="900" cap="none" spc="0" dirty="0" smtClean="0">
                <a:ln w="9525">
                  <a:noFill/>
                  <a:prstDash val="solid"/>
                </a:ln>
                <a:solidFill>
                  <a:srgbClr val="002060"/>
                </a:solidFill>
                <a:latin typeface="HGS創英角ｺﾞｼｯｸUB" panose="020B0900000000000000" pitchFamily="50" charset="-128"/>
                <a:ea typeface="HGS創英角ｺﾞｼｯｸUB" panose="020B0900000000000000" pitchFamily="50" charset="-128"/>
              </a:rPr>
              <a:t>茨城県農林水産部農地局農地整備課　</a:t>
            </a:r>
            <a:r>
              <a:rPr lang="ja-JP" altLang="en-US" sz="900" cap="none" spc="0" dirty="0" smtClean="0">
                <a:ln w="9525">
                  <a:noFill/>
                  <a:prstDash val="solid"/>
                </a:ln>
                <a:latin typeface="HGS創英角ｺﾞｼｯｸUB" panose="020B0900000000000000" pitchFamily="50" charset="-128"/>
                <a:ea typeface="HGS創英角ｺﾞｼｯｸUB" panose="020B0900000000000000" pitchFamily="50" charset="-128"/>
              </a:rPr>
              <a:t>農村環境農道グループ　</a:t>
            </a:r>
            <a:r>
              <a:rPr lang="en-US" altLang="ja-JP" sz="900" cap="none" spc="0" dirty="0" smtClean="0">
                <a:ln w="9525">
                  <a:noFill/>
                  <a:prstDash val="solid"/>
                </a:ln>
                <a:latin typeface="HGS創英角ｺﾞｼｯｸUB" panose="020B0900000000000000" pitchFamily="50" charset="-128"/>
                <a:ea typeface="HGS創英角ｺﾞｼｯｸUB" panose="020B0900000000000000" pitchFamily="50" charset="-128"/>
              </a:rPr>
              <a:t>029-301-4259</a:t>
            </a:r>
            <a:endParaRPr lang="ja-JP" altLang="en-US" sz="900" cap="none" spc="0" dirty="0">
              <a:ln w="9525">
                <a:noFill/>
                <a:prstDash val="solid"/>
              </a:ln>
              <a:latin typeface="HGS創英角ｺﾞｼｯｸUB" panose="020B0900000000000000" pitchFamily="50" charset="-128"/>
              <a:ea typeface="HGS創英角ｺﾞｼｯｸUB" panose="020B0900000000000000" pitchFamily="50" charset="-128"/>
            </a:endParaRPr>
          </a:p>
        </p:txBody>
      </p:sp>
      <p:sp>
        <p:nvSpPr>
          <p:cNvPr id="56" name="テキスト ボックス 55"/>
          <p:cNvSpPr txBox="1"/>
          <p:nvPr/>
        </p:nvSpPr>
        <p:spPr>
          <a:xfrm>
            <a:off x="3916436" y="5279125"/>
            <a:ext cx="2432076" cy="246221"/>
          </a:xfrm>
          <a:prstGeom prst="rect">
            <a:avLst/>
          </a:prstGeom>
          <a:noFill/>
        </p:spPr>
        <p:txBody>
          <a:bodyPr wrap="none" rtlCol="0">
            <a:spAutoFit/>
          </a:bodyPr>
          <a:lstStyle/>
          <a:p>
            <a:r>
              <a:rPr lang="ja-JP" altLang="en-US" sz="1000" dirty="0" smtClean="0">
                <a:latin typeface="+mj-ea"/>
                <a:ea typeface="+mj-ea"/>
              </a:rPr>
              <a:t>◎接続工事費用は，</a:t>
            </a:r>
            <a:r>
              <a:rPr lang="ja-JP" altLang="en-US" sz="1000" dirty="0">
                <a:latin typeface="+mj-ea"/>
              </a:rPr>
              <a:t>状況にもよりますが，</a:t>
            </a:r>
            <a:endParaRPr lang="en-US" altLang="ja-JP" sz="1000" dirty="0" smtClean="0">
              <a:latin typeface="+mj-ea"/>
              <a:ea typeface="+mj-ea"/>
            </a:endParaRPr>
          </a:p>
        </p:txBody>
      </p:sp>
      <p:sp>
        <p:nvSpPr>
          <p:cNvPr id="57" name="テキスト ボックス 56"/>
          <p:cNvSpPr txBox="1"/>
          <p:nvPr/>
        </p:nvSpPr>
        <p:spPr>
          <a:xfrm>
            <a:off x="4442050" y="5456494"/>
            <a:ext cx="2270173" cy="253916"/>
          </a:xfrm>
          <a:prstGeom prst="rect">
            <a:avLst/>
          </a:prstGeom>
          <a:noFill/>
        </p:spPr>
        <p:txBody>
          <a:bodyPr wrap="none" rtlCol="0">
            <a:spAutoFit/>
          </a:bodyPr>
          <a:lstStyle/>
          <a:p>
            <a:r>
              <a:rPr lang="ja-JP" altLang="en-US" sz="1000" dirty="0">
                <a:latin typeface="+mj-ea"/>
                <a:ea typeface="+mj-ea"/>
              </a:rPr>
              <a:t>　</a:t>
            </a:r>
            <a:r>
              <a:rPr lang="ja-JP" altLang="en-US" sz="1000" dirty="0" smtClean="0">
                <a:latin typeface="+mj-ea"/>
                <a:ea typeface="+mj-ea"/>
              </a:rPr>
              <a:t>　</a:t>
            </a:r>
            <a:r>
              <a:rPr lang="ja-JP" altLang="en-US" sz="1050" b="1" u="sng" dirty="0" smtClean="0">
                <a:latin typeface="HGPｺﾞｼｯｸM" panose="020B0600000000000000" pitchFamily="50" charset="-128"/>
                <a:ea typeface="HGPｺﾞｼｯｸM" panose="020B0600000000000000" pitchFamily="50" charset="-128"/>
              </a:rPr>
              <a:t>概ね</a:t>
            </a:r>
            <a:r>
              <a:rPr lang="en-US" altLang="ja-JP" sz="1050" b="1" u="sng" dirty="0" smtClean="0">
                <a:latin typeface="HGPｺﾞｼｯｸM" panose="020B0600000000000000" pitchFamily="50" charset="-128"/>
                <a:ea typeface="HGPｺﾞｼｯｸM" panose="020B0600000000000000" pitchFamily="50" charset="-128"/>
              </a:rPr>
              <a:t> 5</a:t>
            </a:r>
            <a:r>
              <a:rPr lang="ja-JP" altLang="en-US" sz="1050" b="1" u="sng" dirty="0">
                <a:latin typeface="HGPｺﾞｼｯｸM" panose="020B0600000000000000" pitchFamily="50" charset="-128"/>
                <a:ea typeface="HGPｺﾞｼｯｸM" panose="020B0600000000000000" pitchFamily="50" charset="-128"/>
              </a:rPr>
              <a:t>万</a:t>
            </a:r>
            <a:r>
              <a:rPr lang="ja-JP" altLang="en-US" sz="1050" b="1" u="sng" dirty="0" smtClean="0">
                <a:latin typeface="HGPｺﾞｼｯｸM" panose="020B0600000000000000" pitchFamily="50" charset="-128"/>
                <a:ea typeface="HGPｺﾞｼｯｸM" panose="020B0600000000000000" pitchFamily="50" charset="-128"/>
              </a:rPr>
              <a:t>円～</a:t>
            </a:r>
            <a:r>
              <a:rPr lang="en-US" altLang="ja-JP" sz="1050" b="1" u="sng" dirty="0" smtClean="0">
                <a:latin typeface="HGPｺﾞｼｯｸM" panose="020B0600000000000000" pitchFamily="50" charset="-128"/>
                <a:ea typeface="HGPｺﾞｼｯｸM" panose="020B0600000000000000" pitchFamily="50" charset="-128"/>
              </a:rPr>
              <a:t>36</a:t>
            </a:r>
            <a:r>
              <a:rPr lang="ja-JP" altLang="en-US" sz="1050" b="1" u="sng" dirty="0" smtClean="0">
                <a:latin typeface="HGPｺﾞｼｯｸM" panose="020B0600000000000000" pitchFamily="50" charset="-128"/>
                <a:ea typeface="HGPｺﾞｼｯｸM" panose="020B0600000000000000" pitchFamily="50" charset="-128"/>
              </a:rPr>
              <a:t>万円程度</a:t>
            </a:r>
            <a:r>
              <a:rPr lang="ja-JP" altLang="en-US" sz="1050" dirty="0" smtClean="0">
                <a:latin typeface="HGPｺﾞｼｯｸM" panose="020B0600000000000000" pitchFamily="50" charset="-128"/>
                <a:ea typeface="HGPｺﾞｼｯｸM" panose="020B0600000000000000" pitchFamily="50" charset="-128"/>
              </a:rPr>
              <a:t>　です。</a:t>
            </a:r>
            <a:endParaRPr lang="en-US" altLang="ja-JP" sz="1000" dirty="0" smtClean="0">
              <a:latin typeface="+mj-ea"/>
              <a:ea typeface="+mj-ea"/>
            </a:endParaRPr>
          </a:p>
        </p:txBody>
      </p:sp>
      <p:graphicFrame>
        <p:nvGraphicFramePr>
          <p:cNvPr id="62" name="表 61"/>
          <p:cNvGraphicFramePr>
            <a:graphicFrameLocks noGrp="1"/>
          </p:cNvGraphicFramePr>
          <p:nvPr>
            <p:extLst>
              <p:ext uri="{D42A27DB-BD31-4B8C-83A1-F6EECF244321}">
                <p14:modId xmlns:p14="http://schemas.microsoft.com/office/powerpoint/2010/main" val="4116976706"/>
              </p:ext>
            </p:extLst>
          </p:nvPr>
        </p:nvGraphicFramePr>
        <p:xfrm>
          <a:off x="3339774" y="5737683"/>
          <a:ext cx="3399219" cy="2660937"/>
        </p:xfrm>
        <a:graphic>
          <a:graphicData uri="http://schemas.openxmlformats.org/drawingml/2006/table">
            <a:tbl>
              <a:tblPr firstRow="1" bandRow="1">
                <a:tableStyleId>{5C22544A-7EE6-4342-B048-85BDC9FD1C3A}</a:tableStyleId>
              </a:tblPr>
              <a:tblGrid>
                <a:gridCol w="732218"/>
                <a:gridCol w="1432560"/>
                <a:gridCol w="1234441"/>
              </a:tblGrid>
              <a:tr h="1020699">
                <a:tc>
                  <a:txBody>
                    <a:bodyPr/>
                    <a:lstStyle/>
                    <a:p>
                      <a:pPr algn="ctr"/>
                      <a:r>
                        <a:rPr kumimoji="1" lang="ja-JP" altLang="en-US" sz="1050" b="0" dirty="0" smtClean="0">
                          <a:solidFill>
                            <a:schemeClr val="tx1"/>
                          </a:solidFill>
                        </a:rPr>
                        <a:t>世帯要件</a:t>
                      </a:r>
                      <a:endParaRPr kumimoji="1" lang="ja-JP" altLang="en-US"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en-US" altLang="ja-JP" sz="1050" b="0" dirty="0" smtClean="0">
                          <a:solidFill>
                            <a:schemeClr val="tx1"/>
                          </a:solidFill>
                          <a:latin typeface="+mj-ea"/>
                          <a:ea typeface="+mj-ea"/>
                        </a:rPr>
                        <a:t>65</a:t>
                      </a:r>
                      <a:r>
                        <a:rPr kumimoji="1" lang="ja-JP" altLang="en-US" sz="1050" b="0" dirty="0" smtClean="0">
                          <a:solidFill>
                            <a:schemeClr val="tx1"/>
                          </a:solidFill>
                          <a:latin typeface="+mj-ea"/>
                          <a:ea typeface="+mj-ea"/>
                        </a:rPr>
                        <a:t>歳以上または</a:t>
                      </a:r>
                      <a:endParaRPr kumimoji="1" lang="en-US" altLang="ja-JP" sz="1050" b="0" dirty="0" smtClean="0">
                        <a:solidFill>
                          <a:schemeClr val="tx1"/>
                        </a:solidFill>
                        <a:latin typeface="+mj-ea"/>
                        <a:ea typeface="+mj-ea"/>
                      </a:endParaRPr>
                    </a:p>
                    <a:p>
                      <a:pPr algn="ctr"/>
                      <a:r>
                        <a:rPr kumimoji="1" lang="en-US" altLang="ja-JP" sz="1050" b="0" dirty="0" smtClean="0">
                          <a:solidFill>
                            <a:schemeClr val="tx1"/>
                          </a:solidFill>
                          <a:latin typeface="+mj-ea"/>
                          <a:ea typeface="+mj-ea"/>
                        </a:rPr>
                        <a:t>18</a:t>
                      </a:r>
                      <a:r>
                        <a:rPr kumimoji="1" lang="ja-JP" altLang="en-US" sz="1050" b="0" dirty="0" smtClean="0">
                          <a:solidFill>
                            <a:schemeClr val="tx1"/>
                          </a:solidFill>
                          <a:latin typeface="+mj-ea"/>
                          <a:ea typeface="+mj-ea"/>
                        </a:rPr>
                        <a:t>歳未満の方がいる世帯年収</a:t>
                      </a:r>
                      <a:r>
                        <a:rPr kumimoji="1" lang="en-US" altLang="ja-JP" sz="1050" b="0" dirty="0" smtClean="0">
                          <a:solidFill>
                            <a:schemeClr val="tx1"/>
                          </a:solidFill>
                          <a:latin typeface="+mj-ea"/>
                          <a:ea typeface="+mj-ea"/>
                        </a:rPr>
                        <a:t>600</a:t>
                      </a:r>
                      <a:r>
                        <a:rPr kumimoji="1" lang="ja-JP" altLang="en-US" sz="1050" b="0" dirty="0" smtClean="0">
                          <a:solidFill>
                            <a:schemeClr val="tx1"/>
                          </a:solidFill>
                          <a:latin typeface="+mj-ea"/>
                          <a:ea typeface="+mj-ea"/>
                        </a:rPr>
                        <a:t>万未満の世帯</a:t>
                      </a:r>
                      <a:endParaRPr kumimoji="1" lang="ja-JP" altLang="en-US" sz="105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50" b="0" dirty="0" smtClean="0">
                          <a:solidFill>
                            <a:schemeClr val="tx1"/>
                          </a:solidFill>
                        </a:rPr>
                        <a:t>左記以外</a:t>
                      </a:r>
                      <a:endParaRPr kumimoji="1" lang="ja-JP" altLang="en-US"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466509">
                <a:tc rowSpan="3">
                  <a:txBody>
                    <a:bodyPr/>
                    <a:lstStyle/>
                    <a:p>
                      <a:pPr algn="ctr"/>
                      <a:r>
                        <a:rPr kumimoji="1" lang="ja-JP" altLang="en-US" sz="1050" b="0" dirty="0" smtClean="0">
                          <a:solidFill>
                            <a:schemeClr val="tx1"/>
                          </a:solidFill>
                        </a:rPr>
                        <a:t>接続</a:t>
                      </a:r>
                      <a:endParaRPr kumimoji="1" lang="en-US" altLang="ja-JP" sz="1050" b="0" dirty="0" smtClean="0">
                        <a:solidFill>
                          <a:schemeClr val="tx1"/>
                        </a:solidFill>
                      </a:endParaRPr>
                    </a:p>
                    <a:p>
                      <a:pPr algn="ctr"/>
                      <a:r>
                        <a:rPr kumimoji="1" lang="ja-JP" altLang="en-US" sz="1050" b="0" dirty="0" smtClean="0">
                          <a:solidFill>
                            <a:schemeClr val="tx1"/>
                          </a:solidFill>
                        </a:rPr>
                        <a:t>工事</a:t>
                      </a:r>
                      <a:endParaRPr kumimoji="1" lang="en-US" altLang="ja-JP" sz="1050" b="0" dirty="0" smtClean="0">
                        <a:solidFill>
                          <a:schemeClr val="tx1"/>
                        </a:solidFill>
                      </a:endParaRPr>
                    </a:p>
                    <a:p>
                      <a:pPr algn="ctr"/>
                      <a:r>
                        <a:rPr kumimoji="1" lang="ja-JP" altLang="en-US" sz="1050" b="0" dirty="0" smtClean="0">
                          <a:solidFill>
                            <a:schemeClr val="tx1"/>
                          </a:solidFill>
                        </a:rPr>
                        <a:t>費用</a:t>
                      </a:r>
                      <a:endParaRPr kumimoji="1" lang="en-US" altLang="ja-JP" sz="1050" b="0" dirty="0" smtClean="0">
                        <a:solidFill>
                          <a:schemeClr val="tx1"/>
                        </a:solidFill>
                      </a:endParaRPr>
                    </a:p>
                    <a:p>
                      <a:pPr algn="ctr"/>
                      <a:endParaRPr kumimoji="1" lang="en-US" altLang="ja-JP" sz="1050" b="0" dirty="0" smtClean="0">
                        <a:solidFill>
                          <a:schemeClr val="tx1"/>
                        </a:solidFill>
                      </a:endParaRPr>
                    </a:p>
                    <a:p>
                      <a:pPr algn="ctr"/>
                      <a:r>
                        <a:rPr kumimoji="1" lang="ja-JP" altLang="en-US" sz="900" b="0" dirty="0" smtClean="0">
                          <a:solidFill>
                            <a:schemeClr val="tx1"/>
                          </a:solidFill>
                        </a:rPr>
                        <a:t>（３６万円</a:t>
                      </a:r>
                      <a:endParaRPr kumimoji="1" lang="en-US" altLang="ja-JP" sz="900" b="0" dirty="0" smtClean="0">
                        <a:solidFill>
                          <a:schemeClr val="tx1"/>
                        </a:solidFill>
                      </a:endParaRPr>
                    </a:p>
                    <a:p>
                      <a:pPr algn="ctr"/>
                      <a:r>
                        <a:rPr kumimoji="1" lang="ja-JP" altLang="en-US" sz="900" b="0" dirty="0" smtClean="0">
                          <a:solidFill>
                            <a:schemeClr val="tx1"/>
                          </a:solidFill>
                        </a:rPr>
                        <a:t>の場合）</a:t>
                      </a:r>
                      <a:endParaRPr kumimoji="1" lang="ja-JP" altLang="en-US" sz="900" b="0" dirty="0">
                        <a:solidFill>
                          <a:schemeClr val="tx1"/>
                        </a:solidFill>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rowSpan="2">
                  <a:txBody>
                    <a:bodyPr/>
                    <a:lstStyle/>
                    <a:p>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1"/>
                    </a:solidFill>
                  </a:tcPr>
                </a:tc>
                <a:tc>
                  <a:txBody>
                    <a:bodyPr/>
                    <a:lstStyle/>
                    <a:p>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1"/>
                    </a:solidFill>
                  </a:tcPr>
                </a:tc>
              </a:tr>
              <a:tr h="647700">
                <a:tc vMerge="1">
                  <a:txBody>
                    <a:bodyPr/>
                    <a:lstStyle/>
                    <a:p>
                      <a:endParaRPr kumimoji="1" lang="ja-JP" altLang="en-US"/>
                    </a:p>
                  </a:txBody>
                  <a:tcPr/>
                </a:tc>
                <a:tc vMerge="1">
                  <a:txBody>
                    <a:bodyPr/>
                    <a:lstStyle/>
                    <a:p>
                      <a:endParaRPr kumimoji="1" lang="ja-JP" altLang="en-US"/>
                    </a:p>
                  </a:txBody>
                  <a:tcPr/>
                </a:tc>
                <a:tc rowSpan="2">
                  <a:txBody>
                    <a:bodyPr/>
                    <a:lstStyle/>
                    <a:p>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6029">
                <a:tc vMerge="1">
                  <a:txBody>
                    <a:bodyPr/>
                    <a:lstStyle/>
                    <a:p>
                      <a:pPr algn="ctr"/>
                      <a:endParaRPr kumimoji="1" lang="ja-JP" altLang="en-US" sz="1050" b="0" dirty="0">
                        <a:solidFill>
                          <a:schemeClr val="tx1"/>
                        </a:solidFill>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bl>
          </a:graphicData>
        </a:graphic>
      </p:graphicFrame>
      <p:sp>
        <p:nvSpPr>
          <p:cNvPr id="63" name="テキスト ボックス 62"/>
          <p:cNvSpPr txBox="1"/>
          <p:nvPr/>
        </p:nvSpPr>
        <p:spPr>
          <a:xfrm>
            <a:off x="4196035" y="6770873"/>
            <a:ext cx="1196160" cy="1615827"/>
          </a:xfrm>
          <a:prstGeom prst="rect">
            <a:avLst/>
          </a:prstGeom>
          <a:noFill/>
        </p:spPr>
        <p:txBody>
          <a:bodyPr wrap="none" rtlCol="0">
            <a:spAutoFit/>
          </a:bodyPr>
          <a:lstStyle/>
          <a:p>
            <a:pPr algn="ctr"/>
            <a:r>
              <a:rPr lang="ja-JP" altLang="en-US" sz="900" b="1" dirty="0">
                <a:solidFill>
                  <a:srgbClr val="FF0000"/>
                </a:solidFill>
              </a:rPr>
              <a:t>①４万円</a:t>
            </a:r>
            <a:endParaRPr lang="en-US" altLang="ja-JP" sz="900" b="1" dirty="0">
              <a:solidFill>
                <a:srgbClr val="FF0000"/>
              </a:solidFill>
            </a:endParaRPr>
          </a:p>
          <a:p>
            <a:pPr algn="ctr"/>
            <a:r>
              <a:rPr lang="ja-JP" altLang="en-US" sz="900" b="1" dirty="0">
                <a:solidFill>
                  <a:srgbClr val="FF0000"/>
                </a:solidFill>
              </a:rPr>
              <a:t>（県と市町村の補助</a:t>
            </a:r>
            <a:r>
              <a:rPr lang="ja-JP" altLang="en-US" sz="900" b="1" dirty="0" smtClean="0">
                <a:solidFill>
                  <a:srgbClr val="FF0000"/>
                </a:solidFill>
              </a:rPr>
              <a:t>）</a:t>
            </a:r>
            <a:endParaRPr lang="en-US" altLang="ja-JP" sz="900" b="1" dirty="0" smtClean="0">
              <a:solidFill>
                <a:srgbClr val="FF0000"/>
              </a:solidFill>
            </a:endParaRPr>
          </a:p>
          <a:p>
            <a:pPr algn="ctr"/>
            <a:r>
              <a:rPr lang="ja-JP" altLang="en-US" sz="900" b="1" dirty="0" smtClean="0">
                <a:solidFill>
                  <a:srgbClr val="FF0000"/>
                </a:solidFill>
              </a:rPr>
              <a:t>＋</a:t>
            </a:r>
            <a:endParaRPr lang="en-US" altLang="ja-JP" sz="900" b="1" dirty="0">
              <a:solidFill>
                <a:srgbClr val="FF0000"/>
              </a:solidFill>
            </a:endParaRPr>
          </a:p>
          <a:p>
            <a:pPr algn="ctr"/>
            <a:r>
              <a:rPr lang="ja-JP" altLang="en-US" sz="900" b="1" dirty="0">
                <a:solidFill>
                  <a:srgbClr val="FF0000"/>
                </a:solidFill>
              </a:rPr>
              <a:t>②３１万円補助</a:t>
            </a:r>
            <a:endParaRPr lang="en-US" altLang="ja-JP" sz="900" b="1" dirty="0">
              <a:solidFill>
                <a:srgbClr val="FF0000"/>
              </a:solidFill>
            </a:endParaRPr>
          </a:p>
          <a:p>
            <a:pPr algn="ctr"/>
            <a:r>
              <a:rPr lang="ja-JP" altLang="en-US" sz="900" b="1" dirty="0">
                <a:solidFill>
                  <a:srgbClr val="FF0000"/>
                </a:solidFill>
              </a:rPr>
              <a:t>（県補助</a:t>
            </a:r>
            <a:r>
              <a:rPr lang="ja-JP" altLang="en-US" sz="900" b="1" dirty="0" smtClean="0">
                <a:solidFill>
                  <a:srgbClr val="FF0000"/>
                </a:solidFill>
              </a:rPr>
              <a:t>）</a:t>
            </a:r>
            <a:endParaRPr lang="en-US" altLang="ja-JP" sz="900" b="1" dirty="0" smtClean="0">
              <a:solidFill>
                <a:srgbClr val="FF0000"/>
              </a:solidFill>
            </a:endParaRPr>
          </a:p>
          <a:p>
            <a:pPr algn="ctr"/>
            <a:endParaRPr lang="en-US" altLang="ja-JP" sz="900" b="1" dirty="0" smtClean="0">
              <a:solidFill>
                <a:srgbClr val="FF0000"/>
              </a:solidFill>
            </a:endParaRPr>
          </a:p>
          <a:p>
            <a:pPr algn="ctr"/>
            <a:r>
              <a:rPr lang="ja-JP" altLang="en-US" sz="900" b="1" u="sng" dirty="0" smtClean="0">
                <a:solidFill>
                  <a:srgbClr val="FF0000"/>
                </a:solidFill>
              </a:rPr>
              <a:t>合計３５万円</a:t>
            </a:r>
            <a:endParaRPr lang="en-US" altLang="ja-JP" sz="900" b="1" u="sng" dirty="0" smtClean="0">
              <a:solidFill>
                <a:srgbClr val="FF0000"/>
              </a:solidFill>
            </a:endParaRPr>
          </a:p>
          <a:p>
            <a:pPr algn="ctr"/>
            <a:endParaRPr lang="en-US" altLang="ja-JP" sz="900" b="1" dirty="0">
              <a:solidFill>
                <a:srgbClr val="FF0000"/>
              </a:solidFill>
            </a:endParaRPr>
          </a:p>
          <a:p>
            <a:pPr algn="ctr"/>
            <a:endParaRPr lang="en-US" altLang="ja-JP" sz="900" b="1" dirty="0" smtClean="0"/>
          </a:p>
          <a:p>
            <a:pPr algn="ctr"/>
            <a:r>
              <a:rPr lang="ja-JP" altLang="en-US" sz="900" b="1" dirty="0" smtClean="0"/>
              <a:t>そのほか個人負担</a:t>
            </a:r>
            <a:endParaRPr lang="en-US" altLang="ja-JP" sz="900" b="1" dirty="0" smtClean="0"/>
          </a:p>
          <a:p>
            <a:pPr algn="ctr"/>
            <a:r>
              <a:rPr lang="ja-JP" altLang="en-US" sz="900" dirty="0" smtClean="0"/>
              <a:t>　　　　　　　（１万円）</a:t>
            </a:r>
            <a:endParaRPr lang="ja-JP" altLang="en-US" sz="900" dirty="0"/>
          </a:p>
        </p:txBody>
      </p:sp>
      <p:sp>
        <p:nvSpPr>
          <p:cNvPr id="64" name="テキスト ボックス 63"/>
          <p:cNvSpPr txBox="1"/>
          <p:nvPr/>
        </p:nvSpPr>
        <p:spPr>
          <a:xfrm>
            <a:off x="5519565" y="6787584"/>
            <a:ext cx="1226618" cy="1615827"/>
          </a:xfrm>
          <a:prstGeom prst="rect">
            <a:avLst/>
          </a:prstGeom>
          <a:noFill/>
        </p:spPr>
        <p:txBody>
          <a:bodyPr wrap="none" rtlCol="0">
            <a:spAutoFit/>
          </a:bodyPr>
          <a:lstStyle/>
          <a:p>
            <a:pPr algn="ctr"/>
            <a:r>
              <a:rPr kumimoji="1" lang="ja-JP" altLang="en-US" sz="900" b="1" dirty="0" smtClean="0">
                <a:solidFill>
                  <a:srgbClr val="FF0000"/>
                </a:solidFill>
              </a:rPr>
              <a:t>①４万円</a:t>
            </a:r>
            <a:endParaRPr kumimoji="1" lang="en-US" altLang="ja-JP" sz="900" b="1" dirty="0" smtClean="0">
              <a:solidFill>
                <a:srgbClr val="FF0000"/>
              </a:solidFill>
            </a:endParaRPr>
          </a:p>
          <a:p>
            <a:pPr algn="ctr"/>
            <a:r>
              <a:rPr lang="ja-JP" altLang="en-US" sz="900" b="1" dirty="0" smtClean="0">
                <a:solidFill>
                  <a:srgbClr val="FF0000"/>
                </a:solidFill>
              </a:rPr>
              <a:t>（県と市町村の補助）</a:t>
            </a:r>
            <a:endParaRPr lang="en-US" altLang="ja-JP" sz="900" b="1" dirty="0" smtClean="0">
              <a:solidFill>
                <a:srgbClr val="FF0000"/>
              </a:solidFill>
            </a:endParaRPr>
          </a:p>
          <a:p>
            <a:pPr algn="ctr"/>
            <a:endParaRPr lang="en-US" altLang="ja-JP" sz="900" b="1" dirty="0">
              <a:solidFill>
                <a:srgbClr val="FF0000"/>
              </a:solidFill>
            </a:endParaRPr>
          </a:p>
          <a:p>
            <a:pPr algn="ctr"/>
            <a:endParaRPr lang="en-US" altLang="ja-JP" sz="900" b="1" dirty="0" smtClean="0">
              <a:solidFill>
                <a:srgbClr val="FF0000"/>
              </a:solidFill>
            </a:endParaRPr>
          </a:p>
          <a:p>
            <a:pPr algn="ctr"/>
            <a:endParaRPr lang="en-US" altLang="ja-JP" sz="900" b="1" dirty="0">
              <a:solidFill>
                <a:srgbClr val="FF0000"/>
              </a:solidFill>
            </a:endParaRPr>
          </a:p>
          <a:p>
            <a:pPr algn="ctr"/>
            <a:endParaRPr lang="en-US" altLang="ja-JP" sz="900" b="1" dirty="0" smtClean="0">
              <a:solidFill>
                <a:srgbClr val="FF0000"/>
              </a:solidFill>
            </a:endParaRPr>
          </a:p>
          <a:p>
            <a:pPr algn="ctr"/>
            <a:endParaRPr lang="en-US" altLang="ja-JP" sz="900" b="1" dirty="0" smtClean="0">
              <a:solidFill>
                <a:srgbClr val="FF0000"/>
              </a:solidFill>
            </a:endParaRPr>
          </a:p>
          <a:p>
            <a:pPr algn="ctr"/>
            <a:endParaRPr lang="en-US" altLang="ja-JP" sz="900" b="1" dirty="0">
              <a:solidFill>
                <a:srgbClr val="FF0000"/>
              </a:solidFill>
            </a:endParaRPr>
          </a:p>
          <a:p>
            <a:pPr algn="ctr"/>
            <a:endParaRPr lang="en-US" altLang="ja-JP" sz="900" b="1" dirty="0" smtClean="0">
              <a:solidFill>
                <a:srgbClr val="FF0000"/>
              </a:solidFill>
            </a:endParaRPr>
          </a:p>
          <a:p>
            <a:pPr algn="ctr"/>
            <a:r>
              <a:rPr lang="ja-JP" altLang="en-US" sz="900" b="1" dirty="0" smtClean="0"/>
              <a:t>そのほか個人負担</a:t>
            </a:r>
            <a:endParaRPr lang="en-US" altLang="ja-JP" sz="900" b="1" dirty="0" smtClean="0"/>
          </a:p>
          <a:p>
            <a:pPr algn="ctr"/>
            <a:r>
              <a:rPr lang="ja-JP" altLang="en-US" sz="900" dirty="0" smtClean="0"/>
              <a:t>　　　　　　（３２万円）</a:t>
            </a:r>
            <a:endParaRPr lang="ja-JP" altLang="en-US" sz="900" dirty="0"/>
          </a:p>
        </p:txBody>
      </p:sp>
      <p:sp>
        <p:nvSpPr>
          <p:cNvPr id="65" name="角丸四角形吹き出し 64"/>
          <p:cNvSpPr/>
          <p:nvPr/>
        </p:nvSpPr>
        <p:spPr>
          <a:xfrm>
            <a:off x="3168659" y="7747560"/>
            <a:ext cx="828973" cy="681038"/>
          </a:xfrm>
          <a:prstGeom prst="wedgeRoundRectCallout">
            <a:avLst>
              <a:gd name="adj1" fmla="val 74059"/>
              <a:gd name="adj2" fmla="val 8008"/>
              <a:gd name="adj3" fmla="val 16667"/>
            </a:avLst>
          </a:prstGeom>
          <a:solidFill>
            <a:srgbClr val="FF0000"/>
          </a:solidFill>
          <a:ln>
            <a:no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ja-JP" altLang="en-US" sz="1000" dirty="0" smtClean="0">
                <a:solidFill>
                  <a:schemeClr val="bg1"/>
                </a:solidFill>
              </a:rPr>
              <a:t>費用３５万円</a:t>
            </a:r>
            <a:endParaRPr kumimoji="1" lang="en-US" altLang="ja-JP" sz="1000" dirty="0" smtClean="0">
              <a:solidFill>
                <a:schemeClr val="bg1"/>
              </a:solidFill>
            </a:endParaRPr>
          </a:p>
          <a:p>
            <a:pPr algn="ctr"/>
            <a:r>
              <a:rPr kumimoji="1" lang="ja-JP" altLang="en-US" sz="1000" dirty="0" smtClean="0">
                <a:solidFill>
                  <a:schemeClr val="bg1"/>
                </a:solidFill>
              </a:rPr>
              <a:t>以下の場合は</a:t>
            </a:r>
            <a:endParaRPr kumimoji="1" lang="en-US" altLang="ja-JP" sz="1000" dirty="0" smtClean="0">
              <a:solidFill>
                <a:schemeClr val="bg1"/>
              </a:solidFill>
            </a:endParaRPr>
          </a:p>
          <a:p>
            <a:pPr algn="ctr"/>
            <a:r>
              <a:rPr lang="ja-JP" altLang="en-US" sz="1000" dirty="0" smtClean="0">
                <a:solidFill>
                  <a:schemeClr val="bg1"/>
                </a:solidFill>
              </a:rPr>
              <a:t>個人負担なし</a:t>
            </a:r>
            <a:endParaRPr lang="en-US" altLang="ja-JP" sz="1000" dirty="0" smtClean="0">
              <a:solidFill>
                <a:schemeClr val="bg1"/>
              </a:solidFill>
            </a:endParaRPr>
          </a:p>
          <a:p>
            <a:pPr algn="ctr"/>
            <a:r>
              <a:rPr lang="ja-JP" altLang="en-US" sz="1000" dirty="0" smtClean="0">
                <a:solidFill>
                  <a:schemeClr val="bg1"/>
                </a:solidFill>
              </a:rPr>
              <a:t>（全額補助）</a:t>
            </a:r>
            <a:endParaRPr kumimoji="1" lang="ja-JP" altLang="en-US" sz="1000" dirty="0">
              <a:solidFill>
                <a:schemeClr val="bg1"/>
              </a:solidFill>
            </a:endParaRPr>
          </a:p>
        </p:txBody>
      </p:sp>
      <p:sp>
        <p:nvSpPr>
          <p:cNvPr id="48" name="正方形/長方形 47"/>
          <p:cNvSpPr/>
          <p:nvPr/>
        </p:nvSpPr>
        <p:spPr>
          <a:xfrm>
            <a:off x="1019174" y="9403927"/>
            <a:ext cx="2670357" cy="507831"/>
          </a:xfrm>
          <a:prstGeom prst="rect">
            <a:avLst/>
          </a:prstGeom>
          <a:noFill/>
        </p:spPr>
        <p:txBody>
          <a:bodyPr wrap="square" lIns="91440" tIns="45720" rIns="91440" bIns="45720">
            <a:spAutoFit/>
          </a:bodyPr>
          <a:lstStyle/>
          <a:p>
            <a:r>
              <a:rPr lang="ja-JP" altLang="en-US" sz="900" cap="none" spc="0" dirty="0" smtClean="0">
                <a:ln w="9525">
                  <a:noFill/>
                  <a:prstDash val="solid"/>
                </a:ln>
                <a:solidFill>
                  <a:srgbClr val="002060"/>
                </a:solidFill>
                <a:latin typeface="HGS創英角ｺﾞｼｯｸUB" panose="020B0900000000000000" pitchFamily="50" charset="-128"/>
                <a:ea typeface="HGS創英角ｺﾞｼｯｸUB" panose="020B0900000000000000" pitchFamily="50" charset="-128"/>
              </a:rPr>
              <a:t>県央農林事務所土地改良部門　</a:t>
            </a:r>
            <a:r>
              <a:rPr lang="en-US" altLang="ja-JP" sz="900" cap="none" spc="0" dirty="0" smtClean="0">
                <a:ln w="9525">
                  <a:noFill/>
                  <a:prstDash val="solid"/>
                </a:ln>
                <a:latin typeface="HGS創英角ｺﾞｼｯｸUB" panose="020B0900000000000000" pitchFamily="50" charset="-128"/>
                <a:ea typeface="HGS創英角ｺﾞｼｯｸUB" panose="020B0900000000000000" pitchFamily="50" charset="-128"/>
              </a:rPr>
              <a:t>029-224-3411</a:t>
            </a:r>
          </a:p>
          <a:p>
            <a:r>
              <a:rPr lang="ja-JP" altLang="en-US" sz="900" cap="none" spc="0" dirty="0" smtClean="0">
                <a:ln w="9525">
                  <a:noFill/>
                  <a:prstDash val="solid"/>
                </a:ln>
                <a:solidFill>
                  <a:srgbClr val="002060"/>
                </a:solidFill>
                <a:latin typeface="HGS創英角ｺﾞｼｯｸUB" panose="020B0900000000000000" pitchFamily="50" charset="-128"/>
                <a:ea typeface="HGS創英角ｺﾞｼｯｸUB" panose="020B0900000000000000" pitchFamily="50" charset="-128"/>
              </a:rPr>
              <a:t>鹿行農林事務所土地改良部門　</a:t>
            </a:r>
            <a:r>
              <a:rPr lang="en-US" altLang="ja-JP" sz="900" cap="none" spc="0" dirty="0" smtClean="0">
                <a:ln w="9525">
                  <a:noFill/>
                  <a:prstDash val="solid"/>
                </a:ln>
                <a:latin typeface="HGS創英角ｺﾞｼｯｸUB" panose="020B0900000000000000" pitchFamily="50" charset="-128"/>
                <a:ea typeface="HGS創英角ｺﾞｼｯｸUB" panose="020B0900000000000000" pitchFamily="50" charset="-128"/>
              </a:rPr>
              <a:t>0291-33-4120</a:t>
            </a:r>
            <a:endParaRPr lang="en-US" altLang="ja-JP" sz="900" dirty="0">
              <a:ln w="9525">
                <a:noFill/>
                <a:prstDash val="solid"/>
              </a:ln>
              <a:latin typeface="HGS創英角ｺﾞｼｯｸUB" panose="020B0900000000000000" pitchFamily="50" charset="-128"/>
              <a:ea typeface="HGS創英角ｺﾞｼｯｸUB" panose="020B0900000000000000" pitchFamily="50" charset="-128"/>
            </a:endParaRPr>
          </a:p>
          <a:p>
            <a:r>
              <a:rPr lang="ja-JP" altLang="en-US" sz="900" cap="none" spc="0" dirty="0" smtClean="0">
                <a:ln w="9525">
                  <a:noFill/>
                  <a:prstDash val="solid"/>
                </a:ln>
                <a:solidFill>
                  <a:srgbClr val="002060"/>
                </a:solidFill>
                <a:latin typeface="HGS創英角ｺﾞｼｯｸUB" panose="020B0900000000000000" pitchFamily="50" charset="-128"/>
                <a:ea typeface="HGS創英角ｺﾞｼｯｸUB" panose="020B0900000000000000" pitchFamily="50" charset="-128"/>
              </a:rPr>
              <a:t>県南農林事務所土地改良部門　</a:t>
            </a:r>
            <a:r>
              <a:rPr lang="en-US" altLang="ja-JP" sz="900" cap="none" spc="0" dirty="0" smtClean="0">
                <a:ln w="9525">
                  <a:noFill/>
                  <a:prstDash val="solid"/>
                </a:ln>
                <a:latin typeface="HGS創英角ｺﾞｼｯｸUB" panose="020B0900000000000000" pitchFamily="50" charset="-128"/>
                <a:ea typeface="HGS創英角ｺﾞｼｯｸUB" panose="020B0900000000000000" pitchFamily="50" charset="-128"/>
              </a:rPr>
              <a:t>029</a:t>
            </a:r>
            <a:r>
              <a:rPr lang="en-US" altLang="ja-JP" sz="900" dirty="0" smtClean="0">
                <a:ln w="9525">
                  <a:noFill/>
                  <a:prstDash val="solid"/>
                </a:ln>
                <a:latin typeface="HGS創英角ｺﾞｼｯｸUB" panose="020B0900000000000000" pitchFamily="50" charset="-128"/>
                <a:ea typeface="HGS創英角ｺﾞｼｯｸUB" panose="020B0900000000000000" pitchFamily="50" charset="-128"/>
              </a:rPr>
              <a:t>-</a:t>
            </a:r>
            <a:r>
              <a:rPr lang="en-US" altLang="ja-JP" sz="900" cap="none" spc="0" dirty="0" smtClean="0">
                <a:ln w="9525">
                  <a:noFill/>
                  <a:prstDash val="solid"/>
                </a:ln>
                <a:latin typeface="HGS創英角ｺﾞｼｯｸUB" panose="020B0900000000000000" pitchFamily="50" charset="-128"/>
                <a:ea typeface="HGS創英角ｺﾞｼｯｸUB" panose="020B0900000000000000" pitchFamily="50" charset="-128"/>
              </a:rPr>
              <a:t>822</a:t>
            </a:r>
            <a:r>
              <a:rPr lang="en-US" altLang="ja-JP" sz="900" dirty="0" smtClean="0">
                <a:ln w="9525">
                  <a:noFill/>
                  <a:prstDash val="solid"/>
                </a:ln>
                <a:latin typeface="HGS創英角ｺﾞｼｯｸUB" panose="020B0900000000000000" pitchFamily="50" charset="-128"/>
                <a:ea typeface="HGS創英角ｺﾞｼｯｸUB" panose="020B0900000000000000" pitchFamily="50" charset="-128"/>
              </a:rPr>
              <a:t>-</a:t>
            </a:r>
            <a:r>
              <a:rPr lang="en-US" altLang="ja-JP" sz="900" cap="none" spc="0" dirty="0" smtClean="0">
                <a:ln w="9525">
                  <a:noFill/>
                  <a:prstDash val="solid"/>
                </a:ln>
                <a:latin typeface="HGS創英角ｺﾞｼｯｸUB" panose="020B0900000000000000" pitchFamily="50" charset="-128"/>
                <a:ea typeface="HGS創英角ｺﾞｼｯｸUB" panose="020B0900000000000000" pitchFamily="50" charset="-128"/>
              </a:rPr>
              <a:t>5045</a:t>
            </a:r>
          </a:p>
        </p:txBody>
      </p:sp>
      <p:sp>
        <p:nvSpPr>
          <p:cNvPr id="50" name="正方形/長方形 49"/>
          <p:cNvSpPr/>
          <p:nvPr/>
        </p:nvSpPr>
        <p:spPr>
          <a:xfrm>
            <a:off x="3689531" y="9398169"/>
            <a:ext cx="2670357" cy="369332"/>
          </a:xfrm>
          <a:prstGeom prst="rect">
            <a:avLst/>
          </a:prstGeom>
          <a:noFill/>
        </p:spPr>
        <p:txBody>
          <a:bodyPr wrap="square" lIns="91440" tIns="45720" rIns="91440" bIns="45720">
            <a:spAutoFit/>
          </a:bodyPr>
          <a:lstStyle/>
          <a:p>
            <a:r>
              <a:rPr lang="ja-JP" altLang="en-US" sz="900" cap="none" spc="0" dirty="0" smtClean="0">
                <a:ln w="9525">
                  <a:noFill/>
                  <a:prstDash val="solid"/>
                </a:ln>
                <a:solidFill>
                  <a:srgbClr val="002060"/>
                </a:solidFill>
                <a:latin typeface="HGS創英角ｺﾞｼｯｸUB" panose="020B0900000000000000" pitchFamily="50" charset="-128"/>
                <a:ea typeface="HGS創英角ｺﾞｼｯｸUB" panose="020B0900000000000000" pitchFamily="50" charset="-128"/>
              </a:rPr>
              <a:t>稲敷土地改良事務所　　　　　</a:t>
            </a:r>
            <a:r>
              <a:rPr lang="en-US" altLang="ja-JP" sz="900" cap="none" spc="0" dirty="0" smtClean="0">
                <a:ln w="9525">
                  <a:noFill/>
                  <a:prstDash val="solid"/>
                </a:ln>
                <a:latin typeface="HGS創英角ｺﾞｼｯｸUB" panose="020B0900000000000000" pitchFamily="50" charset="-128"/>
                <a:ea typeface="HGS創英角ｺﾞｼｯｸUB" panose="020B0900000000000000" pitchFamily="50" charset="-128"/>
              </a:rPr>
              <a:t>029-892-2414</a:t>
            </a:r>
          </a:p>
          <a:p>
            <a:r>
              <a:rPr lang="ja-JP" altLang="en-US" sz="900" dirty="0">
                <a:ln w="9525">
                  <a:noFill/>
                  <a:prstDash val="solid"/>
                </a:ln>
                <a:solidFill>
                  <a:srgbClr val="002060"/>
                </a:solidFill>
                <a:latin typeface="HGS創英角ｺﾞｼｯｸUB" panose="020B0900000000000000" pitchFamily="50" charset="-128"/>
                <a:ea typeface="HGS創英角ｺﾞｼｯｸUB" panose="020B0900000000000000" pitchFamily="50" charset="-128"/>
              </a:rPr>
              <a:t>県西</a:t>
            </a:r>
            <a:r>
              <a:rPr lang="ja-JP" altLang="en-US" sz="900" cap="none" spc="0" dirty="0" smtClean="0">
                <a:ln w="9525">
                  <a:noFill/>
                  <a:prstDash val="solid"/>
                </a:ln>
                <a:solidFill>
                  <a:srgbClr val="002060"/>
                </a:solidFill>
                <a:latin typeface="HGS創英角ｺﾞｼｯｸUB" panose="020B0900000000000000" pitchFamily="50" charset="-128"/>
                <a:ea typeface="HGS創英角ｺﾞｼｯｸUB" panose="020B0900000000000000" pitchFamily="50" charset="-128"/>
              </a:rPr>
              <a:t>農林事務所土地改良部門　</a:t>
            </a:r>
            <a:r>
              <a:rPr lang="en-US" altLang="ja-JP" sz="900" cap="none" spc="0" dirty="0" smtClean="0">
                <a:ln w="9525">
                  <a:noFill/>
                  <a:prstDash val="solid"/>
                </a:ln>
                <a:latin typeface="HGS創英角ｺﾞｼｯｸUB" panose="020B0900000000000000" pitchFamily="50" charset="-128"/>
                <a:ea typeface="HGS創英角ｺﾞｼｯｸUB" panose="020B0900000000000000" pitchFamily="50" charset="-128"/>
              </a:rPr>
              <a:t>0296-24-9241</a:t>
            </a:r>
            <a:endParaRPr lang="en-US" altLang="ja-JP" sz="900" dirty="0">
              <a:ln w="9525">
                <a:noFill/>
                <a:prstDash val="solid"/>
              </a:ln>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39308737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713</TotalTime>
  <Words>272</Words>
  <Application>Microsoft Office PowerPoint</Application>
  <PresentationFormat>A4 210 x 297 mm</PresentationFormat>
  <Paragraphs>84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茨城県</cp:lastModifiedBy>
  <cp:revision>56</cp:revision>
  <cp:lastPrinted>2019-06-26T03:54:15Z</cp:lastPrinted>
  <dcterms:created xsi:type="dcterms:W3CDTF">2019-05-14T01:03:29Z</dcterms:created>
  <dcterms:modified xsi:type="dcterms:W3CDTF">2019-07-12T01:48:53Z</dcterms:modified>
</cp:coreProperties>
</file>