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70" r:id="rId2"/>
    <p:sldId id="346" r:id="rId3"/>
    <p:sldId id="256" r:id="rId4"/>
    <p:sldId id="280" r:id="rId5"/>
    <p:sldId id="343" r:id="rId6"/>
    <p:sldId id="257" r:id="rId7"/>
    <p:sldId id="330" r:id="rId8"/>
    <p:sldId id="258" r:id="rId9"/>
    <p:sldId id="299" r:id="rId10"/>
    <p:sldId id="278" r:id="rId11"/>
    <p:sldId id="259" r:id="rId12"/>
    <p:sldId id="284" r:id="rId13"/>
    <p:sldId id="331" r:id="rId14"/>
    <p:sldId id="298" r:id="rId15"/>
    <p:sldId id="297" r:id="rId16"/>
    <p:sldId id="260" r:id="rId17"/>
    <p:sldId id="332" r:id="rId18"/>
    <p:sldId id="262" r:id="rId19"/>
    <p:sldId id="261" r:id="rId20"/>
    <p:sldId id="263" r:id="rId21"/>
    <p:sldId id="281" r:id="rId22"/>
    <p:sldId id="283" r:id="rId23"/>
    <p:sldId id="264" r:id="rId24"/>
    <p:sldId id="279" r:id="rId25"/>
    <p:sldId id="265" r:id="rId26"/>
    <p:sldId id="266" r:id="rId27"/>
    <p:sldId id="329" r:id="rId28"/>
    <p:sldId id="269" r:id="rId29"/>
    <p:sldId id="344" r:id="rId30"/>
    <p:sldId id="345" r:id="rId31"/>
    <p:sldId id="342" r:id="rId32"/>
    <p:sldId id="267" r:id="rId33"/>
    <p:sldId id="271" r:id="rId34"/>
    <p:sldId id="340" r:id="rId35"/>
    <p:sldId id="341" r:id="rId36"/>
    <p:sldId id="336" r:id="rId37"/>
    <p:sldId id="272" r:id="rId38"/>
    <p:sldId id="273" r:id="rId39"/>
    <p:sldId id="274" r:id="rId40"/>
    <p:sldId id="276" r:id="rId41"/>
    <p:sldId id="277" r:id="rId42"/>
    <p:sldId id="317" r:id="rId43"/>
    <p:sldId id="300" r:id="rId44"/>
    <p:sldId id="301" r:id="rId45"/>
    <p:sldId id="349" r:id="rId46"/>
    <p:sldId id="318" r:id="rId47"/>
    <p:sldId id="316" r:id="rId48"/>
    <p:sldId id="348" r:id="rId49"/>
    <p:sldId id="350" r:id="rId50"/>
    <p:sldId id="351" r:id="rId51"/>
    <p:sldId id="352" r:id="rId52"/>
    <p:sldId id="353" r:id="rId53"/>
    <p:sldId id="354" r:id="rId54"/>
    <p:sldId id="320" r:id="rId55"/>
    <p:sldId id="355" r:id="rId56"/>
    <p:sldId id="356" r:id="rId57"/>
    <p:sldId id="357" r:id="rId58"/>
    <p:sldId id="309" r:id="rId59"/>
    <p:sldId id="310" r:id="rId60"/>
    <p:sldId id="335" r:id="rId61"/>
    <p:sldId id="311" r:id="rId62"/>
    <p:sldId id="312" r:id="rId63"/>
    <p:sldId id="321" r:id="rId64"/>
    <p:sldId id="313" r:id="rId65"/>
    <p:sldId id="314" r:id="rId66"/>
    <p:sldId id="322" r:id="rId67"/>
    <p:sldId id="315" r:id="rId68"/>
    <p:sldId id="323" r:id="rId69"/>
    <p:sldId id="327" r:id="rId70"/>
    <p:sldId id="328" r:id="rId71"/>
    <p:sldId id="324" r:id="rId72"/>
    <p:sldId id="325" r:id="rId73"/>
    <p:sldId id="333" r:id="rId74"/>
    <p:sldId id="334" r:id="rId75"/>
    <p:sldId id="326" r:id="rId76"/>
    <p:sldId id="347" r:id="rId77"/>
  </p:sldIdLst>
  <p:sldSz cx="12192000" cy="6858000"/>
  <p:notesSz cx="6700838" cy="9836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a-reihokyo@bg.wakwak.com" initials="i" lastIdx="2" clrIdx="0">
    <p:extLst>
      <p:ext uri="{19B8F6BF-5375-455C-9EA6-DF929625EA0E}">
        <p15:presenceInfo xmlns:p15="http://schemas.microsoft.com/office/powerpoint/2012/main" userId="e475ac36fe03f9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99"/>
    <a:srgbClr val="FF7C80"/>
    <a:srgbClr val="EBB51D"/>
    <a:srgbClr val="FFCCFF"/>
    <a:srgbClr val="EA1EDB"/>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25" autoAdjust="0"/>
    <p:restoredTop sz="94660"/>
  </p:normalViewPr>
  <p:slideViewPr>
    <p:cSldViewPr snapToGrid="0">
      <p:cViewPr varScale="1">
        <p:scale>
          <a:sx n="73" d="100"/>
          <a:sy n="73" d="100"/>
        </p:scale>
        <p:origin x="576"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1B69B52-BFBA-4A7E-A94F-7ADED441C18B}"/>
              </a:ext>
            </a:extLst>
          </p:cNvPr>
          <p:cNvSpPr>
            <a:spLocks noGrp="1"/>
          </p:cNvSpPr>
          <p:nvPr>
            <p:ph type="ftr" sz="quarter" idx="2"/>
          </p:nvPr>
        </p:nvSpPr>
        <p:spPr>
          <a:xfrm>
            <a:off x="0" y="9341963"/>
            <a:ext cx="2903945" cy="494188"/>
          </a:xfrm>
          <a:prstGeom prst="rect">
            <a:avLst/>
          </a:prstGeom>
        </p:spPr>
        <p:txBody>
          <a:bodyPr vert="horz" lIns="89414" tIns="44707" rIns="89414" bIns="44707" rtlCol="0" anchor="b"/>
          <a:lstStyle>
            <a:lvl1pPr algn="l">
              <a:defRPr sz="1200"/>
            </a:lvl1pPr>
          </a:lstStyle>
          <a:p>
            <a:endParaRPr kumimoji="1" lang="ja-JP" altLang="en-US"/>
          </a:p>
        </p:txBody>
      </p:sp>
    </p:spTree>
    <p:extLst>
      <p:ext uri="{BB962C8B-B14F-4D97-AF65-F5344CB8AC3E}">
        <p14:creationId xmlns:p14="http://schemas.microsoft.com/office/powerpoint/2010/main" val="2997399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03697" cy="493516"/>
          </a:xfrm>
          <a:prstGeom prst="rect">
            <a:avLst/>
          </a:prstGeom>
        </p:spPr>
        <p:txBody>
          <a:bodyPr vert="horz" lIns="94465" tIns="47233" rIns="94465" bIns="47233" rtlCol="0"/>
          <a:lstStyle>
            <a:lvl1pPr algn="l">
              <a:defRPr sz="1300"/>
            </a:lvl1pPr>
          </a:lstStyle>
          <a:p>
            <a:endParaRPr kumimoji="1" lang="ja-JP" altLang="en-US"/>
          </a:p>
        </p:txBody>
      </p:sp>
      <p:sp>
        <p:nvSpPr>
          <p:cNvPr id="3" name="日付プレースホルダー 2"/>
          <p:cNvSpPr>
            <a:spLocks noGrp="1"/>
          </p:cNvSpPr>
          <p:nvPr>
            <p:ph type="dt" idx="1"/>
          </p:nvPr>
        </p:nvSpPr>
        <p:spPr>
          <a:xfrm>
            <a:off x="3795593" y="2"/>
            <a:ext cx="2903697" cy="493516"/>
          </a:xfrm>
          <a:prstGeom prst="rect">
            <a:avLst/>
          </a:prstGeom>
        </p:spPr>
        <p:txBody>
          <a:bodyPr vert="horz" lIns="94465" tIns="47233" rIns="94465" bIns="47233" rtlCol="0"/>
          <a:lstStyle>
            <a:lvl1pPr algn="r">
              <a:defRPr sz="1300"/>
            </a:lvl1pPr>
          </a:lstStyle>
          <a:p>
            <a:fld id="{0EFFF222-7D67-460C-B6A6-EE7E95764798}" type="datetimeFigureOut">
              <a:rPr kumimoji="1" lang="ja-JP" altLang="en-US" smtClean="0"/>
              <a:t>2023/8/4</a:t>
            </a:fld>
            <a:endParaRPr kumimoji="1" lang="ja-JP" altLang="en-US"/>
          </a:p>
        </p:txBody>
      </p:sp>
      <p:sp>
        <p:nvSpPr>
          <p:cNvPr id="4" name="スライド イメージ プレースホルダー 3"/>
          <p:cNvSpPr>
            <a:spLocks noGrp="1" noRot="1" noChangeAspect="1"/>
          </p:cNvSpPr>
          <p:nvPr>
            <p:ph type="sldImg" idx="2"/>
          </p:nvPr>
        </p:nvSpPr>
        <p:spPr>
          <a:xfrm>
            <a:off x="398463" y="1227138"/>
            <a:ext cx="5903912" cy="3322637"/>
          </a:xfrm>
          <a:prstGeom prst="rect">
            <a:avLst/>
          </a:prstGeom>
          <a:noFill/>
          <a:ln w="12700">
            <a:solidFill>
              <a:prstClr val="black"/>
            </a:solidFill>
          </a:ln>
        </p:spPr>
        <p:txBody>
          <a:bodyPr vert="horz" lIns="94465" tIns="47233" rIns="94465" bIns="47233" rtlCol="0" anchor="ctr"/>
          <a:lstStyle/>
          <a:p>
            <a:endParaRPr lang="ja-JP" altLang="en-US"/>
          </a:p>
        </p:txBody>
      </p:sp>
      <p:sp>
        <p:nvSpPr>
          <p:cNvPr id="5" name="ノート プレースホルダー 4"/>
          <p:cNvSpPr>
            <a:spLocks noGrp="1"/>
          </p:cNvSpPr>
          <p:nvPr>
            <p:ph type="body" sz="quarter" idx="3"/>
          </p:nvPr>
        </p:nvSpPr>
        <p:spPr>
          <a:xfrm>
            <a:off x="670084" y="4733650"/>
            <a:ext cx="5360670" cy="3872984"/>
          </a:xfrm>
          <a:prstGeom prst="rect">
            <a:avLst/>
          </a:prstGeom>
        </p:spPr>
        <p:txBody>
          <a:bodyPr vert="horz" lIns="94465" tIns="47233" rIns="94465" bIns="472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42638"/>
            <a:ext cx="2903697" cy="493514"/>
          </a:xfrm>
          <a:prstGeom prst="rect">
            <a:avLst/>
          </a:prstGeom>
        </p:spPr>
        <p:txBody>
          <a:bodyPr vert="horz" lIns="94465" tIns="47233" rIns="94465" bIns="472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795593" y="9342638"/>
            <a:ext cx="2903697" cy="493514"/>
          </a:xfrm>
          <a:prstGeom prst="rect">
            <a:avLst/>
          </a:prstGeom>
        </p:spPr>
        <p:txBody>
          <a:bodyPr vert="horz" lIns="94465" tIns="47233" rIns="94465" bIns="47233" rtlCol="0" anchor="b"/>
          <a:lstStyle>
            <a:lvl1pPr algn="r">
              <a:defRPr sz="1300"/>
            </a:lvl1pPr>
          </a:lstStyle>
          <a:p>
            <a:fld id="{A1664DF8-59F9-4895-B38A-EEBAE39F00B6}" type="slidenum">
              <a:rPr kumimoji="1" lang="ja-JP" altLang="en-US" smtClean="0"/>
              <a:t>‹#›</a:t>
            </a:fld>
            <a:endParaRPr kumimoji="1" lang="ja-JP" altLang="en-US"/>
          </a:p>
        </p:txBody>
      </p:sp>
    </p:spTree>
    <p:extLst>
      <p:ext uri="{BB962C8B-B14F-4D97-AF65-F5344CB8AC3E}">
        <p14:creationId xmlns:p14="http://schemas.microsoft.com/office/powerpoint/2010/main" val="37780690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冷凍サイクルでは、冷媒は蒸発時に液体から気体に、凝縮時に気体から液体に状態変化をしているが、この他に冷媒の温度と圧力も変化している。</a:t>
            </a:r>
          </a:p>
        </p:txBody>
      </p:sp>
    </p:spTree>
    <p:extLst>
      <p:ext uri="{BB962C8B-B14F-4D97-AF65-F5344CB8AC3E}">
        <p14:creationId xmlns:p14="http://schemas.microsoft.com/office/powerpoint/2010/main" val="54401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p>
        </p:txBody>
      </p:sp>
      <p:sp>
        <p:nvSpPr>
          <p:cNvPr id="4" name="ヘッダー プレースホルダー 3"/>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01377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7528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6075" y="674688"/>
            <a:ext cx="5980113" cy="3363912"/>
          </a:xfrm>
        </p:spPr>
      </p:sp>
      <p:sp>
        <p:nvSpPr>
          <p:cNvPr id="3" name="ノート プレースホルダ 2"/>
          <p:cNvSpPr>
            <a:spLocks noGrp="1"/>
          </p:cNvSpPr>
          <p:nvPr>
            <p:ph type="body" idx="1"/>
          </p:nvPr>
        </p:nvSpPr>
        <p:spPr/>
        <p:txBody>
          <a:bodyPr>
            <a:normAutofit/>
          </a:bodyPr>
          <a:lstStyle/>
          <a:p>
            <a:r>
              <a:rPr lang="ja-JP" altLang="ja-JP" sz="1500" b="1" dirty="0"/>
              <a:t>凝縮器</a:t>
            </a:r>
            <a:endParaRPr lang="ja-JP" altLang="ja-JP" sz="1500" dirty="0"/>
          </a:p>
          <a:p>
            <a:r>
              <a:rPr lang="ja-JP" altLang="ja-JP" sz="1500" b="1" dirty="0"/>
              <a:t>１．横型シェル＆チューブ凝縮器</a:t>
            </a:r>
            <a:endParaRPr lang="ja-JP" altLang="ja-JP" sz="1500" dirty="0"/>
          </a:p>
          <a:p>
            <a:r>
              <a:rPr lang="ja-JP" altLang="ja-JP" sz="1500" dirty="0"/>
              <a:t>　　この凝縮器は、冷却塔（クーリングタワー）とセットで設置される。冷却水は配管（チューブ）内を流れ、冷媒はシェル内で冷却水配管により冷やされて凝縮し、シェル下部に溜る。</a:t>
            </a:r>
            <a:r>
              <a:rPr lang="ja-JP" altLang="en-US" sz="1500" dirty="0"/>
              <a:t>　　　</a:t>
            </a:r>
            <a:r>
              <a:rPr lang="ja-JP" altLang="ja-JP" sz="1500" dirty="0"/>
              <a:t>このような構造のため、</a:t>
            </a:r>
            <a:r>
              <a:rPr lang="ja-JP" altLang="ja-JP" sz="1500" b="1" dirty="0"/>
              <a:t>冷却水配管内面に水垢が付着し伝熱性能が低下すると</a:t>
            </a:r>
            <a:r>
              <a:rPr lang="ja-JP" altLang="ja-JP" sz="1500" dirty="0"/>
              <a:t>、</a:t>
            </a:r>
            <a:r>
              <a:rPr lang="ja-JP" altLang="ja-JP" sz="1500" b="1" dirty="0"/>
              <a:t>著しく高圧圧力が上昇する。</a:t>
            </a:r>
            <a:r>
              <a:rPr lang="ja-JP" altLang="ja-JP" sz="1500" dirty="0"/>
              <a:t>これを防ぐために定期的に水垢を除去する必要があり、この時シェル側面の水室カバーを取外し、専用のブラシで掃除する必要がある。掃除時期の目安としては、冷却水の汚れ程度や冷却水温に対する飽和圧力との適否を判断して行うとよい。また、このタイプは高圧受液器を兼務しているものが多いので、冷媒の過充填にも注意が必要である。</a:t>
            </a:r>
          </a:p>
          <a:p>
            <a:r>
              <a:rPr lang="en-US" altLang="ja-JP" sz="1500" dirty="0"/>
              <a:t> </a:t>
            </a:r>
            <a:endParaRPr lang="ja-JP" altLang="ja-JP" sz="1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100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6075" y="674688"/>
            <a:ext cx="5980113" cy="3363912"/>
          </a:xfrm>
        </p:spPr>
      </p:sp>
      <p:sp>
        <p:nvSpPr>
          <p:cNvPr id="3" name="ノート プレースホルダ 2"/>
          <p:cNvSpPr>
            <a:spLocks noGrp="1"/>
          </p:cNvSpPr>
          <p:nvPr>
            <p:ph type="body" idx="1"/>
          </p:nvPr>
        </p:nvSpPr>
        <p:spPr/>
        <p:txBody>
          <a:bodyPr>
            <a:normAutofit/>
          </a:bodyPr>
          <a:lstStyle/>
          <a:p>
            <a:r>
              <a:rPr lang="ja-JP" altLang="en-US" sz="1600" b="1" dirty="0"/>
              <a:t>横型シェル＆チユーブ式冷却器（乾式冷却器）</a:t>
            </a:r>
            <a:endParaRPr kumimoji="1" lang="en-US" altLang="ja-JP" b="1" dirty="0"/>
          </a:p>
          <a:p>
            <a:r>
              <a:rPr kumimoji="1" lang="ja-JP" altLang="en-US" dirty="0"/>
              <a:t>　空調用冷却器としての乾式シェル＆チューブ蒸発器の例を図に示す。冷媒は左側下部から入り蒸発しながら冷却管の中を通って右側の蓋に達し、右側の蓋の中で折り返し、再び上半分の冷却管の中を通って左側の蓋に達し蓋上部の冷媒出口より吸込み管へ出ていく。　冷水（ブライン）は左側下部より入りバッフルプレートで流れの方向を矯正し、冷却管郡と直角になるように流れの方向を上下に変えながら右側上部の出口に向かって移動する。</a:t>
            </a:r>
            <a:endParaRPr kumimoji="1" lang="en-US" altLang="ja-JP" dirty="0"/>
          </a:p>
          <a:p>
            <a:r>
              <a:rPr kumimoji="1" lang="ja-JP" altLang="en-US" b="1" dirty="0"/>
              <a:t>冷却管：</a:t>
            </a:r>
            <a:r>
              <a:rPr kumimoji="1" lang="ja-JP" altLang="en-US" b="0" dirty="0"/>
              <a:t>インナーフィンチューブ、コイルゲートチューブ、内面溝付き管、内面溝付きコイルゲートチューブなど冷媒が蒸発する冷却管内面を加工した伝熱促進管が使われている。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6075" y="674688"/>
            <a:ext cx="5980113" cy="3363912"/>
          </a:xfrm>
        </p:spPr>
      </p:sp>
      <p:sp>
        <p:nvSpPr>
          <p:cNvPr id="3" name="ノート プレースホルダ 2"/>
          <p:cNvSpPr>
            <a:spLocks noGrp="1"/>
          </p:cNvSpPr>
          <p:nvPr>
            <p:ph type="body" idx="1"/>
          </p:nvPr>
        </p:nvSpPr>
        <p:spPr/>
        <p:txBody>
          <a:bodyPr>
            <a:normAutofit/>
          </a:bodyPr>
          <a:lstStyle/>
          <a:p>
            <a:r>
              <a:rPr kumimoji="1" lang="ja-JP" altLang="en-US" b="1" dirty="0"/>
              <a:t>満液式蒸発器</a:t>
            </a:r>
            <a:endParaRPr kumimoji="1" lang="en-US" altLang="ja-JP" b="0" dirty="0"/>
          </a:p>
          <a:p>
            <a:r>
              <a:rPr kumimoji="1" lang="ja-JP" altLang="en-US" b="0" dirty="0"/>
              <a:t>　満液式蒸発器の構造を図に示す。冷却管内を水（ブライン）が流れ冷媒は胴体の下部から供給される。冷媒の供給量の制御は、冷媒液面がほぼ一定の高さになるようにフロートスイッチなどによって行われる。蒸発器の中で蒸発した冷媒蒸気は、ほぼ乾き飽和蒸気の状態で圧縮機に吸い込まれる。この方式の特徴は、蒸発器内の冷媒が核沸騰熱伝達で蒸発するために、乾式蒸発器に比べて伝熱性能がよく、かつ、圧力降下が小さいことである。核沸騰伝達では、冷媒の飽和温度と冷却管表面温度との温度差が大きいほど、沸騰が激しくなり熱伝達率は大きくなる。</a:t>
            </a:r>
            <a:endParaRPr kumimoji="1" lang="en-US" altLang="ja-JP" b="0" dirty="0"/>
          </a:p>
          <a:p>
            <a:r>
              <a:rPr kumimoji="1" lang="ja-JP" altLang="en-US" b="1" dirty="0"/>
              <a:t>冷却管：</a:t>
            </a:r>
            <a:r>
              <a:rPr kumimoji="1" lang="ja-JP" altLang="en-US" b="0" dirty="0"/>
              <a:t>冷却管は外径</a:t>
            </a:r>
            <a:r>
              <a:rPr kumimoji="1" lang="en-US" altLang="ja-JP" b="0" dirty="0"/>
              <a:t>19.1</a:t>
            </a:r>
            <a:r>
              <a:rPr kumimoji="1" lang="ja-JP" altLang="en-US" b="0" dirty="0"/>
              <a:t>ｍｍのローフィンチューブが一般に使われている。</a:t>
            </a:r>
            <a:endParaRPr kumimoji="1" lang="ja-JP"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6D333-BBCC-4AC2-A8BC-4A5E746BBF0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C89043-4CCE-45A9-83B0-EEDD7245B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7F85CB8-8541-4B41-8848-50677A1BAA4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3FF939-4569-4C81-B50A-7310421BDD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1264D0-25B4-4322-81AC-9CA711DD516A}"/>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7729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7820C-30F3-4261-AAB8-AA4DA7A251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5B7593-87BE-46F8-BFD2-BF862C70C1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41EC3B-4D09-4508-A953-73A3E4910D8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31A8ED9-1403-4175-9022-E28082E1A0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079CED-F5B4-4953-8570-315A59B44307}"/>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84817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8D3A10-7567-46B7-A61A-97EB92BB407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AF1906-F5A1-4A2D-83E9-C4BDDD5493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0F8545-8055-4089-88EE-C257065FB99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E0F41C6-A868-4B5B-B99A-4EC1C48C14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4237C2-62F9-4D45-AAE2-EF1181756ADC}"/>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35559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1F90B-EE12-4DB3-8A55-A2BB6A3808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A50858-5A4E-43AB-AF41-3A1EB42BF64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208E10-9CA4-49F1-A60C-9118EA38C24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30F0DC5-2CFA-4213-8C6C-1098E4CE79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C4D64E-6184-4019-BC8F-8FE8EA972263}"/>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354440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F0A21-CCAD-45C0-A74F-5C17F6D49E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4863D9-C598-4C0C-8EA0-2E9C05EAB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E25997-E2FF-4837-AD7F-F0A8F570C8B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AAE4E1C-6F6C-48BF-BD10-4CCC5A6BDF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B8EBFF-1974-4BE8-A309-B3FE2961B57B}"/>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81957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EBAB0-2EF1-467E-9564-58E9F60342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838FD9-8F01-4489-A389-105C55E3B3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56DF4EF-6BA9-4558-AFCF-0C81F13B5D9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6D4493-B1C6-4C83-A91E-FAB5AE14CC6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2E24608-28A3-498C-A066-76E7FCF198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B53DC4-AA9A-4658-9F71-6BF85E57D99A}"/>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312204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759D0-530E-4B1E-A112-5AA4DCCC07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92A3A5-428E-4119-8A80-8D459A747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7DB18A4-0850-422E-BF96-CBACD995EE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74C40E8-0D94-4793-86FF-A73C76840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B9D03-8EDB-41B7-9FB5-A3B49AC751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B76648-51EE-44BA-981F-39AD3F2310BD}"/>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3D443BA7-F1CF-48DA-BE43-DF60440F8A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544AAA1-339D-4558-B22A-1A3F51B68B97}"/>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402297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A6B56-8F51-4B5B-93AE-DFCBF6A7C6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C78D08-379A-4935-B34F-DC68575C5591}"/>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04A2ACBA-25D5-4EBF-85C2-B3BCD3B4EA7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19087F-2A9A-49A1-867B-30FDFB6BB704}"/>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31489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CDF070-8A90-49DA-A3B7-5B8D2E7A1CF4}"/>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A561980E-9B2C-47AF-A754-C7B826E9A22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22653F-9B59-4897-BDAA-CB67476BA1AD}"/>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80075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C549C-C3A8-4E9C-8749-E890AF7EF9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723CCB-FCC4-4F8B-B187-7548BCC8A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B375639-96A7-4752-A7E0-A3D5B3255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5E36DB-9DFE-4B3D-875B-12A3C446ED7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5DA201F5-0372-4526-ADF5-7A56617D0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2F708A-56D6-4CB8-AC95-B6955BB061B6}"/>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40133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074A11-4284-43B9-8C2F-F91B36102F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FF53984-30B8-4AF2-B38C-D767CABE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F9D0C3A-EE53-4563-A135-C336842D5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2DC85B-0C7E-4CE7-8E2B-04276D69EDC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6B72675-777E-407D-914E-32601D9AE0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C05008-7729-48B2-8C5E-DE4D66190D8D}"/>
              </a:ext>
            </a:extLst>
          </p:cNvPr>
          <p:cNvSpPr>
            <a:spLocks noGrp="1"/>
          </p:cNvSpPr>
          <p:nvPr>
            <p:ph type="sldNum" sz="quarter" idx="12"/>
          </p:nvPr>
        </p:nvSpPr>
        <p:spPr/>
        <p:txBody>
          <a:body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128598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56F48C-0094-4268-9369-B727F7759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637A4F-DC92-47A1-A358-45D719F19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9C8BC1-3C99-480F-B284-1F5C0C817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F8AA3DF2-C7D2-4009-9FCA-838AD2471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5C11B2-4728-46BB-86CC-91C5EB005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FD94F-C70F-463A-9E19-094C5967839B}" type="slidenum">
              <a:rPr kumimoji="1" lang="ja-JP" altLang="en-US" smtClean="0"/>
              <a:t>‹#›</a:t>
            </a:fld>
            <a:endParaRPr kumimoji="1" lang="ja-JP" altLang="en-US"/>
          </a:p>
        </p:txBody>
      </p:sp>
    </p:spTree>
    <p:extLst>
      <p:ext uri="{BB962C8B-B14F-4D97-AF65-F5344CB8AC3E}">
        <p14:creationId xmlns:p14="http://schemas.microsoft.com/office/powerpoint/2010/main" val="31572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ref.ibaraki.jp/seikatsukankyo/shobo/sangyo/info/sangyohoan/"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ECDBB7-DB96-40C8-ADED-719E147F0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57" y="247135"/>
            <a:ext cx="10466173" cy="6215450"/>
          </a:xfrm>
          <a:prstGeom prst="rect">
            <a:avLst/>
          </a:prstGeom>
        </p:spPr>
      </p:pic>
      <p:sp>
        <p:nvSpPr>
          <p:cNvPr id="2" name="タイトル 1">
            <a:extLst>
              <a:ext uri="{FF2B5EF4-FFF2-40B4-BE49-F238E27FC236}">
                <a16:creationId xmlns:a16="http://schemas.microsoft.com/office/drawing/2014/main" id="{7DED9FAD-27B7-444B-94E7-3A9D75C357EC}"/>
              </a:ext>
            </a:extLst>
          </p:cNvPr>
          <p:cNvSpPr>
            <a:spLocks noGrp="1"/>
          </p:cNvSpPr>
          <p:nvPr>
            <p:ph type="ctrTitle"/>
          </p:nvPr>
        </p:nvSpPr>
        <p:spPr>
          <a:xfrm>
            <a:off x="1425145" y="852617"/>
            <a:ext cx="9522941" cy="5387545"/>
          </a:xfrm>
        </p:spPr>
        <p:txBody>
          <a:bodyPr anchor="t">
            <a:normAutofit/>
          </a:bodyPr>
          <a:lstStyle/>
          <a:p>
            <a:r>
              <a:rPr kumimoji="1" lang="en-US" altLang="ja-JP" sz="4800" b="1" dirty="0">
                <a:solidFill>
                  <a:schemeClr val="bg1"/>
                </a:solidFill>
                <a:latin typeface="ＭＳ 明朝" panose="02020609040205080304" pitchFamily="17" charset="-128"/>
                <a:ea typeface="ＭＳ 明朝" panose="02020609040205080304" pitchFamily="17" charset="-128"/>
              </a:rPr>
              <a:t/>
            </a:r>
            <a:br>
              <a:rPr kumimoji="1" lang="en-US" altLang="ja-JP" sz="4800" b="1" dirty="0">
                <a:solidFill>
                  <a:schemeClr val="bg1"/>
                </a:solidFill>
                <a:latin typeface="ＭＳ 明朝" panose="02020609040205080304" pitchFamily="17" charset="-128"/>
                <a:ea typeface="ＭＳ 明朝" panose="02020609040205080304" pitchFamily="17" charset="-128"/>
              </a:rPr>
            </a:br>
            <a:r>
              <a:rPr kumimoji="1" lang="ja-JP" altLang="en-US" sz="4800" b="1" dirty="0">
                <a:solidFill>
                  <a:schemeClr val="bg1"/>
                </a:solidFill>
                <a:latin typeface="ＭＳ 明朝" panose="02020609040205080304" pitchFamily="17" charset="-128"/>
                <a:ea typeface="ＭＳ 明朝" panose="02020609040205080304" pitchFamily="17" charset="-128"/>
              </a:rPr>
              <a:t>冷凍設備を安全に運転するための</a:t>
            </a:r>
            <a:r>
              <a:rPr kumimoji="1" lang="en-US" altLang="ja-JP" sz="4800" b="1" dirty="0">
                <a:solidFill>
                  <a:schemeClr val="bg1"/>
                </a:solidFill>
                <a:latin typeface="ＭＳ 明朝" panose="02020609040205080304" pitchFamily="17" charset="-128"/>
                <a:ea typeface="ＭＳ 明朝" panose="02020609040205080304" pitchFamily="17" charset="-128"/>
              </a:rPr>
              <a:t/>
            </a:r>
            <a:br>
              <a:rPr kumimoji="1" lang="en-US" altLang="ja-JP" sz="4800" b="1" dirty="0">
                <a:solidFill>
                  <a:schemeClr val="bg1"/>
                </a:solidFill>
                <a:latin typeface="ＭＳ 明朝" panose="02020609040205080304" pitchFamily="17" charset="-128"/>
                <a:ea typeface="ＭＳ 明朝" panose="02020609040205080304" pitchFamily="17" charset="-128"/>
              </a:rPr>
            </a:br>
            <a:r>
              <a:rPr kumimoji="1" lang="ja-JP" altLang="en-US" b="1" dirty="0">
                <a:solidFill>
                  <a:schemeClr val="bg1"/>
                </a:solidFill>
                <a:latin typeface="ＭＳ 明朝" panose="02020609040205080304" pitchFamily="17" charset="-128"/>
                <a:ea typeface="ＭＳ 明朝" panose="02020609040205080304" pitchFamily="17" charset="-128"/>
              </a:rPr>
              <a:t>基　礎　知　識</a:t>
            </a:r>
            <a:r>
              <a:rPr kumimoji="1" lang="en-US" altLang="ja-JP" sz="4000" b="1" dirty="0">
                <a:latin typeface="ＭＳ 明朝" panose="02020609040205080304" pitchFamily="17" charset="-128"/>
                <a:ea typeface="ＭＳ 明朝" panose="02020609040205080304" pitchFamily="17" charset="-128"/>
              </a:rPr>
              <a:t/>
            </a:r>
            <a:br>
              <a:rPr kumimoji="1" lang="en-US" altLang="ja-JP" sz="4000" b="1" dirty="0">
                <a:latin typeface="ＭＳ 明朝" panose="02020609040205080304" pitchFamily="17" charset="-128"/>
                <a:ea typeface="ＭＳ 明朝" panose="02020609040205080304" pitchFamily="17" charset="-128"/>
              </a:rPr>
            </a:br>
            <a:r>
              <a:rPr kumimoji="1" lang="ja-JP" altLang="en-US" sz="4800" b="1" dirty="0">
                <a:solidFill>
                  <a:srgbClr val="FFC000"/>
                </a:solidFill>
                <a:latin typeface="ＭＳ 明朝" panose="02020609040205080304" pitchFamily="17" charset="-128"/>
                <a:ea typeface="ＭＳ 明朝" panose="02020609040205080304" pitchFamily="17" charset="-128"/>
              </a:rPr>
              <a:t>（初心を忘れずに再確認）</a:t>
            </a:r>
            <a:r>
              <a:rPr kumimoji="1" lang="en-US" altLang="ja-JP" sz="4800" b="1" dirty="0">
                <a:solidFill>
                  <a:srgbClr val="FFC000"/>
                </a:solidFill>
                <a:latin typeface="ＭＳ 明朝" panose="02020609040205080304" pitchFamily="17" charset="-128"/>
                <a:ea typeface="ＭＳ 明朝" panose="02020609040205080304" pitchFamily="17" charset="-128"/>
              </a:rPr>
              <a:t/>
            </a:r>
            <a:br>
              <a:rPr kumimoji="1" lang="en-US" altLang="ja-JP" sz="4800" b="1" dirty="0">
                <a:solidFill>
                  <a:srgbClr val="FFC000"/>
                </a:solidFill>
                <a:latin typeface="ＭＳ 明朝" panose="02020609040205080304" pitchFamily="17" charset="-128"/>
                <a:ea typeface="ＭＳ 明朝" panose="02020609040205080304" pitchFamily="17" charset="-128"/>
              </a:rPr>
            </a:br>
            <a:r>
              <a:rPr kumimoji="1" lang="en-US" altLang="ja-JP" sz="4800" b="1" dirty="0">
                <a:solidFill>
                  <a:srgbClr val="FFC000"/>
                </a:solidFill>
                <a:latin typeface="ＭＳ 明朝" panose="02020609040205080304" pitchFamily="17" charset="-128"/>
                <a:ea typeface="ＭＳ 明朝" panose="02020609040205080304" pitchFamily="17" charset="-128"/>
              </a:rPr>
              <a:t/>
            </a:r>
            <a:br>
              <a:rPr kumimoji="1" lang="en-US" altLang="ja-JP" sz="4800" b="1" dirty="0">
                <a:solidFill>
                  <a:srgbClr val="FFC000"/>
                </a:solidFill>
                <a:latin typeface="ＭＳ 明朝" panose="02020609040205080304" pitchFamily="17" charset="-128"/>
                <a:ea typeface="ＭＳ 明朝" panose="02020609040205080304" pitchFamily="17" charset="-128"/>
              </a:rPr>
            </a:br>
            <a:r>
              <a:rPr lang="en-US" altLang="ja-JP" sz="4000" b="1" dirty="0">
                <a:latin typeface="ＭＳ 明朝" panose="02020609040205080304" pitchFamily="17" charset="-128"/>
                <a:ea typeface="ＭＳ 明朝" panose="02020609040205080304" pitchFamily="17" charset="-128"/>
              </a:rPr>
              <a:t/>
            </a:r>
            <a:br>
              <a:rPr lang="en-US" altLang="ja-JP" sz="4000" b="1" dirty="0">
                <a:latin typeface="ＭＳ 明朝" panose="02020609040205080304" pitchFamily="17" charset="-128"/>
                <a:ea typeface="ＭＳ 明朝" panose="02020609040205080304" pitchFamily="17" charset="-128"/>
              </a:rPr>
            </a:br>
            <a:r>
              <a:rPr kumimoji="1" lang="ja-JP" altLang="en-US" sz="4000" b="1" dirty="0">
                <a:solidFill>
                  <a:schemeClr val="bg1"/>
                </a:solidFill>
                <a:latin typeface="ＭＳ 明朝" panose="02020609040205080304" pitchFamily="17" charset="-128"/>
                <a:ea typeface="ＭＳ 明朝" panose="02020609040205080304" pitchFamily="17" charset="-128"/>
              </a:rPr>
              <a:t>茨城県冷凍設備保安協会</a:t>
            </a:r>
          </a:p>
        </p:txBody>
      </p:sp>
      <p:sp>
        <p:nvSpPr>
          <p:cNvPr id="3" name="フッター プレースホルダー 2">
            <a:extLst>
              <a:ext uri="{FF2B5EF4-FFF2-40B4-BE49-F238E27FC236}">
                <a16:creationId xmlns:a16="http://schemas.microsoft.com/office/drawing/2014/main" id="{3E408698-ECCE-4555-809E-248CA1480B27}"/>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3495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068CEB-38BA-4115-A143-950A6CCCB8E5}"/>
              </a:ext>
            </a:extLst>
          </p:cNvPr>
          <p:cNvSpPr>
            <a:spLocks noGrp="1"/>
          </p:cNvSpPr>
          <p:nvPr>
            <p:ph idx="1"/>
          </p:nvPr>
        </p:nvSpPr>
        <p:spPr>
          <a:xfrm>
            <a:off x="822960" y="742113"/>
            <a:ext cx="10492156" cy="5373774"/>
          </a:xfrm>
          <a:ln w="38100">
            <a:solidFill>
              <a:schemeClr val="tx1"/>
            </a:solidFill>
          </a:ln>
        </p:spPr>
        <p:txBody>
          <a:bodyPr>
            <a:normAutofit/>
          </a:bodyPr>
          <a:lstStyle/>
          <a:p>
            <a:pPr marL="0" indent="0">
              <a:buNone/>
            </a:pPr>
            <a:r>
              <a:rPr kumimoji="1" lang="ja-JP" altLang="en-US" dirty="0"/>
              <a:t>　　　　　　　　</a:t>
            </a:r>
            <a:r>
              <a:rPr kumimoji="1" lang="ja-JP" altLang="en-US" b="1" dirty="0">
                <a:latin typeface="ＭＳ 明朝" panose="02020609040205080304" pitchFamily="17" charset="-128"/>
                <a:ea typeface="ＭＳ 明朝" panose="02020609040205080304" pitchFamily="17" charset="-128"/>
              </a:rPr>
              <a:t>油　分　離　器（内部構造、バッフル式）</a:t>
            </a:r>
            <a:endParaRPr kumimoji="1" lang="en-US" altLang="ja-JP" b="1" dirty="0"/>
          </a:p>
          <a:p>
            <a:pPr marL="0" indent="0">
              <a:buNone/>
            </a:pPr>
            <a:endParaRPr lang="en-US" altLang="ja-JP" dirty="0"/>
          </a:p>
          <a:p>
            <a:pPr marL="0" indent="0">
              <a:buNone/>
            </a:pPr>
            <a:endParaRPr kumimoji="1" lang="en-US" altLang="ja-JP" dirty="0"/>
          </a:p>
          <a:p>
            <a:pPr marL="0" indent="0">
              <a:buNone/>
            </a:pPr>
            <a:r>
              <a:rPr lang="en-US" altLang="ja-JP" dirty="0"/>
              <a:t>                                                </a:t>
            </a:r>
            <a:r>
              <a:rPr lang="ja-JP" altLang="en-US" dirty="0"/>
              <a:t>　　　　　　　　</a:t>
            </a:r>
            <a:r>
              <a:rPr lang="ja-JP" altLang="en-US" sz="2200" dirty="0">
                <a:latin typeface="ＭＳ 明朝" panose="02020609040205080304" pitchFamily="17" charset="-128"/>
                <a:ea typeface="ＭＳ 明朝" panose="02020609040205080304" pitchFamily="17" charset="-128"/>
              </a:rPr>
              <a:t>冷媒</a:t>
            </a:r>
            <a:r>
              <a:rPr lang="ja-JP" altLang="en-US" sz="2200" b="1" dirty="0">
                <a:latin typeface="ＭＳ 明朝" panose="02020609040205080304" pitchFamily="17" charset="-128"/>
                <a:ea typeface="ＭＳ 明朝" panose="02020609040205080304" pitchFamily="17" charset="-128"/>
              </a:rPr>
              <a:t>ガス出口</a:t>
            </a:r>
            <a:endParaRPr lang="en-US" altLang="ja-JP" sz="2200" b="1" dirty="0"/>
          </a:p>
          <a:p>
            <a:pPr marL="0" indent="0">
              <a:lnSpc>
                <a:spcPct val="50000"/>
              </a:lnSpc>
              <a:buNone/>
            </a:pPr>
            <a:r>
              <a:rPr lang="ja-JP" altLang="en-US" sz="2200" b="1" dirty="0">
                <a:latin typeface="ＭＳ 明朝" panose="02020609040205080304" pitchFamily="17" charset="-128"/>
                <a:ea typeface="ＭＳ 明朝" panose="02020609040205080304" pitchFamily="17" charset="-128"/>
              </a:rPr>
              <a:t>　　　　　冷媒ガス入口</a:t>
            </a:r>
            <a:endParaRPr lang="en-US" altLang="ja-JP" sz="2200" b="1" dirty="0">
              <a:latin typeface="ＭＳ 明朝" panose="02020609040205080304" pitchFamily="17" charset="-128"/>
              <a:ea typeface="ＭＳ 明朝" panose="02020609040205080304" pitchFamily="17" charset="-128"/>
            </a:endParaRPr>
          </a:p>
          <a:p>
            <a:pPr marL="0" indent="0">
              <a:buNone/>
            </a:pPr>
            <a:r>
              <a:rPr kumimoji="1" lang="ja-JP" altLang="en-US" dirty="0"/>
              <a:t>　　　　　　　　　　　　　　　　　　　　　　</a:t>
            </a:r>
            <a:r>
              <a:rPr kumimoji="1" lang="ja-JP" altLang="en-US" sz="2200" b="1" dirty="0">
                <a:latin typeface="ＭＳ 明朝" panose="02020609040205080304" pitchFamily="17" charset="-128"/>
                <a:ea typeface="ＭＳ 明朝" panose="02020609040205080304" pitchFamily="17" charset="-128"/>
              </a:rPr>
              <a:t>バッフルプレート</a:t>
            </a:r>
            <a:r>
              <a:rPr kumimoji="1"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sz="2000" dirty="0">
                <a:latin typeface="ＭＳ 明朝" panose="02020609040205080304" pitchFamily="17" charset="-128"/>
                <a:ea typeface="ＭＳ 明朝" panose="02020609040205080304" pitchFamily="17" charset="-128"/>
              </a:rPr>
              <a:t>　　　　　　　　</a:t>
            </a:r>
            <a:r>
              <a:rPr lang="ja-JP" altLang="en-US" sz="2000" dirty="0">
                <a:latin typeface="ＭＳ 明朝" panose="02020609040205080304" pitchFamily="17" charset="-128"/>
                <a:ea typeface="ＭＳ 明朝" panose="02020609040205080304" pitchFamily="17" charset="-128"/>
              </a:rPr>
              <a:t>　　　　</a:t>
            </a:r>
            <a:r>
              <a:rPr lang="ja-JP" altLang="en-US" sz="2200" b="1" dirty="0">
                <a:latin typeface="ＭＳ 明朝" panose="02020609040205080304" pitchFamily="17" charset="-128"/>
                <a:ea typeface="ＭＳ 明朝" panose="02020609040205080304" pitchFamily="17" charset="-128"/>
              </a:rPr>
              <a:t>油抜き</a:t>
            </a:r>
            <a:r>
              <a:rPr kumimoji="1" lang="ja-JP" altLang="en-US" sz="2000" dirty="0">
                <a:latin typeface="ＭＳ 明朝" panose="02020609040205080304" pitchFamily="17" charset="-128"/>
                <a:ea typeface="ＭＳ 明朝" panose="02020609040205080304" pitchFamily="17" charset="-128"/>
              </a:rPr>
              <a:t>　　　　　　　　　　　</a:t>
            </a:r>
            <a:endParaRPr kumimoji="1" lang="ja-JP" altLang="en-US" sz="2200" b="1"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D2DA53FF-9899-4F2A-A2F7-2422B93ECAB8}"/>
              </a:ext>
            </a:extLst>
          </p:cNvPr>
          <p:cNvSpPr/>
          <p:nvPr/>
        </p:nvSpPr>
        <p:spPr>
          <a:xfrm>
            <a:off x="5133201" y="1899057"/>
            <a:ext cx="1925595" cy="2425763"/>
          </a:xfrm>
          <a:prstGeom prst="rect">
            <a:avLst/>
          </a:prstGeom>
          <a:solidFill>
            <a:schemeClr val="accent2">
              <a:lumMod val="20000"/>
              <a:lumOff val="80000"/>
            </a:schemeClr>
          </a:solidFill>
          <a:ln w="5715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フローチャート: 論理積ゲート 4">
            <a:extLst>
              <a:ext uri="{FF2B5EF4-FFF2-40B4-BE49-F238E27FC236}">
                <a16:creationId xmlns:a16="http://schemas.microsoft.com/office/drawing/2014/main" id="{D9876617-60F5-436F-8041-A9FFBDFB76E3}"/>
              </a:ext>
            </a:extLst>
          </p:cNvPr>
          <p:cNvSpPr/>
          <p:nvPr/>
        </p:nvSpPr>
        <p:spPr>
          <a:xfrm rot="16200000">
            <a:off x="5793259" y="614308"/>
            <a:ext cx="605481" cy="1925595"/>
          </a:xfrm>
          <a:prstGeom prst="flowChartDelay">
            <a:avLst/>
          </a:prstGeom>
          <a:solidFill>
            <a:schemeClr val="accent2">
              <a:lumMod val="20000"/>
              <a:lumOff val="80000"/>
            </a:schemeClr>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フローチャート: 論理積ゲート 5">
            <a:extLst>
              <a:ext uri="{FF2B5EF4-FFF2-40B4-BE49-F238E27FC236}">
                <a16:creationId xmlns:a16="http://schemas.microsoft.com/office/drawing/2014/main" id="{B334101E-696B-4633-9B43-2DAAFA5F3E01}"/>
              </a:ext>
            </a:extLst>
          </p:cNvPr>
          <p:cNvSpPr/>
          <p:nvPr/>
        </p:nvSpPr>
        <p:spPr>
          <a:xfrm rot="5400000">
            <a:off x="5793258" y="3683974"/>
            <a:ext cx="605481" cy="1925595"/>
          </a:xfrm>
          <a:prstGeom prst="flowChartDelay">
            <a:avLst/>
          </a:prstGeom>
          <a:solidFill>
            <a:schemeClr val="accent4">
              <a:lumMod val="60000"/>
              <a:lumOff val="40000"/>
            </a:schemeClr>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フローチャート: 論理積ゲート 37">
            <a:extLst>
              <a:ext uri="{FF2B5EF4-FFF2-40B4-BE49-F238E27FC236}">
                <a16:creationId xmlns:a16="http://schemas.microsoft.com/office/drawing/2014/main" id="{3B522906-C5E5-4FD3-AE96-C8E1E29D15E9}"/>
              </a:ext>
            </a:extLst>
          </p:cNvPr>
          <p:cNvSpPr/>
          <p:nvPr/>
        </p:nvSpPr>
        <p:spPr>
          <a:xfrm>
            <a:off x="5912552" y="2675909"/>
            <a:ext cx="281270" cy="222254"/>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35B6318-13C9-416D-B660-5DCBF7AFE4AD}"/>
              </a:ext>
            </a:extLst>
          </p:cNvPr>
          <p:cNvSpPr/>
          <p:nvPr/>
        </p:nvSpPr>
        <p:spPr>
          <a:xfrm>
            <a:off x="5000887" y="2686756"/>
            <a:ext cx="980719" cy="2222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0A3BCAE-878A-4E22-99BB-4E69F6DE5616}"/>
              </a:ext>
            </a:extLst>
          </p:cNvPr>
          <p:cNvSpPr/>
          <p:nvPr/>
        </p:nvSpPr>
        <p:spPr>
          <a:xfrm rot="5400000">
            <a:off x="5577581" y="3187323"/>
            <a:ext cx="980719" cy="2517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B97E793-75DA-42CA-BBB8-C788D81991D2}"/>
              </a:ext>
            </a:extLst>
          </p:cNvPr>
          <p:cNvSpPr/>
          <p:nvPr/>
        </p:nvSpPr>
        <p:spPr>
          <a:xfrm rot="16200000">
            <a:off x="5846491" y="1932209"/>
            <a:ext cx="550315" cy="25147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論理積ゲート 43">
            <a:extLst>
              <a:ext uri="{FF2B5EF4-FFF2-40B4-BE49-F238E27FC236}">
                <a16:creationId xmlns:a16="http://schemas.microsoft.com/office/drawing/2014/main" id="{628E08AE-CB4B-4764-9CF0-8D91165AC001}"/>
              </a:ext>
            </a:extLst>
          </p:cNvPr>
          <p:cNvSpPr/>
          <p:nvPr/>
        </p:nvSpPr>
        <p:spPr>
          <a:xfrm rot="11001350">
            <a:off x="5992510" y="2264733"/>
            <a:ext cx="258274" cy="247077"/>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A599A55-1B36-41DB-BF67-1603B9D69B07}"/>
              </a:ext>
            </a:extLst>
          </p:cNvPr>
          <p:cNvSpPr/>
          <p:nvPr/>
        </p:nvSpPr>
        <p:spPr>
          <a:xfrm>
            <a:off x="6223574" y="2305933"/>
            <a:ext cx="980719" cy="2222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1E8F19ED-6E1B-4C2D-BBB4-356DD7588D51}"/>
              </a:ext>
            </a:extLst>
          </p:cNvPr>
          <p:cNvSpPr/>
          <p:nvPr/>
        </p:nvSpPr>
        <p:spPr>
          <a:xfrm>
            <a:off x="5160861" y="4265900"/>
            <a:ext cx="1875502" cy="167867"/>
          </a:xfrm>
          <a:prstGeom prst="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8F458365-ABD8-443A-B820-D5A65CF1CACF}"/>
              </a:ext>
            </a:extLst>
          </p:cNvPr>
          <p:cNvSpPr/>
          <p:nvPr/>
        </p:nvSpPr>
        <p:spPr>
          <a:xfrm>
            <a:off x="5149866" y="4221921"/>
            <a:ext cx="1920240" cy="167867"/>
          </a:xfrm>
          <a:custGeom>
            <a:avLst/>
            <a:gdLst>
              <a:gd name="connsiteX0" fmla="*/ 0 w 1920240"/>
              <a:gd name="connsiteY0" fmla="*/ 122091 h 167867"/>
              <a:gd name="connsiteX1" fmla="*/ 198120 w 1920240"/>
              <a:gd name="connsiteY1" fmla="*/ 15411 h 167867"/>
              <a:gd name="connsiteX2" fmla="*/ 441960 w 1920240"/>
              <a:gd name="connsiteY2" fmla="*/ 106851 h 167867"/>
              <a:gd name="connsiteX3" fmla="*/ 685800 w 1920240"/>
              <a:gd name="connsiteY3" fmla="*/ 171 h 167867"/>
              <a:gd name="connsiteX4" fmla="*/ 1066800 w 1920240"/>
              <a:gd name="connsiteY4" fmla="*/ 137331 h 167867"/>
              <a:gd name="connsiteX5" fmla="*/ 1402080 w 1920240"/>
              <a:gd name="connsiteY5" fmla="*/ 61131 h 167867"/>
              <a:gd name="connsiteX6" fmla="*/ 1554480 w 1920240"/>
              <a:gd name="connsiteY6" fmla="*/ 167811 h 167867"/>
              <a:gd name="connsiteX7" fmla="*/ 1752600 w 1920240"/>
              <a:gd name="connsiteY7" fmla="*/ 76371 h 167867"/>
              <a:gd name="connsiteX8" fmla="*/ 1920240 w 1920240"/>
              <a:gd name="connsiteY8" fmla="*/ 106851 h 167867"/>
              <a:gd name="connsiteX9" fmla="*/ 1920240 w 1920240"/>
              <a:gd name="connsiteY9" fmla="*/ 106851 h 167867"/>
              <a:gd name="connsiteX10" fmla="*/ 1920240 w 1920240"/>
              <a:gd name="connsiteY10" fmla="*/ 106851 h 16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240" h="167867">
                <a:moveTo>
                  <a:pt x="0" y="122091"/>
                </a:moveTo>
                <a:cubicBezTo>
                  <a:pt x="62230" y="70021"/>
                  <a:pt x="124460" y="17951"/>
                  <a:pt x="198120" y="15411"/>
                </a:cubicBezTo>
                <a:cubicBezTo>
                  <a:pt x="271780" y="12871"/>
                  <a:pt x="360680" y="109391"/>
                  <a:pt x="441960" y="106851"/>
                </a:cubicBezTo>
                <a:cubicBezTo>
                  <a:pt x="523240" y="104311"/>
                  <a:pt x="581660" y="-4909"/>
                  <a:pt x="685800" y="171"/>
                </a:cubicBezTo>
                <a:cubicBezTo>
                  <a:pt x="789940" y="5251"/>
                  <a:pt x="947420" y="127171"/>
                  <a:pt x="1066800" y="137331"/>
                </a:cubicBezTo>
                <a:cubicBezTo>
                  <a:pt x="1186180" y="147491"/>
                  <a:pt x="1320800" y="56051"/>
                  <a:pt x="1402080" y="61131"/>
                </a:cubicBezTo>
                <a:cubicBezTo>
                  <a:pt x="1483360" y="66211"/>
                  <a:pt x="1496060" y="165271"/>
                  <a:pt x="1554480" y="167811"/>
                </a:cubicBezTo>
                <a:cubicBezTo>
                  <a:pt x="1612900" y="170351"/>
                  <a:pt x="1691640" y="86531"/>
                  <a:pt x="1752600" y="76371"/>
                </a:cubicBezTo>
                <a:cubicBezTo>
                  <a:pt x="1813560" y="66211"/>
                  <a:pt x="1920240" y="106851"/>
                  <a:pt x="1920240" y="106851"/>
                </a:cubicBezTo>
                <a:lnTo>
                  <a:pt x="1920240" y="106851"/>
                </a:lnTo>
                <a:lnTo>
                  <a:pt x="1920240" y="10685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E00ED7D3-1D72-4515-9E14-8A62F71AA378}"/>
              </a:ext>
            </a:extLst>
          </p:cNvPr>
          <p:cNvCxnSpPr/>
          <p:nvPr/>
        </p:nvCxnSpPr>
        <p:spPr>
          <a:xfrm flipH="1">
            <a:off x="5133201" y="3022211"/>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0C6B63AA-0176-421C-9F25-D51F73295D7B}"/>
              </a:ext>
            </a:extLst>
          </p:cNvPr>
          <p:cNvCxnSpPr/>
          <p:nvPr/>
        </p:nvCxnSpPr>
        <p:spPr>
          <a:xfrm flipH="1">
            <a:off x="5162708" y="3196242"/>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CAECC5AD-27FB-4E7C-A7F5-E43F9A1F6506}"/>
              </a:ext>
            </a:extLst>
          </p:cNvPr>
          <p:cNvCxnSpPr/>
          <p:nvPr/>
        </p:nvCxnSpPr>
        <p:spPr>
          <a:xfrm flipH="1">
            <a:off x="5116094" y="3422667"/>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E0EFC14-CE53-4876-A667-A7E1662790C6}"/>
              </a:ext>
            </a:extLst>
          </p:cNvPr>
          <p:cNvCxnSpPr>
            <a:cxnSpLocks/>
          </p:cNvCxnSpPr>
          <p:nvPr/>
        </p:nvCxnSpPr>
        <p:spPr>
          <a:xfrm>
            <a:off x="6188691" y="3042364"/>
            <a:ext cx="881415" cy="372327"/>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8197FE87-085B-486E-A0E6-370FFE4503E8}"/>
              </a:ext>
            </a:extLst>
          </p:cNvPr>
          <p:cNvCxnSpPr>
            <a:cxnSpLocks/>
          </p:cNvCxnSpPr>
          <p:nvPr/>
        </p:nvCxnSpPr>
        <p:spPr>
          <a:xfrm>
            <a:off x="6175701" y="3243193"/>
            <a:ext cx="847672" cy="349192"/>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CD9B5BA9-CB95-42C9-905E-8EEEEB260374}"/>
              </a:ext>
            </a:extLst>
          </p:cNvPr>
          <p:cNvCxnSpPr>
            <a:cxnSpLocks/>
          </p:cNvCxnSpPr>
          <p:nvPr/>
        </p:nvCxnSpPr>
        <p:spPr>
          <a:xfrm>
            <a:off x="6138165" y="3457517"/>
            <a:ext cx="873462" cy="375155"/>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567DDF42-5995-4608-9CD7-29A3661DCC6B}"/>
              </a:ext>
            </a:extLst>
          </p:cNvPr>
          <p:cNvCxnSpPr/>
          <p:nvPr/>
        </p:nvCxnSpPr>
        <p:spPr>
          <a:xfrm>
            <a:off x="4202945" y="2822843"/>
            <a:ext cx="62636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91D9452C-90CB-48D9-BA73-7B3AC17FF677}"/>
              </a:ext>
            </a:extLst>
          </p:cNvPr>
          <p:cNvCxnSpPr>
            <a:cxnSpLocks/>
          </p:cNvCxnSpPr>
          <p:nvPr/>
        </p:nvCxnSpPr>
        <p:spPr>
          <a:xfrm>
            <a:off x="7408288" y="2445885"/>
            <a:ext cx="115219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矢印: 下カーブ 35">
            <a:extLst>
              <a:ext uri="{FF2B5EF4-FFF2-40B4-BE49-F238E27FC236}">
                <a16:creationId xmlns:a16="http://schemas.microsoft.com/office/drawing/2014/main" id="{AB70743E-B1EC-48FD-A6D1-07078D1F922C}"/>
              </a:ext>
            </a:extLst>
          </p:cNvPr>
          <p:cNvSpPr/>
          <p:nvPr/>
        </p:nvSpPr>
        <p:spPr>
          <a:xfrm>
            <a:off x="5633188" y="1525611"/>
            <a:ext cx="462810" cy="18468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3" name="矢印: 下カーブ 52">
            <a:extLst>
              <a:ext uri="{FF2B5EF4-FFF2-40B4-BE49-F238E27FC236}">
                <a16:creationId xmlns:a16="http://schemas.microsoft.com/office/drawing/2014/main" id="{D161A8B9-45EA-4B59-8DE0-2D4C9E9B0342}"/>
              </a:ext>
            </a:extLst>
          </p:cNvPr>
          <p:cNvSpPr/>
          <p:nvPr/>
        </p:nvSpPr>
        <p:spPr>
          <a:xfrm rot="9600970">
            <a:off x="5703226" y="3865116"/>
            <a:ext cx="372311" cy="23840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4" name="矢印: 上カーブ 53">
            <a:extLst>
              <a:ext uri="{FF2B5EF4-FFF2-40B4-BE49-F238E27FC236}">
                <a16:creationId xmlns:a16="http://schemas.microsoft.com/office/drawing/2014/main" id="{FFBC5DDB-3B30-4A92-A205-50FEE5E85B75}"/>
              </a:ext>
            </a:extLst>
          </p:cNvPr>
          <p:cNvSpPr/>
          <p:nvPr/>
        </p:nvSpPr>
        <p:spPr>
          <a:xfrm rot="820324">
            <a:off x="6052609" y="3862216"/>
            <a:ext cx="389553" cy="244209"/>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cxnSp>
        <p:nvCxnSpPr>
          <p:cNvPr id="56" name="直線矢印コネクタ 55">
            <a:extLst>
              <a:ext uri="{FF2B5EF4-FFF2-40B4-BE49-F238E27FC236}">
                <a16:creationId xmlns:a16="http://schemas.microsoft.com/office/drawing/2014/main" id="{A96057BA-E1F5-4C4A-95F8-9C08FF92BEFF}"/>
              </a:ext>
            </a:extLst>
          </p:cNvPr>
          <p:cNvCxnSpPr>
            <a:cxnSpLocks/>
          </p:cNvCxnSpPr>
          <p:nvPr/>
        </p:nvCxnSpPr>
        <p:spPr>
          <a:xfrm flipH="1">
            <a:off x="6880547" y="3272768"/>
            <a:ext cx="170767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A91A19E7-32FA-46BD-947D-6AE50C8ECF8C}"/>
              </a:ext>
            </a:extLst>
          </p:cNvPr>
          <p:cNvSpPr/>
          <p:nvPr/>
        </p:nvSpPr>
        <p:spPr>
          <a:xfrm>
            <a:off x="2814749" y="1842044"/>
            <a:ext cx="1889983" cy="1663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0B88863-9B3A-40F1-92EF-0C1768BA813C}"/>
              </a:ext>
            </a:extLst>
          </p:cNvPr>
          <p:cNvSpPr/>
          <p:nvPr/>
        </p:nvSpPr>
        <p:spPr>
          <a:xfrm>
            <a:off x="5178203" y="1782789"/>
            <a:ext cx="1835826" cy="1818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1B6F55DD-B6A8-4389-992B-3BE30983EEE2}"/>
              </a:ext>
            </a:extLst>
          </p:cNvPr>
          <p:cNvSpPr/>
          <p:nvPr/>
        </p:nvSpPr>
        <p:spPr>
          <a:xfrm>
            <a:off x="6029266" y="4949512"/>
            <a:ext cx="218120" cy="532252"/>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E4AC4365-CE2D-4580-BB86-4A8F79BDD80B}"/>
              </a:ext>
            </a:extLst>
          </p:cNvPr>
          <p:cNvSpPr/>
          <p:nvPr/>
        </p:nvSpPr>
        <p:spPr>
          <a:xfrm>
            <a:off x="5936597" y="5481764"/>
            <a:ext cx="440312" cy="12949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466F6870-76BB-4A01-AA80-3D60E451D216}"/>
              </a:ext>
            </a:extLst>
          </p:cNvPr>
          <p:cNvCxnSpPr>
            <a:cxnSpLocks/>
          </p:cNvCxnSpPr>
          <p:nvPr/>
        </p:nvCxnSpPr>
        <p:spPr>
          <a:xfrm>
            <a:off x="4897395" y="5359280"/>
            <a:ext cx="909679" cy="152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3107CEF3-A9A3-464C-AF44-D2B743998F92}"/>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5322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55F6D-A9E3-4BB9-8EAE-EE15974AB5EF}"/>
              </a:ext>
            </a:extLst>
          </p:cNvPr>
          <p:cNvSpPr>
            <a:spLocks noGrp="1"/>
          </p:cNvSpPr>
          <p:nvPr>
            <p:ph type="title"/>
          </p:nvPr>
        </p:nvSpPr>
        <p:spPr>
          <a:xfrm>
            <a:off x="838200" y="365125"/>
            <a:ext cx="10515600" cy="745217"/>
          </a:xfrm>
        </p:spPr>
        <p:txBody>
          <a:bodyPr>
            <a:normAutofit/>
          </a:bodyPr>
          <a:lstStyle/>
          <a:p>
            <a:pPr algn="ctr"/>
            <a:r>
              <a:rPr kumimoji="1" lang="ja-JP" altLang="en-US" sz="4000" b="1" dirty="0">
                <a:latin typeface="ＭＳ 明朝" panose="02020609040205080304" pitchFamily="17" charset="-128"/>
                <a:ea typeface="ＭＳ 明朝" panose="02020609040205080304" pitchFamily="17" charset="-128"/>
              </a:rPr>
              <a:t>凝縮器（コンデンサー）</a:t>
            </a:r>
          </a:p>
        </p:txBody>
      </p:sp>
      <p:sp>
        <p:nvSpPr>
          <p:cNvPr id="3" name="コンテンツ プレースホルダー 2">
            <a:extLst>
              <a:ext uri="{FF2B5EF4-FFF2-40B4-BE49-F238E27FC236}">
                <a16:creationId xmlns:a16="http://schemas.microsoft.com/office/drawing/2014/main" id="{C638BC67-A2CD-4890-933C-47AE67BEF12E}"/>
              </a:ext>
            </a:extLst>
          </p:cNvPr>
          <p:cNvSpPr>
            <a:spLocks noGrp="1"/>
          </p:cNvSpPr>
          <p:nvPr>
            <p:ph idx="1"/>
          </p:nvPr>
        </p:nvSpPr>
        <p:spPr>
          <a:xfrm>
            <a:off x="838200" y="1201783"/>
            <a:ext cx="10515600" cy="4975180"/>
          </a:xfrm>
          <a:ln w="38100">
            <a:solidFill>
              <a:schemeClr val="tx1"/>
            </a:solidFill>
          </a:ln>
        </p:spPr>
        <p:txBody>
          <a:bodyPr/>
          <a:lstStyle/>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圧縮された高温・高圧の冷媒蒸気は、凝縮器で水や空気と熱交換することによって凝縮し、中温・高圧の冷媒液になる。したがって、水または空気は加熱されて温度は上昇するが、冷媒は凝縮温度に対する飽和圧力を示し、温度もほぼ一定である。実際には、凝縮器の出口では若干過冷却（飽和温度－５℃位）された状態になっている。</a:t>
            </a:r>
            <a:endParaRPr kumimoji="1" lang="en-US" altLang="ja-JP" b="1" dirty="0">
              <a:latin typeface="ＭＳ 明朝" panose="02020609040205080304" pitchFamily="17" charset="-128"/>
              <a:ea typeface="ＭＳ 明朝" panose="02020609040205080304" pitchFamily="17" charset="-128"/>
            </a:endParaRPr>
          </a:p>
          <a:p>
            <a:pPr marL="0" indent="0" algn="ctr">
              <a:buNone/>
            </a:pPr>
            <a:r>
              <a:rPr lang="ja-JP" altLang="en-US" sz="3200" b="1" dirty="0">
                <a:solidFill>
                  <a:schemeClr val="accent1"/>
                </a:solidFill>
                <a:latin typeface="ＭＳ 明朝" panose="02020609040205080304" pitchFamily="17" charset="-128"/>
                <a:ea typeface="ＭＳ 明朝" panose="02020609040205080304" pitchFamily="17" charset="-128"/>
              </a:rPr>
              <a:t>凝縮器の冷却方法</a:t>
            </a:r>
            <a:endParaRPr lang="en-US" altLang="ja-JP" sz="3200" b="1" dirty="0">
              <a:solidFill>
                <a:schemeClr val="accent1"/>
              </a:solidFill>
              <a:latin typeface="ＭＳ 明朝" panose="02020609040205080304" pitchFamily="17" charset="-128"/>
              <a:ea typeface="ＭＳ 明朝" panose="02020609040205080304" pitchFamily="17" charset="-128"/>
            </a:endParaRPr>
          </a:p>
          <a:p>
            <a:pPr marL="0" indent="0">
              <a:buNone/>
            </a:pPr>
            <a:r>
              <a:rPr kumimoji="1" lang="ja-JP" altLang="en-US" b="1" dirty="0">
                <a:solidFill>
                  <a:schemeClr val="accent1"/>
                </a:solidFill>
                <a:latin typeface="ＭＳ 明朝" panose="02020609040205080304" pitchFamily="17" charset="-128"/>
                <a:ea typeface="ＭＳ 明朝" panose="02020609040205080304" pitchFamily="17" charset="-128"/>
              </a:rPr>
              <a:t>水冷式：シェルアンドチューブ式、二重管式、プレート式</a:t>
            </a:r>
            <a:endParaRPr kumimoji="1" lang="en-US" altLang="ja-JP" b="1" dirty="0">
              <a:solidFill>
                <a:schemeClr val="accent1"/>
              </a:solidFill>
              <a:latin typeface="ＭＳ 明朝" panose="02020609040205080304" pitchFamily="17" charset="-128"/>
              <a:ea typeface="ＭＳ 明朝" panose="02020609040205080304" pitchFamily="17" charset="-128"/>
            </a:endParaRPr>
          </a:p>
          <a:p>
            <a:pPr marL="0" indent="0">
              <a:buNone/>
            </a:pPr>
            <a:r>
              <a:rPr kumimoji="1" lang="ja-JP" altLang="en-US" b="1" dirty="0">
                <a:solidFill>
                  <a:schemeClr val="accent1"/>
                </a:solidFill>
                <a:latin typeface="ＭＳ 明朝" panose="02020609040205080304" pitchFamily="17" charset="-128"/>
                <a:ea typeface="ＭＳ 明朝" panose="02020609040205080304" pitchFamily="17" charset="-128"/>
              </a:rPr>
              <a:t>空冷式：クロスフィンチューブ式</a:t>
            </a:r>
            <a:endParaRPr kumimoji="1" lang="en-US" altLang="ja-JP" b="1" dirty="0">
              <a:solidFill>
                <a:schemeClr val="accent1"/>
              </a:solidFill>
              <a:latin typeface="ＭＳ 明朝" panose="02020609040205080304" pitchFamily="17" charset="-128"/>
              <a:ea typeface="ＭＳ 明朝" panose="02020609040205080304" pitchFamily="17" charset="-128"/>
            </a:endParaRPr>
          </a:p>
          <a:p>
            <a:pPr marL="0" indent="0">
              <a:buNone/>
            </a:pPr>
            <a:r>
              <a:rPr kumimoji="1" lang="ja-JP" altLang="en-US" b="1" dirty="0">
                <a:solidFill>
                  <a:schemeClr val="accent1"/>
                </a:solidFill>
                <a:latin typeface="ＭＳ 明朝" panose="02020609040205080304" pitchFamily="17" charset="-128"/>
                <a:ea typeface="ＭＳ 明朝" panose="02020609040205080304" pitchFamily="17" charset="-128"/>
              </a:rPr>
              <a:t>蒸発式：管群、クロスフィンチューブ式</a:t>
            </a:r>
          </a:p>
        </p:txBody>
      </p:sp>
      <p:sp>
        <p:nvSpPr>
          <p:cNvPr id="4" name="フッター プレースホルダー 3">
            <a:extLst>
              <a:ext uri="{FF2B5EF4-FFF2-40B4-BE49-F238E27FC236}">
                <a16:creationId xmlns:a16="http://schemas.microsoft.com/office/drawing/2014/main" id="{9862A827-345C-4C80-8E4A-60D5052059B6}"/>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4824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a:extLst>
              <a:ext uri="{FF2B5EF4-FFF2-40B4-BE49-F238E27FC236}">
                <a16:creationId xmlns:a16="http://schemas.microsoft.com/office/drawing/2014/main" id="{4956C8CC-C055-40C9-8BB5-CFE534C12940}"/>
              </a:ext>
            </a:extLst>
          </p:cNvPr>
          <p:cNvSpPr/>
          <p:nvPr/>
        </p:nvSpPr>
        <p:spPr>
          <a:xfrm>
            <a:off x="9666089" y="5364549"/>
            <a:ext cx="1565402" cy="3988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水ジャケット</a:t>
            </a:r>
          </a:p>
        </p:txBody>
      </p:sp>
      <p:sp>
        <p:nvSpPr>
          <p:cNvPr id="3" name="コンテンツ プレースホルダ 2"/>
          <p:cNvSpPr>
            <a:spLocks noGrp="1"/>
          </p:cNvSpPr>
          <p:nvPr>
            <p:ph idx="1"/>
          </p:nvPr>
        </p:nvSpPr>
        <p:spPr>
          <a:xfrm>
            <a:off x="1042821" y="828076"/>
            <a:ext cx="10426997" cy="5172122"/>
          </a:xfrm>
          <a:ln w="28575">
            <a:solidFill>
              <a:schemeClr val="tx1"/>
            </a:solidFill>
          </a:ln>
        </p:spPr>
        <p:txBody>
          <a:bodyPr>
            <a:normAutofit/>
          </a:bodyPr>
          <a:lstStyle/>
          <a:p>
            <a:pPr algn="ctr">
              <a:buNone/>
            </a:pPr>
            <a:r>
              <a:rPr lang="ja-JP" altLang="en-US" sz="2408" b="1" dirty="0">
                <a:latin typeface="ＭＳ 明朝" panose="02020609040205080304" pitchFamily="17" charset="-128"/>
                <a:ea typeface="ＭＳ 明朝" panose="02020609040205080304" pitchFamily="17" charset="-128"/>
              </a:rPr>
              <a:t>横型シェル＆チユーブ式凝縮器（熱交換器）</a:t>
            </a:r>
            <a:endParaRPr lang="en-US" altLang="ja-JP" sz="2408" b="1" dirty="0">
              <a:latin typeface="ＭＳ 明朝" panose="02020609040205080304" pitchFamily="17" charset="-128"/>
              <a:ea typeface="ＭＳ 明朝" panose="02020609040205080304" pitchFamily="17" charset="-128"/>
            </a:endParaRPr>
          </a:p>
          <a:p>
            <a:pPr>
              <a:buNone/>
            </a:pPr>
            <a:r>
              <a:rPr lang="ja-JP" altLang="en-US" sz="1731" dirty="0"/>
              <a:t>　　　　　　　　　　　　　　　　　　　　　　　　　　　　　　　　　　　　　　　　　　　　　　　　　　　　　　　　　　　　　　　　　　</a:t>
            </a: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r>
              <a:rPr lang="ja-JP" altLang="en-US" sz="1731" dirty="0"/>
              <a:t>　　　　　</a:t>
            </a: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r>
              <a:rPr lang="ja-JP" altLang="en-US" sz="1731" dirty="0"/>
              <a:t>　　　　　　　　　　　　　　</a:t>
            </a:r>
          </a:p>
        </p:txBody>
      </p:sp>
      <p:cxnSp>
        <p:nvCxnSpPr>
          <p:cNvPr id="5" name="直線コネクタ 4"/>
          <p:cNvCxnSpPr/>
          <p:nvPr/>
        </p:nvCxnSpPr>
        <p:spPr>
          <a:xfrm>
            <a:off x="3730692" y="2031318"/>
            <a:ext cx="5859512"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4805833" y="4772925"/>
            <a:ext cx="5751997"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rot="5400000">
            <a:off x="2171803"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0557830" y="1816290"/>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1055783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rot="5400000">
            <a:off x="9644024"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rot="5400000">
            <a:off x="8998940"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08561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085610" y="1843717"/>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rot="5400000">
            <a:off x="2816826" y="2085075"/>
            <a:ext cx="53757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2" name="直線コネクタ 31"/>
          <p:cNvCxnSpPr/>
          <p:nvPr/>
        </p:nvCxnSpPr>
        <p:spPr>
          <a:xfrm rot="5400000">
            <a:off x="2870583" y="4719168"/>
            <a:ext cx="430056"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rot="10800000">
            <a:off x="2763068" y="2353859"/>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rot="10800000">
            <a:off x="2763068" y="4504140"/>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6" name="直線コネクタ 35"/>
          <p:cNvCxnSpPr/>
          <p:nvPr/>
        </p:nvCxnSpPr>
        <p:spPr>
          <a:xfrm rot="10800000">
            <a:off x="2763068" y="2891431"/>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rot="10800000">
            <a:off x="2763068" y="3966570"/>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rot="5400000">
            <a:off x="2494283" y="2622645"/>
            <a:ext cx="53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2494283" y="4235355"/>
            <a:ext cx="53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2548039" y="3429001"/>
            <a:ext cx="107514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49" name="直線コネクタ 48"/>
          <p:cNvCxnSpPr/>
          <p:nvPr/>
        </p:nvCxnSpPr>
        <p:spPr>
          <a:xfrm rot="5400000">
            <a:off x="4080113"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直線コネクタ 50"/>
          <p:cNvCxnSpPr/>
          <p:nvPr/>
        </p:nvCxnSpPr>
        <p:spPr>
          <a:xfrm rot="5400000">
            <a:off x="4563926"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rot="10800000">
            <a:off x="3730694" y="4772925"/>
            <a:ext cx="591327"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a:off x="4322019" y="5256738"/>
            <a:ext cx="483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9832112" y="1789412"/>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8" name="直線コネクタ 57"/>
          <p:cNvCxnSpPr/>
          <p:nvPr/>
        </p:nvCxnSpPr>
        <p:spPr>
          <a:xfrm rot="5400000">
            <a:off x="9348298" y="1789412"/>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9" name="直線コネクタ 58"/>
          <p:cNvCxnSpPr/>
          <p:nvPr/>
        </p:nvCxnSpPr>
        <p:spPr>
          <a:xfrm>
            <a:off x="9590205" y="1547505"/>
            <a:ext cx="483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0074017" y="2031318"/>
            <a:ext cx="483814"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4" name="直線コネクタ 63"/>
          <p:cNvCxnSpPr/>
          <p:nvPr/>
        </p:nvCxnSpPr>
        <p:spPr>
          <a:xfrm>
            <a:off x="3085610" y="3375243"/>
            <a:ext cx="645084"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a:off x="3623179" y="219258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623179" y="2300104"/>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623179" y="2407616"/>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623179" y="380529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623179" y="251513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623179" y="262264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623179" y="273015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623179" y="283767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623179" y="2945186"/>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623179" y="305270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623179" y="316021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3623179" y="391281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623179" y="4020328"/>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3623179" y="412784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623179" y="423535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623179" y="434286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623179" y="445038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623179" y="4557897"/>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3623179" y="359027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623179" y="369778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5400000">
            <a:off x="3569422" y="224634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3569422" y="2461374"/>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rot="5400000">
            <a:off x="3569422" y="2676402"/>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3569422" y="2891431"/>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3569422" y="3106458"/>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10611587" y="224634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5400000">
            <a:off x="10611587" y="2461374"/>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rot="5400000">
            <a:off x="10611587" y="267640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5400000">
            <a:off x="10611587" y="2891431"/>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5400000">
            <a:off x="10611587" y="310645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rot="5400000">
            <a:off x="10611587" y="364402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10611587" y="385905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rot="5400000">
            <a:off x="10611587" y="4074083"/>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rot="5400000">
            <a:off x="10611587" y="428911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rot="5400000">
            <a:off x="10611587" y="4504140"/>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rot="5400000">
            <a:off x="3569422" y="364402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rot="5400000">
            <a:off x="3569422" y="3859056"/>
            <a:ext cx="107514"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147" name="直線コネクタ 146"/>
          <p:cNvCxnSpPr/>
          <p:nvPr/>
        </p:nvCxnSpPr>
        <p:spPr>
          <a:xfrm rot="5400000">
            <a:off x="3569422" y="4074083"/>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rot="5400000">
            <a:off x="3569422" y="428911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5400000">
            <a:off x="3569422" y="4504140"/>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a:cxnSpLocks/>
          </p:cNvCxnSpPr>
          <p:nvPr/>
        </p:nvCxnSpPr>
        <p:spPr>
          <a:xfrm>
            <a:off x="10549920" y="1488458"/>
            <a:ext cx="0" cy="3009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a:cxnSpLocks/>
          </p:cNvCxnSpPr>
          <p:nvPr/>
        </p:nvCxnSpPr>
        <p:spPr>
          <a:xfrm>
            <a:off x="2025308" y="3280486"/>
            <a:ext cx="1006544" cy="947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rot="5400000" flipH="1" flipV="1">
            <a:off x="7171738" y="4987953"/>
            <a:ext cx="859514" cy="5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rot="5400000" flipH="1" flipV="1">
            <a:off x="5908447" y="5121748"/>
            <a:ext cx="591327" cy="1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a:cxnSpLocks/>
          </p:cNvCxnSpPr>
          <p:nvPr/>
        </p:nvCxnSpPr>
        <p:spPr>
          <a:xfrm flipV="1">
            <a:off x="10557830" y="4987953"/>
            <a:ext cx="162467" cy="483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0" name="右カーブ矢印 239"/>
          <p:cNvSpPr/>
          <p:nvPr/>
        </p:nvSpPr>
        <p:spPr>
          <a:xfrm rot="10800000">
            <a:off x="10719102" y="2461374"/>
            <a:ext cx="376299" cy="1773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68480" tIns="34239" rIns="68480" bIns="34239" rtlCol="0" anchor="ctr"/>
          <a:lstStyle/>
          <a:p>
            <a:pPr algn="ctr"/>
            <a:endParaRPr lang="ja-JP" altLang="en-US" sz="1355">
              <a:solidFill>
                <a:schemeClr val="tx1"/>
              </a:solidFill>
            </a:endParaRPr>
          </a:p>
        </p:txBody>
      </p:sp>
      <p:sp>
        <p:nvSpPr>
          <p:cNvPr id="4" name="正方形/長方形 3">
            <a:extLst>
              <a:ext uri="{FF2B5EF4-FFF2-40B4-BE49-F238E27FC236}">
                <a16:creationId xmlns:a16="http://schemas.microsoft.com/office/drawing/2014/main" id="{9D4E03A0-F402-48C8-A321-82AD941587E0}"/>
              </a:ext>
            </a:extLst>
          </p:cNvPr>
          <p:cNvSpPr/>
          <p:nvPr/>
        </p:nvSpPr>
        <p:spPr>
          <a:xfrm>
            <a:off x="10172126" y="1209808"/>
            <a:ext cx="776464" cy="322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管 板</a:t>
            </a:r>
          </a:p>
        </p:txBody>
      </p:sp>
      <p:sp>
        <p:nvSpPr>
          <p:cNvPr id="6" name="正方形/長方形 5">
            <a:extLst>
              <a:ext uri="{FF2B5EF4-FFF2-40B4-BE49-F238E27FC236}">
                <a16:creationId xmlns:a16="http://schemas.microsoft.com/office/drawing/2014/main" id="{5BBFA3EA-42FB-4FC7-BD15-E0C655032E8E}"/>
              </a:ext>
            </a:extLst>
          </p:cNvPr>
          <p:cNvSpPr/>
          <p:nvPr/>
        </p:nvSpPr>
        <p:spPr>
          <a:xfrm>
            <a:off x="7872487" y="1470058"/>
            <a:ext cx="1679760" cy="3988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冷媒ガス入口</a:t>
            </a:r>
          </a:p>
        </p:txBody>
      </p:sp>
      <p:sp>
        <p:nvSpPr>
          <p:cNvPr id="89" name="正方形/長方形 88">
            <a:extLst>
              <a:ext uri="{FF2B5EF4-FFF2-40B4-BE49-F238E27FC236}">
                <a16:creationId xmlns:a16="http://schemas.microsoft.com/office/drawing/2014/main" id="{1B4ECFBE-F2BE-46BB-B617-A370279B1A14}"/>
              </a:ext>
            </a:extLst>
          </p:cNvPr>
          <p:cNvSpPr/>
          <p:nvPr/>
        </p:nvSpPr>
        <p:spPr>
          <a:xfrm>
            <a:off x="3563372" y="5362428"/>
            <a:ext cx="1679760" cy="3988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冷媒液出口</a:t>
            </a:r>
          </a:p>
        </p:txBody>
      </p:sp>
      <p:sp>
        <p:nvSpPr>
          <p:cNvPr id="90" name="正方形/長方形 89">
            <a:extLst>
              <a:ext uri="{FF2B5EF4-FFF2-40B4-BE49-F238E27FC236}">
                <a16:creationId xmlns:a16="http://schemas.microsoft.com/office/drawing/2014/main" id="{5AB2935E-6D86-4845-B573-2D7A5BAAEF41}"/>
              </a:ext>
            </a:extLst>
          </p:cNvPr>
          <p:cNvSpPr/>
          <p:nvPr/>
        </p:nvSpPr>
        <p:spPr>
          <a:xfrm>
            <a:off x="5901107" y="5351147"/>
            <a:ext cx="604812" cy="3988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胴</a:t>
            </a:r>
          </a:p>
        </p:txBody>
      </p:sp>
      <p:sp>
        <p:nvSpPr>
          <p:cNvPr id="91" name="正方形/長方形 90">
            <a:extLst>
              <a:ext uri="{FF2B5EF4-FFF2-40B4-BE49-F238E27FC236}">
                <a16:creationId xmlns:a16="http://schemas.microsoft.com/office/drawing/2014/main" id="{209046AC-9791-47B5-B768-14D8A6EA92D9}"/>
              </a:ext>
            </a:extLst>
          </p:cNvPr>
          <p:cNvSpPr/>
          <p:nvPr/>
        </p:nvSpPr>
        <p:spPr>
          <a:xfrm>
            <a:off x="7163895" y="5351147"/>
            <a:ext cx="903633" cy="3988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伝熱管</a:t>
            </a:r>
          </a:p>
        </p:txBody>
      </p:sp>
      <p:sp>
        <p:nvSpPr>
          <p:cNvPr id="12" name="正方形/長方形 11">
            <a:extLst>
              <a:ext uri="{FF2B5EF4-FFF2-40B4-BE49-F238E27FC236}">
                <a16:creationId xmlns:a16="http://schemas.microsoft.com/office/drawing/2014/main" id="{2F5562BB-A0CD-47C2-A064-C482A192527A}"/>
              </a:ext>
            </a:extLst>
          </p:cNvPr>
          <p:cNvSpPr/>
          <p:nvPr/>
        </p:nvSpPr>
        <p:spPr>
          <a:xfrm>
            <a:off x="1065710" y="4044694"/>
            <a:ext cx="1343974" cy="482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冷却水入口</a:t>
            </a:r>
          </a:p>
        </p:txBody>
      </p:sp>
      <p:sp>
        <p:nvSpPr>
          <p:cNvPr id="96" name="正方形/長方形 95">
            <a:extLst>
              <a:ext uri="{FF2B5EF4-FFF2-40B4-BE49-F238E27FC236}">
                <a16:creationId xmlns:a16="http://schemas.microsoft.com/office/drawing/2014/main" id="{CD93A0D3-E588-4273-9F91-321F22CFF3DA}"/>
              </a:ext>
            </a:extLst>
          </p:cNvPr>
          <p:cNvSpPr/>
          <p:nvPr/>
        </p:nvSpPr>
        <p:spPr>
          <a:xfrm>
            <a:off x="1082030" y="2296597"/>
            <a:ext cx="1343974" cy="482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冷却水出口</a:t>
            </a:r>
          </a:p>
        </p:txBody>
      </p:sp>
      <p:sp>
        <p:nvSpPr>
          <p:cNvPr id="97" name="正方形/長方形 96">
            <a:extLst>
              <a:ext uri="{FF2B5EF4-FFF2-40B4-BE49-F238E27FC236}">
                <a16:creationId xmlns:a16="http://schemas.microsoft.com/office/drawing/2014/main" id="{8A2DFD98-E1A6-4B9D-8B93-BCB54BDAB215}"/>
              </a:ext>
            </a:extLst>
          </p:cNvPr>
          <p:cNvSpPr/>
          <p:nvPr/>
        </p:nvSpPr>
        <p:spPr>
          <a:xfrm>
            <a:off x="1054777" y="3002882"/>
            <a:ext cx="1212469" cy="482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仕切板</a:t>
            </a:r>
          </a:p>
        </p:txBody>
      </p:sp>
      <p:sp>
        <p:nvSpPr>
          <p:cNvPr id="14" name="矢印: 下 13">
            <a:extLst>
              <a:ext uri="{FF2B5EF4-FFF2-40B4-BE49-F238E27FC236}">
                <a16:creationId xmlns:a16="http://schemas.microsoft.com/office/drawing/2014/main" id="{3A13221C-E88D-4C72-86C7-18CFB3DA26F4}"/>
              </a:ext>
            </a:extLst>
          </p:cNvPr>
          <p:cNvSpPr/>
          <p:nvPr/>
        </p:nvSpPr>
        <p:spPr>
          <a:xfrm>
            <a:off x="4467016" y="4772933"/>
            <a:ext cx="175214" cy="6450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5"/>
          </a:p>
        </p:txBody>
      </p:sp>
      <p:sp>
        <p:nvSpPr>
          <p:cNvPr id="107" name="矢印: 下 106">
            <a:extLst>
              <a:ext uri="{FF2B5EF4-FFF2-40B4-BE49-F238E27FC236}">
                <a16:creationId xmlns:a16="http://schemas.microsoft.com/office/drawing/2014/main" id="{DE5B7593-AFED-4679-A653-319C4829910E}"/>
              </a:ext>
            </a:extLst>
          </p:cNvPr>
          <p:cNvSpPr/>
          <p:nvPr/>
        </p:nvSpPr>
        <p:spPr>
          <a:xfrm>
            <a:off x="9717595" y="1467941"/>
            <a:ext cx="175214" cy="6450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5"/>
          </a:p>
        </p:txBody>
      </p:sp>
      <p:sp>
        <p:nvSpPr>
          <p:cNvPr id="18" name="矢印: 左 17">
            <a:extLst>
              <a:ext uri="{FF2B5EF4-FFF2-40B4-BE49-F238E27FC236}">
                <a16:creationId xmlns:a16="http://schemas.microsoft.com/office/drawing/2014/main" id="{F4FA5696-6B91-4415-9BB1-72836055E2D5}"/>
              </a:ext>
            </a:extLst>
          </p:cNvPr>
          <p:cNvSpPr/>
          <p:nvPr/>
        </p:nvSpPr>
        <p:spPr>
          <a:xfrm>
            <a:off x="2399101" y="2502377"/>
            <a:ext cx="891537" cy="158530"/>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5"/>
          </a:p>
        </p:txBody>
      </p:sp>
      <p:sp>
        <p:nvSpPr>
          <p:cNvPr id="19" name="矢印: 右 18">
            <a:extLst>
              <a:ext uri="{FF2B5EF4-FFF2-40B4-BE49-F238E27FC236}">
                <a16:creationId xmlns:a16="http://schemas.microsoft.com/office/drawing/2014/main" id="{741403AC-0CE4-42FF-BFA9-0032108ED278}"/>
              </a:ext>
            </a:extLst>
          </p:cNvPr>
          <p:cNvSpPr/>
          <p:nvPr/>
        </p:nvSpPr>
        <p:spPr>
          <a:xfrm>
            <a:off x="2440559" y="4196940"/>
            <a:ext cx="860110" cy="17812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5"/>
          </a:p>
        </p:txBody>
      </p:sp>
      <p:cxnSp>
        <p:nvCxnSpPr>
          <p:cNvPr id="196" name="直線矢印コネクタ 195"/>
          <p:cNvCxnSpPr>
            <a:cxnSpLocks/>
          </p:cNvCxnSpPr>
          <p:nvPr/>
        </p:nvCxnSpPr>
        <p:spPr>
          <a:xfrm>
            <a:off x="3730692" y="1521950"/>
            <a:ext cx="0" cy="2937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9564AB1D-02CF-4F35-9767-9730D351408E}"/>
              </a:ext>
            </a:extLst>
          </p:cNvPr>
          <p:cNvSpPr/>
          <p:nvPr/>
        </p:nvSpPr>
        <p:spPr>
          <a:xfrm>
            <a:off x="3262161" y="5077824"/>
            <a:ext cx="776464" cy="322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管 板</a:t>
            </a:r>
          </a:p>
        </p:txBody>
      </p:sp>
      <p:cxnSp>
        <p:nvCxnSpPr>
          <p:cNvPr id="10" name="直線矢印コネクタ 9">
            <a:extLst>
              <a:ext uri="{FF2B5EF4-FFF2-40B4-BE49-F238E27FC236}">
                <a16:creationId xmlns:a16="http://schemas.microsoft.com/office/drawing/2014/main" id="{7B2A2588-547B-44AD-A639-B9F87AFAD521}"/>
              </a:ext>
            </a:extLst>
          </p:cNvPr>
          <p:cNvCxnSpPr>
            <a:cxnSpLocks/>
          </p:cNvCxnSpPr>
          <p:nvPr/>
        </p:nvCxnSpPr>
        <p:spPr>
          <a:xfrm flipV="1">
            <a:off x="2596954" y="4861764"/>
            <a:ext cx="466188" cy="11122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DD3F64E9-BE8C-47ED-941F-1207390B996F}"/>
              </a:ext>
            </a:extLst>
          </p:cNvPr>
          <p:cNvSpPr/>
          <p:nvPr/>
        </p:nvSpPr>
        <p:spPr>
          <a:xfrm>
            <a:off x="1358936" y="4990839"/>
            <a:ext cx="1565402" cy="3552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水ジャケット</a:t>
            </a:r>
          </a:p>
        </p:txBody>
      </p:sp>
      <p:sp>
        <p:nvSpPr>
          <p:cNvPr id="109" name="正方形/長方形 108">
            <a:extLst>
              <a:ext uri="{FF2B5EF4-FFF2-40B4-BE49-F238E27FC236}">
                <a16:creationId xmlns:a16="http://schemas.microsoft.com/office/drawing/2014/main" id="{3E5B5C58-8DD5-48F7-ADF2-B6EFAA8B4329}"/>
              </a:ext>
            </a:extLst>
          </p:cNvPr>
          <p:cNvSpPr/>
          <p:nvPr/>
        </p:nvSpPr>
        <p:spPr>
          <a:xfrm>
            <a:off x="3342460" y="1227396"/>
            <a:ext cx="776464" cy="322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管 板</a:t>
            </a:r>
          </a:p>
        </p:txBody>
      </p:sp>
      <p:sp>
        <p:nvSpPr>
          <p:cNvPr id="2" name="フッター プレースホルダー 1">
            <a:extLst>
              <a:ext uri="{FF2B5EF4-FFF2-40B4-BE49-F238E27FC236}">
                <a16:creationId xmlns:a16="http://schemas.microsoft.com/office/drawing/2014/main" id="{3B9118E2-016C-4EA6-8936-283970C56E9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sclient\E\DCIM\100CASIO\CIMG3342.JPG">
            <a:extLst>
              <a:ext uri="{FF2B5EF4-FFF2-40B4-BE49-F238E27FC236}">
                <a16:creationId xmlns:a16="http://schemas.microsoft.com/office/drawing/2014/main" id="{19811DE6-DB36-4377-99EA-17C64FBDB5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388" y="827301"/>
            <a:ext cx="9922477" cy="548700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A71761AD-6AC7-48AB-922F-A634D7F1DB50}"/>
              </a:ext>
            </a:extLst>
          </p:cNvPr>
          <p:cNvSpPr/>
          <p:nvPr/>
        </p:nvSpPr>
        <p:spPr>
          <a:xfrm>
            <a:off x="1260388" y="2298358"/>
            <a:ext cx="3361038" cy="98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ＭＳ 明朝" panose="02020609040205080304" pitchFamily="17" charset="-128"/>
                <a:ea typeface="ＭＳ 明朝" panose="02020609040205080304" pitchFamily="17" charset="-128"/>
              </a:rPr>
              <a:t>七通路式凝縮器</a:t>
            </a:r>
          </a:p>
        </p:txBody>
      </p:sp>
      <p:sp>
        <p:nvSpPr>
          <p:cNvPr id="6" name="正方形/長方形 5">
            <a:extLst>
              <a:ext uri="{FF2B5EF4-FFF2-40B4-BE49-F238E27FC236}">
                <a16:creationId xmlns:a16="http://schemas.microsoft.com/office/drawing/2014/main" id="{205BF753-5D75-4DB6-942F-459BC4F33324}"/>
              </a:ext>
            </a:extLst>
          </p:cNvPr>
          <p:cNvSpPr/>
          <p:nvPr/>
        </p:nvSpPr>
        <p:spPr>
          <a:xfrm>
            <a:off x="7624119" y="5474043"/>
            <a:ext cx="3200400" cy="70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ＭＳ 明朝" panose="02020609040205080304" pitchFamily="17" charset="-128"/>
                <a:ea typeface="ＭＳ 明朝" panose="02020609040205080304" pitchFamily="17" charset="-128"/>
              </a:rPr>
              <a:t>高圧液戻し装置</a:t>
            </a:r>
          </a:p>
        </p:txBody>
      </p:sp>
      <p:cxnSp>
        <p:nvCxnSpPr>
          <p:cNvPr id="8" name="直線矢印コネクタ 7">
            <a:extLst>
              <a:ext uri="{FF2B5EF4-FFF2-40B4-BE49-F238E27FC236}">
                <a16:creationId xmlns:a16="http://schemas.microsoft.com/office/drawing/2014/main" id="{EBC3F77D-A1B4-41F3-AB2E-B6DAC38B7F11}"/>
              </a:ext>
            </a:extLst>
          </p:cNvPr>
          <p:cNvCxnSpPr>
            <a:cxnSpLocks/>
          </p:cNvCxnSpPr>
          <p:nvPr/>
        </p:nvCxnSpPr>
        <p:spPr>
          <a:xfrm flipH="1" flipV="1">
            <a:off x="6660294" y="4602892"/>
            <a:ext cx="1248030" cy="105032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49D20BA1-9D10-42DE-858B-6D22C338C25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3781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1FBB767-AB08-4C0C-8486-510B45F78BBA}"/>
              </a:ext>
            </a:extLst>
          </p:cNvPr>
          <p:cNvSpPr>
            <a:spLocks noGrp="1"/>
          </p:cNvSpPr>
          <p:nvPr>
            <p:ph idx="1"/>
          </p:nvPr>
        </p:nvSpPr>
        <p:spPr>
          <a:xfrm>
            <a:off x="838200" y="691978"/>
            <a:ext cx="10515600" cy="5484985"/>
          </a:xfrm>
          <a:ln w="28575">
            <a:solidFill>
              <a:schemeClr val="tx1"/>
            </a:solidFill>
          </a:ln>
        </p:spPr>
        <p:txBody>
          <a:bodyPr>
            <a:normAutofit/>
          </a:bodyPr>
          <a:lstStyle/>
          <a:p>
            <a:pPr marL="0" indent="0">
              <a:buNone/>
            </a:pPr>
            <a:r>
              <a:rPr kumimoji="1" lang="ja-JP" altLang="en-US" sz="3200" b="1" dirty="0">
                <a:ln w="28575">
                  <a:solidFill>
                    <a:sysClr val="windowText" lastClr="000000"/>
                  </a:solidFill>
                </a:ln>
                <a:latin typeface="ＭＳ 明朝" panose="02020609040205080304" pitchFamily="17" charset="-128"/>
                <a:ea typeface="ＭＳ 明朝" panose="02020609040205080304" pitchFamily="17" charset="-128"/>
              </a:rPr>
              <a:t>蒸発式凝縮器</a:t>
            </a:r>
          </a:p>
        </p:txBody>
      </p:sp>
      <p:sp>
        <p:nvSpPr>
          <p:cNvPr id="4" name="正方形/長方形 3">
            <a:extLst>
              <a:ext uri="{FF2B5EF4-FFF2-40B4-BE49-F238E27FC236}">
                <a16:creationId xmlns:a16="http://schemas.microsoft.com/office/drawing/2014/main" id="{B819A3AF-7700-400C-945E-05CD36327413}"/>
              </a:ext>
            </a:extLst>
          </p:cNvPr>
          <p:cNvSpPr/>
          <p:nvPr/>
        </p:nvSpPr>
        <p:spPr>
          <a:xfrm>
            <a:off x="4071587" y="5541739"/>
            <a:ext cx="3842952" cy="556054"/>
          </a:xfrm>
          <a:prstGeom prst="rect">
            <a:avLst/>
          </a:prstGeom>
          <a:solidFill>
            <a:schemeClr val="accent5">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水　槽</a:t>
            </a:r>
          </a:p>
        </p:txBody>
      </p:sp>
      <p:sp>
        <p:nvSpPr>
          <p:cNvPr id="6" name="正方形/長方形 5">
            <a:extLst>
              <a:ext uri="{FF2B5EF4-FFF2-40B4-BE49-F238E27FC236}">
                <a16:creationId xmlns:a16="http://schemas.microsoft.com/office/drawing/2014/main" id="{ADE9DF06-A02F-4F43-9185-A9E977A68139}"/>
              </a:ext>
            </a:extLst>
          </p:cNvPr>
          <p:cNvSpPr/>
          <p:nvPr/>
        </p:nvSpPr>
        <p:spPr>
          <a:xfrm>
            <a:off x="4102442" y="4831492"/>
            <a:ext cx="3842952" cy="575682"/>
          </a:xfrm>
          <a:prstGeom prst="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27939090-D3D6-4D9B-916D-5C017EAC3202}"/>
              </a:ext>
            </a:extLst>
          </p:cNvPr>
          <p:cNvCxnSpPr/>
          <p:nvPr/>
        </p:nvCxnSpPr>
        <p:spPr>
          <a:xfrm flipV="1">
            <a:off x="4386649"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05679BE-FCFA-4A6F-BA01-032206A13845}"/>
              </a:ext>
            </a:extLst>
          </p:cNvPr>
          <p:cNvCxnSpPr/>
          <p:nvPr/>
        </p:nvCxnSpPr>
        <p:spPr>
          <a:xfrm flipV="1">
            <a:off x="4786185"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3B5796E4-FADB-4EE6-96E7-B940A5D8F186}"/>
              </a:ext>
            </a:extLst>
          </p:cNvPr>
          <p:cNvCxnSpPr/>
          <p:nvPr/>
        </p:nvCxnSpPr>
        <p:spPr>
          <a:xfrm flipV="1">
            <a:off x="4938584"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405FB3E-6373-4D0A-AD96-5AF36C5EAA97}"/>
              </a:ext>
            </a:extLst>
          </p:cNvPr>
          <p:cNvCxnSpPr/>
          <p:nvPr/>
        </p:nvCxnSpPr>
        <p:spPr>
          <a:xfrm flipV="1">
            <a:off x="5128055"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10C0279-FC9F-475C-9EB6-6129D34FB597}"/>
              </a:ext>
            </a:extLst>
          </p:cNvPr>
          <p:cNvCxnSpPr/>
          <p:nvPr/>
        </p:nvCxnSpPr>
        <p:spPr>
          <a:xfrm flipV="1">
            <a:off x="5317524"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D4B0082-7BED-4F85-87E9-ECABE9B7E3D8}"/>
              </a:ext>
            </a:extLst>
          </p:cNvPr>
          <p:cNvCxnSpPr/>
          <p:nvPr/>
        </p:nvCxnSpPr>
        <p:spPr>
          <a:xfrm flipV="1">
            <a:off x="5515234"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271E5692-7CDA-4E6A-8CF4-41A87F8131B8}"/>
              </a:ext>
            </a:extLst>
          </p:cNvPr>
          <p:cNvCxnSpPr/>
          <p:nvPr/>
        </p:nvCxnSpPr>
        <p:spPr>
          <a:xfrm flipV="1">
            <a:off x="5692348"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F792542-41EE-40FF-9452-2A6986EF2748}"/>
              </a:ext>
            </a:extLst>
          </p:cNvPr>
          <p:cNvCxnSpPr/>
          <p:nvPr/>
        </p:nvCxnSpPr>
        <p:spPr>
          <a:xfrm flipV="1">
            <a:off x="5894175"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D728C34-EE98-4359-8B06-E7940C05EAC2}"/>
              </a:ext>
            </a:extLst>
          </p:cNvPr>
          <p:cNvCxnSpPr/>
          <p:nvPr/>
        </p:nvCxnSpPr>
        <p:spPr>
          <a:xfrm flipV="1">
            <a:off x="6096000"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25706BB-839B-4C33-9DD8-70010998EABE}"/>
              </a:ext>
            </a:extLst>
          </p:cNvPr>
          <p:cNvCxnSpPr/>
          <p:nvPr/>
        </p:nvCxnSpPr>
        <p:spPr>
          <a:xfrm flipV="1">
            <a:off x="6297830"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4F8C574-DB84-467D-A815-704B2CAC802D}"/>
              </a:ext>
            </a:extLst>
          </p:cNvPr>
          <p:cNvCxnSpPr/>
          <p:nvPr/>
        </p:nvCxnSpPr>
        <p:spPr>
          <a:xfrm flipV="1">
            <a:off x="6470824"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15E79D6-4375-4623-9E18-016D78E60F28}"/>
              </a:ext>
            </a:extLst>
          </p:cNvPr>
          <p:cNvCxnSpPr/>
          <p:nvPr/>
        </p:nvCxnSpPr>
        <p:spPr>
          <a:xfrm flipV="1">
            <a:off x="6660293"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BCA81FF-C858-41D4-AFC7-B829E983E894}"/>
              </a:ext>
            </a:extLst>
          </p:cNvPr>
          <p:cNvCxnSpPr/>
          <p:nvPr/>
        </p:nvCxnSpPr>
        <p:spPr>
          <a:xfrm flipV="1">
            <a:off x="6849763"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FD6B9C7-D6E8-4FFC-91B8-F7782B57562B}"/>
              </a:ext>
            </a:extLst>
          </p:cNvPr>
          <p:cNvCxnSpPr/>
          <p:nvPr/>
        </p:nvCxnSpPr>
        <p:spPr>
          <a:xfrm flipV="1">
            <a:off x="7041292"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53F2F4B-5554-4F09-8884-731B31A3241F}"/>
              </a:ext>
            </a:extLst>
          </p:cNvPr>
          <p:cNvCxnSpPr/>
          <p:nvPr/>
        </p:nvCxnSpPr>
        <p:spPr>
          <a:xfrm flipV="1">
            <a:off x="7218405"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C983685-28D0-48DC-B868-3B7A90B35778}"/>
              </a:ext>
            </a:extLst>
          </p:cNvPr>
          <p:cNvCxnSpPr/>
          <p:nvPr/>
        </p:nvCxnSpPr>
        <p:spPr>
          <a:xfrm flipV="1">
            <a:off x="7370806"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2B8048B-C1E5-4941-A918-5B73218240B3}"/>
              </a:ext>
            </a:extLst>
          </p:cNvPr>
          <p:cNvCxnSpPr/>
          <p:nvPr/>
        </p:nvCxnSpPr>
        <p:spPr>
          <a:xfrm flipV="1">
            <a:off x="7543800" y="4930346"/>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FDB5376-64BE-489D-98BA-FF09EE6B25F2}"/>
              </a:ext>
            </a:extLst>
          </p:cNvPr>
          <p:cNvCxnSpPr/>
          <p:nvPr/>
        </p:nvCxnSpPr>
        <p:spPr>
          <a:xfrm flipV="1">
            <a:off x="7720914" y="4930346"/>
            <a:ext cx="0" cy="358344"/>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A7FDED60-F97A-461A-9F8C-AD9243897D45}"/>
              </a:ext>
            </a:extLst>
          </p:cNvPr>
          <p:cNvCxnSpPr/>
          <p:nvPr/>
        </p:nvCxnSpPr>
        <p:spPr>
          <a:xfrm flipV="1">
            <a:off x="4567882" y="494269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5F3FE172-9CAB-473D-8070-683BE58A82E4}"/>
              </a:ext>
            </a:extLst>
          </p:cNvPr>
          <p:cNvSpPr/>
          <p:nvPr/>
        </p:nvSpPr>
        <p:spPr>
          <a:xfrm>
            <a:off x="4090241" y="2585110"/>
            <a:ext cx="3842952" cy="2261286"/>
          </a:xfrm>
          <a:prstGeom prst="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724B2484-61D8-4BC4-86B5-A0009CEB0123}"/>
              </a:ext>
            </a:extLst>
          </p:cNvPr>
          <p:cNvCxnSpPr>
            <a:cxnSpLocks/>
          </p:cNvCxnSpPr>
          <p:nvPr/>
        </p:nvCxnSpPr>
        <p:spPr>
          <a:xfrm flipV="1">
            <a:off x="4439681" y="3474743"/>
            <a:ext cx="2931125" cy="14363"/>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ECA7CBE5-64EE-4FA3-A06E-17A67EA47434}"/>
              </a:ext>
            </a:extLst>
          </p:cNvPr>
          <p:cNvCxnSpPr>
            <a:cxnSpLocks/>
          </p:cNvCxnSpPr>
          <p:nvPr/>
        </p:nvCxnSpPr>
        <p:spPr>
          <a:xfrm flipV="1">
            <a:off x="4502494" y="3657600"/>
            <a:ext cx="2904146" cy="7154"/>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直線コネクタ 36">
            <a:extLst>
              <a:ext uri="{FF2B5EF4-FFF2-40B4-BE49-F238E27FC236}">
                <a16:creationId xmlns:a16="http://schemas.microsoft.com/office/drawing/2014/main" id="{218FFD66-11FD-4721-9F51-C0FE5622D724}"/>
              </a:ext>
            </a:extLst>
          </p:cNvPr>
          <p:cNvCxnSpPr>
            <a:cxnSpLocks/>
          </p:cNvCxnSpPr>
          <p:nvPr/>
        </p:nvCxnSpPr>
        <p:spPr>
          <a:xfrm flipV="1">
            <a:off x="4483444" y="3851497"/>
            <a:ext cx="2947547" cy="20736"/>
          </a:xfrm>
          <a:prstGeom prst="line">
            <a:avLst/>
          </a:prstGeom>
          <a:ln w="76200" cmpd="dbl">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6B63B96B-DEF1-452A-A146-A2703F436373}"/>
              </a:ext>
            </a:extLst>
          </p:cNvPr>
          <p:cNvCxnSpPr>
            <a:cxnSpLocks/>
          </p:cNvCxnSpPr>
          <p:nvPr/>
        </p:nvCxnSpPr>
        <p:spPr>
          <a:xfrm>
            <a:off x="4527309" y="4078742"/>
            <a:ext cx="2947520" cy="0"/>
          </a:xfrm>
          <a:prstGeom prst="line">
            <a:avLst/>
          </a:prstGeom>
          <a:ln w="571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BE1CA185-7747-46AC-8FEB-5649DA3248B8}"/>
              </a:ext>
            </a:extLst>
          </p:cNvPr>
          <p:cNvSpPr/>
          <p:nvPr/>
        </p:nvSpPr>
        <p:spPr>
          <a:xfrm>
            <a:off x="7262479" y="3350187"/>
            <a:ext cx="281321" cy="157626"/>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アーチ 42">
            <a:extLst>
              <a:ext uri="{FF2B5EF4-FFF2-40B4-BE49-F238E27FC236}">
                <a16:creationId xmlns:a16="http://schemas.microsoft.com/office/drawing/2014/main" id="{1DCC374E-E3BC-4222-90C3-2417BA02108E}"/>
              </a:ext>
            </a:extLst>
          </p:cNvPr>
          <p:cNvSpPr/>
          <p:nvPr/>
        </p:nvSpPr>
        <p:spPr>
          <a:xfrm rot="16200000">
            <a:off x="4409035" y="3441955"/>
            <a:ext cx="236549" cy="281321"/>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アーチ 53">
            <a:extLst>
              <a:ext uri="{FF2B5EF4-FFF2-40B4-BE49-F238E27FC236}">
                <a16:creationId xmlns:a16="http://schemas.microsoft.com/office/drawing/2014/main" id="{C8142826-CEF3-421D-81A4-B34028D7AEC6}"/>
              </a:ext>
            </a:extLst>
          </p:cNvPr>
          <p:cNvSpPr/>
          <p:nvPr/>
        </p:nvSpPr>
        <p:spPr>
          <a:xfrm rot="5400000">
            <a:off x="7284864" y="3621099"/>
            <a:ext cx="236549" cy="281321"/>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アーチ 54">
            <a:extLst>
              <a:ext uri="{FF2B5EF4-FFF2-40B4-BE49-F238E27FC236}">
                <a16:creationId xmlns:a16="http://schemas.microsoft.com/office/drawing/2014/main" id="{8872D377-C4EC-4C0C-A3E9-6DC3FD7FE82E}"/>
              </a:ext>
            </a:extLst>
          </p:cNvPr>
          <p:cNvSpPr/>
          <p:nvPr/>
        </p:nvSpPr>
        <p:spPr>
          <a:xfrm rot="16200000">
            <a:off x="4409036" y="3832443"/>
            <a:ext cx="236549" cy="281322"/>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アーチ 55">
            <a:extLst>
              <a:ext uri="{FF2B5EF4-FFF2-40B4-BE49-F238E27FC236}">
                <a16:creationId xmlns:a16="http://schemas.microsoft.com/office/drawing/2014/main" id="{EF605AE7-F193-4053-83CB-11BAE355CCE1}"/>
              </a:ext>
            </a:extLst>
          </p:cNvPr>
          <p:cNvSpPr/>
          <p:nvPr/>
        </p:nvSpPr>
        <p:spPr>
          <a:xfrm rot="5819421">
            <a:off x="7292477" y="4058071"/>
            <a:ext cx="236549" cy="281322"/>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1" name="直線コネクタ 60">
            <a:extLst>
              <a:ext uri="{FF2B5EF4-FFF2-40B4-BE49-F238E27FC236}">
                <a16:creationId xmlns:a16="http://schemas.microsoft.com/office/drawing/2014/main" id="{57E221CB-41EC-4840-BEFF-121B3E26BE75}"/>
              </a:ext>
            </a:extLst>
          </p:cNvPr>
          <p:cNvCxnSpPr>
            <a:cxnSpLocks/>
          </p:cNvCxnSpPr>
          <p:nvPr/>
        </p:nvCxnSpPr>
        <p:spPr>
          <a:xfrm>
            <a:off x="4567882" y="4286817"/>
            <a:ext cx="2863109" cy="0"/>
          </a:xfrm>
          <a:prstGeom prst="line">
            <a:avLst/>
          </a:prstGeom>
          <a:ln w="571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アーチ 61">
            <a:extLst>
              <a:ext uri="{FF2B5EF4-FFF2-40B4-BE49-F238E27FC236}">
                <a16:creationId xmlns:a16="http://schemas.microsoft.com/office/drawing/2014/main" id="{F7F9F8E2-16A8-436B-815B-ADBFAAF8EE5C}"/>
              </a:ext>
            </a:extLst>
          </p:cNvPr>
          <p:cNvSpPr/>
          <p:nvPr/>
        </p:nvSpPr>
        <p:spPr>
          <a:xfrm rot="16200000">
            <a:off x="4436831" y="4234563"/>
            <a:ext cx="236549" cy="281322"/>
          </a:xfrm>
          <a:prstGeom prst="blockArc">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8" name="直線コネクタ 67">
            <a:extLst>
              <a:ext uri="{FF2B5EF4-FFF2-40B4-BE49-F238E27FC236}">
                <a16:creationId xmlns:a16="http://schemas.microsoft.com/office/drawing/2014/main" id="{4EB860E1-9A07-479F-9B60-155D7F04B9D3}"/>
              </a:ext>
            </a:extLst>
          </p:cNvPr>
          <p:cNvCxnSpPr>
            <a:cxnSpLocks/>
          </p:cNvCxnSpPr>
          <p:nvPr/>
        </p:nvCxnSpPr>
        <p:spPr>
          <a:xfrm>
            <a:off x="4555105" y="4493499"/>
            <a:ext cx="2863109" cy="0"/>
          </a:xfrm>
          <a:prstGeom prst="line">
            <a:avLst/>
          </a:prstGeom>
          <a:ln w="571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楕円 70">
            <a:extLst>
              <a:ext uri="{FF2B5EF4-FFF2-40B4-BE49-F238E27FC236}">
                <a16:creationId xmlns:a16="http://schemas.microsoft.com/office/drawing/2014/main" id="{529BB470-6798-4E1E-AFB8-00357365DA45}"/>
              </a:ext>
            </a:extLst>
          </p:cNvPr>
          <p:cNvSpPr/>
          <p:nvPr/>
        </p:nvSpPr>
        <p:spPr>
          <a:xfrm>
            <a:off x="7370806" y="4428842"/>
            <a:ext cx="125429" cy="1738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520204DD-D153-4B6E-B079-C63CDC2D0255}"/>
              </a:ext>
            </a:extLst>
          </p:cNvPr>
          <p:cNvSpPr/>
          <p:nvPr/>
        </p:nvSpPr>
        <p:spPr>
          <a:xfrm>
            <a:off x="4786185" y="3375050"/>
            <a:ext cx="50243" cy="1223072"/>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46D7103-23B7-44A5-96F7-F1293724DD46}"/>
              </a:ext>
            </a:extLst>
          </p:cNvPr>
          <p:cNvSpPr/>
          <p:nvPr/>
        </p:nvSpPr>
        <p:spPr>
          <a:xfrm>
            <a:off x="6977493" y="3391127"/>
            <a:ext cx="50243" cy="1223072"/>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7282F035-A6B8-431D-A62F-8D503EBF3286}"/>
              </a:ext>
            </a:extLst>
          </p:cNvPr>
          <p:cNvSpPr/>
          <p:nvPr/>
        </p:nvSpPr>
        <p:spPr>
          <a:xfrm>
            <a:off x="3374955" y="2695129"/>
            <a:ext cx="4346306" cy="78910"/>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E68B69D1-20F8-4BC1-B5EA-BBC104D4EF4D}"/>
              </a:ext>
            </a:extLst>
          </p:cNvPr>
          <p:cNvSpPr/>
          <p:nvPr/>
        </p:nvSpPr>
        <p:spPr>
          <a:xfrm rot="5400000" flipV="1">
            <a:off x="2036585" y="4065195"/>
            <a:ext cx="2544200" cy="55282"/>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9" name="弦 78">
            <a:extLst>
              <a:ext uri="{FF2B5EF4-FFF2-40B4-BE49-F238E27FC236}">
                <a16:creationId xmlns:a16="http://schemas.microsoft.com/office/drawing/2014/main" id="{970E1A9F-B002-4511-A99D-364818663D78}"/>
              </a:ext>
            </a:extLst>
          </p:cNvPr>
          <p:cNvSpPr/>
          <p:nvPr/>
        </p:nvSpPr>
        <p:spPr>
          <a:xfrm rot="1566761">
            <a:off x="3265559" y="2687141"/>
            <a:ext cx="190957" cy="155894"/>
          </a:xfrm>
          <a:prstGeom prst="chord">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79">
            <a:extLst>
              <a:ext uri="{FF2B5EF4-FFF2-40B4-BE49-F238E27FC236}">
                <a16:creationId xmlns:a16="http://schemas.microsoft.com/office/drawing/2014/main" id="{8FE01B1A-3BC2-4D9A-AFB4-0850D731C102}"/>
              </a:ext>
            </a:extLst>
          </p:cNvPr>
          <p:cNvSpPr/>
          <p:nvPr/>
        </p:nvSpPr>
        <p:spPr>
          <a:xfrm>
            <a:off x="4586929" y="2788154"/>
            <a:ext cx="377921" cy="488337"/>
          </a:xfrm>
          <a:prstGeom prst="trapezoid">
            <a:avLst/>
          </a:prstGeom>
          <a:solidFill>
            <a:schemeClr val="accent5">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台形 80">
            <a:extLst>
              <a:ext uri="{FF2B5EF4-FFF2-40B4-BE49-F238E27FC236}">
                <a16:creationId xmlns:a16="http://schemas.microsoft.com/office/drawing/2014/main" id="{C377F465-988C-4A07-AEFF-6536AA737FCD}"/>
              </a:ext>
            </a:extLst>
          </p:cNvPr>
          <p:cNvSpPr/>
          <p:nvPr/>
        </p:nvSpPr>
        <p:spPr>
          <a:xfrm>
            <a:off x="5195516" y="2789001"/>
            <a:ext cx="377921" cy="488337"/>
          </a:xfrm>
          <a:prstGeom prst="trapezoid">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台形 81">
            <a:extLst>
              <a:ext uri="{FF2B5EF4-FFF2-40B4-BE49-F238E27FC236}">
                <a16:creationId xmlns:a16="http://schemas.microsoft.com/office/drawing/2014/main" id="{6A4321D1-55AA-4DFF-85A4-1D5D3AE9D0ED}"/>
              </a:ext>
            </a:extLst>
          </p:cNvPr>
          <p:cNvSpPr/>
          <p:nvPr/>
        </p:nvSpPr>
        <p:spPr>
          <a:xfrm>
            <a:off x="5804103" y="2774039"/>
            <a:ext cx="377921" cy="488337"/>
          </a:xfrm>
          <a:prstGeom prst="trapezoid">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台形 82">
            <a:extLst>
              <a:ext uri="{FF2B5EF4-FFF2-40B4-BE49-F238E27FC236}">
                <a16:creationId xmlns:a16="http://schemas.microsoft.com/office/drawing/2014/main" id="{3392B20B-95C5-47EC-9FEC-F6C1891F8816}"/>
              </a:ext>
            </a:extLst>
          </p:cNvPr>
          <p:cNvSpPr/>
          <p:nvPr/>
        </p:nvSpPr>
        <p:spPr>
          <a:xfrm>
            <a:off x="6354622" y="2766420"/>
            <a:ext cx="377921" cy="488337"/>
          </a:xfrm>
          <a:prstGeom prst="trapezoid">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台形 83">
            <a:extLst>
              <a:ext uri="{FF2B5EF4-FFF2-40B4-BE49-F238E27FC236}">
                <a16:creationId xmlns:a16="http://schemas.microsoft.com/office/drawing/2014/main" id="{0154DA25-5876-48A6-B51F-2EE3E76E1164}"/>
              </a:ext>
            </a:extLst>
          </p:cNvPr>
          <p:cNvSpPr/>
          <p:nvPr/>
        </p:nvSpPr>
        <p:spPr>
          <a:xfrm>
            <a:off x="6905141" y="2759310"/>
            <a:ext cx="377921" cy="488337"/>
          </a:xfrm>
          <a:prstGeom prst="trapezoid">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6" name="直線コネクタ 85">
            <a:extLst>
              <a:ext uri="{FF2B5EF4-FFF2-40B4-BE49-F238E27FC236}">
                <a16:creationId xmlns:a16="http://schemas.microsoft.com/office/drawing/2014/main" id="{058E4D71-FDDB-4D17-9EEC-95B89A30A912}"/>
              </a:ext>
            </a:extLst>
          </p:cNvPr>
          <p:cNvCxnSpPr>
            <a:stCxn id="80" idx="0"/>
          </p:cNvCxnSpPr>
          <p:nvPr/>
        </p:nvCxnSpPr>
        <p:spPr>
          <a:xfrm flipH="1">
            <a:off x="4667970" y="2788154"/>
            <a:ext cx="107920" cy="4594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E7F719F-DBD2-45DB-B6C8-FF7B2B97F188}"/>
              </a:ext>
            </a:extLst>
          </p:cNvPr>
          <p:cNvCxnSpPr>
            <a:cxnSpLocks/>
            <a:endCxn id="80" idx="2"/>
          </p:cNvCxnSpPr>
          <p:nvPr/>
        </p:nvCxnSpPr>
        <p:spPr>
          <a:xfrm>
            <a:off x="4775890" y="2788460"/>
            <a:ext cx="0" cy="488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B1DE6920-3FBE-418A-877B-B424D06EA84D}"/>
              </a:ext>
            </a:extLst>
          </p:cNvPr>
          <p:cNvCxnSpPr>
            <a:cxnSpLocks/>
          </p:cNvCxnSpPr>
          <p:nvPr/>
        </p:nvCxnSpPr>
        <p:spPr>
          <a:xfrm>
            <a:off x="4775889" y="2788460"/>
            <a:ext cx="148492" cy="4566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468BA2F-6EAF-439A-B87F-B92AFB01532D}"/>
              </a:ext>
            </a:extLst>
          </p:cNvPr>
          <p:cNvCxnSpPr>
            <a:cxnSpLocks/>
          </p:cNvCxnSpPr>
          <p:nvPr/>
        </p:nvCxnSpPr>
        <p:spPr>
          <a:xfrm>
            <a:off x="5384476" y="2803907"/>
            <a:ext cx="148492" cy="4566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C70BD47F-1886-4288-A29E-AA1A1A81E499}"/>
              </a:ext>
            </a:extLst>
          </p:cNvPr>
          <p:cNvCxnSpPr>
            <a:cxnSpLocks/>
          </p:cNvCxnSpPr>
          <p:nvPr/>
        </p:nvCxnSpPr>
        <p:spPr>
          <a:xfrm>
            <a:off x="5980249" y="2803907"/>
            <a:ext cx="148492" cy="4566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B5DD239B-500B-42B6-9DC2-DEEE2803B9EB}"/>
              </a:ext>
            </a:extLst>
          </p:cNvPr>
          <p:cNvCxnSpPr>
            <a:cxnSpLocks/>
          </p:cNvCxnSpPr>
          <p:nvPr/>
        </p:nvCxnSpPr>
        <p:spPr>
          <a:xfrm>
            <a:off x="6516571" y="2820223"/>
            <a:ext cx="148492" cy="4566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36114F6-2648-426A-9693-DCE31B632330}"/>
              </a:ext>
            </a:extLst>
          </p:cNvPr>
          <p:cNvCxnSpPr>
            <a:cxnSpLocks/>
          </p:cNvCxnSpPr>
          <p:nvPr/>
        </p:nvCxnSpPr>
        <p:spPr>
          <a:xfrm>
            <a:off x="7093377" y="2805744"/>
            <a:ext cx="148492" cy="4566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2CB18A87-2CE7-442F-8B2D-994A7EE33C90}"/>
              </a:ext>
            </a:extLst>
          </p:cNvPr>
          <p:cNvCxnSpPr>
            <a:cxnSpLocks/>
          </p:cNvCxnSpPr>
          <p:nvPr/>
        </p:nvCxnSpPr>
        <p:spPr>
          <a:xfrm>
            <a:off x="5384476" y="2820223"/>
            <a:ext cx="0" cy="488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96A62D89-C968-4130-9712-34BBE4FBE5D8}"/>
              </a:ext>
            </a:extLst>
          </p:cNvPr>
          <p:cNvCxnSpPr>
            <a:cxnSpLocks/>
          </p:cNvCxnSpPr>
          <p:nvPr/>
        </p:nvCxnSpPr>
        <p:spPr>
          <a:xfrm>
            <a:off x="5984412" y="2788460"/>
            <a:ext cx="0" cy="488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F01D4D94-B675-438A-8EEF-DD66ADCA5306}"/>
              </a:ext>
            </a:extLst>
          </p:cNvPr>
          <p:cNvCxnSpPr>
            <a:cxnSpLocks/>
          </p:cNvCxnSpPr>
          <p:nvPr/>
        </p:nvCxnSpPr>
        <p:spPr>
          <a:xfrm>
            <a:off x="6543582" y="2788460"/>
            <a:ext cx="0" cy="488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3EEDA6E2-61F1-470F-9CAD-90E2F23FCBD0}"/>
              </a:ext>
            </a:extLst>
          </p:cNvPr>
          <p:cNvCxnSpPr>
            <a:cxnSpLocks/>
          </p:cNvCxnSpPr>
          <p:nvPr/>
        </p:nvCxnSpPr>
        <p:spPr>
          <a:xfrm>
            <a:off x="7093377" y="2788154"/>
            <a:ext cx="0" cy="488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A6C1C1FD-D344-45B5-A59B-104D4DF1566E}"/>
              </a:ext>
            </a:extLst>
          </p:cNvPr>
          <p:cNvCxnSpPr>
            <a:cxnSpLocks/>
          </p:cNvCxnSpPr>
          <p:nvPr/>
        </p:nvCxnSpPr>
        <p:spPr>
          <a:xfrm flipH="1">
            <a:off x="5255992" y="2832059"/>
            <a:ext cx="122008" cy="400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44ED7073-8081-4C05-9060-892AFD94AC62}"/>
              </a:ext>
            </a:extLst>
          </p:cNvPr>
          <p:cNvCxnSpPr>
            <a:cxnSpLocks/>
          </p:cNvCxnSpPr>
          <p:nvPr/>
        </p:nvCxnSpPr>
        <p:spPr>
          <a:xfrm flipH="1">
            <a:off x="5896213" y="2771533"/>
            <a:ext cx="122008" cy="400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35EAAB3-1761-40A1-97DB-C3A4E5339D25}"/>
              </a:ext>
            </a:extLst>
          </p:cNvPr>
          <p:cNvCxnSpPr>
            <a:cxnSpLocks/>
          </p:cNvCxnSpPr>
          <p:nvPr/>
        </p:nvCxnSpPr>
        <p:spPr>
          <a:xfrm flipH="1">
            <a:off x="6414374" y="2801516"/>
            <a:ext cx="122008" cy="400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84CE3C5-CF7F-4B32-8AEB-B2D8AE579D3C}"/>
              </a:ext>
            </a:extLst>
          </p:cNvPr>
          <p:cNvCxnSpPr>
            <a:cxnSpLocks/>
          </p:cNvCxnSpPr>
          <p:nvPr/>
        </p:nvCxnSpPr>
        <p:spPr>
          <a:xfrm flipH="1">
            <a:off x="6962674" y="2832059"/>
            <a:ext cx="122008" cy="400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28D925B6-580C-426F-97D4-D1D534F1D956}"/>
              </a:ext>
            </a:extLst>
          </p:cNvPr>
          <p:cNvSpPr/>
          <p:nvPr/>
        </p:nvSpPr>
        <p:spPr>
          <a:xfrm rot="5400000" flipV="1">
            <a:off x="6300415" y="4107442"/>
            <a:ext cx="2872302" cy="50247"/>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898A3F6-BDC7-46CA-A644-3A335E860596}"/>
              </a:ext>
            </a:extLst>
          </p:cNvPr>
          <p:cNvSpPr/>
          <p:nvPr/>
        </p:nvSpPr>
        <p:spPr>
          <a:xfrm>
            <a:off x="7481189" y="3375050"/>
            <a:ext cx="748412" cy="118238"/>
          </a:xfrm>
          <a:prstGeom prst="rect">
            <a:avLst/>
          </a:prstGeom>
          <a:solidFill>
            <a:srgbClr val="FF0000"/>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91C64F4-064E-4638-90E4-A9279953C6AE}"/>
              </a:ext>
            </a:extLst>
          </p:cNvPr>
          <p:cNvCxnSpPr>
            <a:cxnSpLocks/>
          </p:cNvCxnSpPr>
          <p:nvPr/>
        </p:nvCxnSpPr>
        <p:spPr>
          <a:xfrm>
            <a:off x="7481189" y="4572360"/>
            <a:ext cx="748412" cy="0"/>
          </a:xfrm>
          <a:prstGeom prst="line">
            <a:avLst/>
          </a:prstGeom>
          <a:ln w="571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AB4571B5-1712-42F7-9C5E-57F6DB100964}"/>
              </a:ext>
            </a:extLst>
          </p:cNvPr>
          <p:cNvSpPr/>
          <p:nvPr/>
        </p:nvSpPr>
        <p:spPr>
          <a:xfrm>
            <a:off x="7762604" y="4972279"/>
            <a:ext cx="698480" cy="11823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47E422DF-70FD-40CA-B10F-D9C122EC3648}"/>
              </a:ext>
            </a:extLst>
          </p:cNvPr>
          <p:cNvSpPr/>
          <p:nvPr/>
        </p:nvSpPr>
        <p:spPr>
          <a:xfrm rot="10800000">
            <a:off x="3922723" y="5432036"/>
            <a:ext cx="4190993" cy="136677"/>
          </a:xfrm>
          <a:prstGeom prst="trapezoid">
            <a:avLst/>
          </a:prstGeom>
          <a:solidFill>
            <a:schemeClr val="bg2">
              <a:lumMod val="7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id="{9FCF80F1-5EDC-41D7-9321-05630C5A9998}"/>
              </a:ext>
            </a:extLst>
          </p:cNvPr>
          <p:cNvSpPr/>
          <p:nvPr/>
        </p:nvSpPr>
        <p:spPr>
          <a:xfrm>
            <a:off x="6732543" y="5642561"/>
            <a:ext cx="210687" cy="1941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a:extLst>
              <a:ext uri="{FF2B5EF4-FFF2-40B4-BE49-F238E27FC236}">
                <a16:creationId xmlns:a16="http://schemas.microsoft.com/office/drawing/2014/main" id="{9AA7C1D2-E0C5-4062-8D07-8DB12AC52EF8}"/>
              </a:ext>
            </a:extLst>
          </p:cNvPr>
          <p:cNvCxnSpPr>
            <a:cxnSpLocks/>
            <a:stCxn id="114" idx="7"/>
            <a:endCxn id="113" idx="1"/>
          </p:cNvCxnSpPr>
          <p:nvPr/>
        </p:nvCxnSpPr>
        <p:spPr>
          <a:xfrm flipV="1">
            <a:off x="6912376" y="5031398"/>
            <a:ext cx="850228" cy="63959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1" name="正方形/長方形 120">
            <a:extLst>
              <a:ext uri="{FF2B5EF4-FFF2-40B4-BE49-F238E27FC236}">
                <a16:creationId xmlns:a16="http://schemas.microsoft.com/office/drawing/2014/main" id="{FA36D0EA-DBF4-48A1-89F7-ABA38A7BD2A6}"/>
              </a:ext>
            </a:extLst>
          </p:cNvPr>
          <p:cNvSpPr/>
          <p:nvPr/>
        </p:nvSpPr>
        <p:spPr>
          <a:xfrm>
            <a:off x="4081316" y="1304704"/>
            <a:ext cx="3849494" cy="1269376"/>
          </a:xfrm>
          <a:prstGeom prst="rect">
            <a:avLst/>
          </a:prstGeom>
          <a:solidFill>
            <a:schemeClr val="bg1">
              <a:lumMod val="9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3" name="ブローチ 122">
            <a:extLst>
              <a:ext uri="{FF2B5EF4-FFF2-40B4-BE49-F238E27FC236}">
                <a16:creationId xmlns:a16="http://schemas.microsoft.com/office/drawing/2014/main" id="{EFA32082-FFC1-405A-B718-B2ADF7FAD93C}"/>
              </a:ext>
            </a:extLst>
          </p:cNvPr>
          <p:cNvSpPr/>
          <p:nvPr/>
        </p:nvSpPr>
        <p:spPr>
          <a:xfrm>
            <a:off x="3916680" y="1641973"/>
            <a:ext cx="154907" cy="24668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ブローチ 123">
            <a:extLst>
              <a:ext uri="{FF2B5EF4-FFF2-40B4-BE49-F238E27FC236}">
                <a16:creationId xmlns:a16="http://schemas.microsoft.com/office/drawing/2014/main" id="{D53B4373-6434-45F6-B1C6-2543B355628D}"/>
              </a:ext>
            </a:extLst>
          </p:cNvPr>
          <p:cNvSpPr/>
          <p:nvPr/>
        </p:nvSpPr>
        <p:spPr>
          <a:xfrm>
            <a:off x="7930809" y="1634501"/>
            <a:ext cx="179720" cy="244461"/>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B9469DC3-165F-40D8-BFAE-31D0225DDE88}"/>
              </a:ext>
            </a:extLst>
          </p:cNvPr>
          <p:cNvSpPr/>
          <p:nvPr/>
        </p:nvSpPr>
        <p:spPr>
          <a:xfrm>
            <a:off x="5202152" y="1021301"/>
            <a:ext cx="1569014" cy="1277843"/>
          </a:xfrm>
          <a:prstGeom prst="rect">
            <a:avLst/>
          </a:prstGeom>
          <a:solidFill>
            <a:schemeClr val="bg1">
              <a:lumMod val="9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89A52BB0-C9AE-4634-A164-178AA5E6CD9F}"/>
              </a:ext>
            </a:extLst>
          </p:cNvPr>
          <p:cNvSpPr/>
          <p:nvPr/>
        </p:nvSpPr>
        <p:spPr>
          <a:xfrm>
            <a:off x="3699046" y="1733873"/>
            <a:ext cx="451104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台形 142">
            <a:extLst>
              <a:ext uri="{FF2B5EF4-FFF2-40B4-BE49-F238E27FC236}">
                <a16:creationId xmlns:a16="http://schemas.microsoft.com/office/drawing/2014/main" id="{AE9A1221-924F-4C17-8D1C-238416F5B59F}"/>
              </a:ext>
            </a:extLst>
          </p:cNvPr>
          <p:cNvSpPr/>
          <p:nvPr/>
        </p:nvSpPr>
        <p:spPr>
          <a:xfrm rot="5400000">
            <a:off x="4903623" y="1716566"/>
            <a:ext cx="886238" cy="62514"/>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台形 143">
            <a:extLst>
              <a:ext uri="{FF2B5EF4-FFF2-40B4-BE49-F238E27FC236}">
                <a16:creationId xmlns:a16="http://schemas.microsoft.com/office/drawing/2014/main" id="{22BA1F9D-DEC7-4D0B-A68D-A295BA0E5362}"/>
              </a:ext>
            </a:extLst>
          </p:cNvPr>
          <p:cNvSpPr/>
          <p:nvPr/>
        </p:nvSpPr>
        <p:spPr>
          <a:xfrm rot="16200000">
            <a:off x="6175902" y="1734058"/>
            <a:ext cx="886238" cy="62514"/>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6" name="直線コネクタ 145">
            <a:extLst>
              <a:ext uri="{FF2B5EF4-FFF2-40B4-BE49-F238E27FC236}">
                <a16:creationId xmlns:a16="http://schemas.microsoft.com/office/drawing/2014/main" id="{87B3BC53-4432-4C79-B211-EF6B08716680}"/>
              </a:ext>
            </a:extLst>
          </p:cNvPr>
          <p:cNvCxnSpPr/>
          <p:nvPr/>
        </p:nvCxnSpPr>
        <p:spPr>
          <a:xfrm>
            <a:off x="5358289" y="1435586"/>
            <a:ext cx="12822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30FC3393-A9CE-4CF9-AC9A-4FCB41712569}"/>
              </a:ext>
            </a:extLst>
          </p:cNvPr>
          <p:cNvCxnSpPr/>
          <p:nvPr/>
        </p:nvCxnSpPr>
        <p:spPr>
          <a:xfrm>
            <a:off x="5339102" y="2126348"/>
            <a:ext cx="12822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7629EDD9-DF56-4001-A4B4-7EE6202D7259}"/>
              </a:ext>
            </a:extLst>
          </p:cNvPr>
          <p:cNvCxnSpPr/>
          <p:nvPr/>
        </p:nvCxnSpPr>
        <p:spPr>
          <a:xfrm>
            <a:off x="5339102" y="1587860"/>
            <a:ext cx="1282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D59343C7-D81A-42ED-A3E2-C61B75C3647D}"/>
              </a:ext>
            </a:extLst>
          </p:cNvPr>
          <p:cNvCxnSpPr/>
          <p:nvPr/>
        </p:nvCxnSpPr>
        <p:spPr>
          <a:xfrm>
            <a:off x="5292129" y="1853606"/>
            <a:ext cx="1282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42904A12-E6CC-4C68-B5B7-B75740BF6016}"/>
              </a:ext>
            </a:extLst>
          </p:cNvPr>
          <p:cNvCxnSpPr/>
          <p:nvPr/>
        </p:nvCxnSpPr>
        <p:spPr>
          <a:xfrm>
            <a:off x="5325668" y="2007386"/>
            <a:ext cx="1282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834EB771-E231-46F2-A39C-5DD976D23149}"/>
              </a:ext>
            </a:extLst>
          </p:cNvPr>
          <p:cNvCxnSpPr/>
          <p:nvPr/>
        </p:nvCxnSpPr>
        <p:spPr>
          <a:xfrm flipV="1">
            <a:off x="5384476"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5EA8762-A931-4388-945E-D09085C453D5}"/>
              </a:ext>
            </a:extLst>
          </p:cNvPr>
          <p:cNvCxnSpPr/>
          <p:nvPr/>
        </p:nvCxnSpPr>
        <p:spPr>
          <a:xfrm flipV="1">
            <a:off x="5538302"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788910CD-4B4E-4838-BC41-3EED75AA60E8}"/>
              </a:ext>
            </a:extLst>
          </p:cNvPr>
          <p:cNvCxnSpPr/>
          <p:nvPr/>
        </p:nvCxnSpPr>
        <p:spPr>
          <a:xfrm flipV="1">
            <a:off x="5692348"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a:extLst>
              <a:ext uri="{FF2B5EF4-FFF2-40B4-BE49-F238E27FC236}">
                <a16:creationId xmlns:a16="http://schemas.microsoft.com/office/drawing/2014/main" id="{022C4C09-02DA-4FB4-B2B9-1026CCAEF775}"/>
              </a:ext>
            </a:extLst>
          </p:cNvPr>
          <p:cNvCxnSpPr/>
          <p:nvPr/>
        </p:nvCxnSpPr>
        <p:spPr>
          <a:xfrm flipV="1">
            <a:off x="5865699"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a:extLst>
              <a:ext uri="{FF2B5EF4-FFF2-40B4-BE49-F238E27FC236}">
                <a16:creationId xmlns:a16="http://schemas.microsoft.com/office/drawing/2014/main" id="{7DE8AB74-9FE7-4458-BCD8-AA5F35234C57}"/>
              </a:ext>
            </a:extLst>
          </p:cNvPr>
          <p:cNvCxnSpPr/>
          <p:nvPr/>
        </p:nvCxnSpPr>
        <p:spPr>
          <a:xfrm flipV="1">
            <a:off x="6054495"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B90E14B3-7BFD-4668-A662-4D0B62A04650}"/>
              </a:ext>
            </a:extLst>
          </p:cNvPr>
          <p:cNvCxnSpPr/>
          <p:nvPr/>
        </p:nvCxnSpPr>
        <p:spPr>
          <a:xfrm flipV="1">
            <a:off x="6182024"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a:extLst>
              <a:ext uri="{FF2B5EF4-FFF2-40B4-BE49-F238E27FC236}">
                <a16:creationId xmlns:a16="http://schemas.microsoft.com/office/drawing/2014/main" id="{9DABAC2A-8785-435E-B66B-E05A13F2F2EA}"/>
              </a:ext>
            </a:extLst>
          </p:cNvPr>
          <p:cNvCxnSpPr/>
          <p:nvPr/>
        </p:nvCxnSpPr>
        <p:spPr>
          <a:xfrm flipV="1">
            <a:off x="6358332"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F342C683-19CF-4759-9C8B-7D96D31DAA33}"/>
              </a:ext>
            </a:extLst>
          </p:cNvPr>
          <p:cNvCxnSpPr/>
          <p:nvPr/>
        </p:nvCxnSpPr>
        <p:spPr>
          <a:xfrm flipV="1">
            <a:off x="6549183" y="842129"/>
            <a:ext cx="0" cy="3583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3" name="正方形/長方形 162">
            <a:extLst>
              <a:ext uri="{FF2B5EF4-FFF2-40B4-BE49-F238E27FC236}">
                <a16:creationId xmlns:a16="http://schemas.microsoft.com/office/drawing/2014/main" id="{0E8C5FE5-2C49-4F9C-B950-9EE32009B63D}"/>
              </a:ext>
            </a:extLst>
          </p:cNvPr>
          <p:cNvSpPr/>
          <p:nvPr/>
        </p:nvSpPr>
        <p:spPr>
          <a:xfrm>
            <a:off x="3795792" y="1372168"/>
            <a:ext cx="78572" cy="75535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24C88037-53C2-4F43-8A9A-C662CC469036}"/>
              </a:ext>
            </a:extLst>
          </p:cNvPr>
          <p:cNvSpPr/>
          <p:nvPr/>
        </p:nvSpPr>
        <p:spPr>
          <a:xfrm>
            <a:off x="4145578" y="1143000"/>
            <a:ext cx="537732" cy="13286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四角形: 角を丸くする 164">
            <a:extLst>
              <a:ext uri="{FF2B5EF4-FFF2-40B4-BE49-F238E27FC236}">
                <a16:creationId xmlns:a16="http://schemas.microsoft.com/office/drawing/2014/main" id="{49137A47-F092-461F-B798-3FB94E887210}"/>
              </a:ext>
            </a:extLst>
          </p:cNvPr>
          <p:cNvSpPr/>
          <p:nvPr/>
        </p:nvSpPr>
        <p:spPr>
          <a:xfrm>
            <a:off x="3993296" y="902661"/>
            <a:ext cx="842295" cy="28349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64FAAA5A-7254-4C4B-ABFE-35F3CB306B37}"/>
              </a:ext>
            </a:extLst>
          </p:cNvPr>
          <p:cNvSpPr/>
          <p:nvPr/>
        </p:nvSpPr>
        <p:spPr>
          <a:xfrm>
            <a:off x="3789490" y="927489"/>
            <a:ext cx="103050" cy="2687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8" name="直線コネクタ 167">
            <a:extLst>
              <a:ext uri="{FF2B5EF4-FFF2-40B4-BE49-F238E27FC236}">
                <a16:creationId xmlns:a16="http://schemas.microsoft.com/office/drawing/2014/main" id="{83DCD701-5BE6-4C53-8DA0-21FA8827CD3F}"/>
              </a:ext>
            </a:extLst>
          </p:cNvPr>
          <p:cNvCxnSpPr>
            <a:cxnSpLocks/>
          </p:cNvCxnSpPr>
          <p:nvPr/>
        </p:nvCxnSpPr>
        <p:spPr>
          <a:xfrm flipH="1">
            <a:off x="3824234" y="943306"/>
            <a:ext cx="8823" cy="11756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正方形/長方形 171">
            <a:extLst>
              <a:ext uri="{FF2B5EF4-FFF2-40B4-BE49-F238E27FC236}">
                <a16:creationId xmlns:a16="http://schemas.microsoft.com/office/drawing/2014/main" id="{346AD257-04F4-4192-86B7-ECF0A9F94D2E}"/>
              </a:ext>
            </a:extLst>
          </p:cNvPr>
          <p:cNvSpPr/>
          <p:nvPr/>
        </p:nvSpPr>
        <p:spPr>
          <a:xfrm>
            <a:off x="8898227" y="3096536"/>
            <a:ext cx="2374204" cy="603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冷媒ガス入口</a:t>
            </a:r>
          </a:p>
        </p:txBody>
      </p:sp>
      <p:cxnSp>
        <p:nvCxnSpPr>
          <p:cNvPr id="174" name="直線矢印コネクタ 173">
            <a:extLst>
              <a:ext uri="{FF2B5EF4-FFF2-40B4-BE49-F238E27FC236}">
                <a16:creationId xmlns:a16="http://schemas.microsoft.com/office/drawing/2014/main" id="{421AFC0B-09EA-4586-853A-63D5CB3E2E92}"/>
              </a:ext>
            </a:extLst>
          </p:cNvPr>
          <p:cNvCxnSpPr>
            <a:cxnSpLocks/>
            <a:endCxn id="39" idx="3"/>
          </p:cNvCxnSpPr>
          <p:nvPr/>
        </p:nvCxnSpPr>
        <p:spPr>
          <a:xfrm flipH="1">
            <a:off x="8229601" y="3434169"/>
            <a:ext cx="7824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7" name="正方形/長方形 176">
            <a:extLst>
              <a:ext uri="{FF2B5EF4-FFF2-40B4-BE49-F238E27FC236}">
                <a16:creationId xmlns:a16="http://schemas.microsoft.com/office/drawing/2014/main" id="{A486A486-73F8-4FC5-AF63-12F9D035EC39}"/>
              </a:ext>
            </a:extLst>
          </p:cNvPr>
          <p:cNvSpPr/>
          <p:nvPr/>
        </p:nvSpPr>
        <p:spPr>
          <a:xfrm>
            <a:off x="8957479" y="4191575"/>
            <a:ext cx="2374204" cy="603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冷媒液出口</a:t>
            </a:r>
          </a:p>
        </p:txBody>
      </p:sp>
      <p:cxnSp>
        <p:nvCxnSpPr>
          <p:cNvPr id="179" name="直線矢印コネクタ 178">
            <a:extLst>
              <a:ext uri="{FF2B5EF4-FFF2-40B4-BE49-F238E27FC236}">
                <a16:creationId xmlns:a16="http://schemas.microsoft.com/office/drawing/2014/main" id="{E600061A-A4D9-494C-9EC4-6D557BD507F2}"/>
              </a:ext>
            </a:extLst>
          </p:cNvPr>
          <p:cNvCxnSpPr/>
          <p:nvPr/>
        </p:nvCxnSpPr>
        <p:spPr>
          <a:xfrm>
            <a:off x="8304765" y="4572360"/>
            <a:ext cx="8404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正方形/長方形 179">
            <a:extLst>
              <a:ext uri="{FF2B5EF4-FFF2-40B4-BE49-F238E27FC236}">
                <a16:creationId xmlns:a16="http://schemas.microsoft.com/office/drawing/2014/main" id="{7939F5C1-45FB-4BEE-B948-ED1F9D7A1218}"/>
              </a:ext>
            </a:extLst>
          </p:cNvPr>
          <p:cNvSpPr/>
          <p:nvPr/>
        </p:nvSpPr>
        <p:spPr>
          <a:xfrm>
            <a:off x="8636492" y="4729475"/>
            <a:ext cx="2374204" cy="603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ＭＳ 明朝" panose="02020609040205080304" pitchFamily="17" charset="-128"/>
                <a:ea typeface="ＭＳ 明朝" panose="02020609040205080304" pitchFamily="17" charset="-128"/>
              </a:rPr>
              <a:t>給水口</a:t>
            </a:r>
            <a:endParaRPr kumimoji="1" lang="ja-JP" altLang="en-US" sz="2400" b="1" dirty="0">
              <a:latin typeface="ＭＳ 明朝" panose="02020609040205080304" pitchFamily="17" charset="-128"/>
              <a:ea typeface="ＭＳ 明朝" panose="02020609040205080304" pitchFamily="17" charset="-128"/>
            </a:endParaRPr>
          </a:p>
        </p:txBody>
      </p:sp>
      <p:cxnSp>
        <p:nvCxnSpPr>
          <p:cNvPr id="181" name="直線矢印コネクタ 180">
            <a:extLst>
              <a:ext uri="{FF2B5EF4-FFF2-40B4-BE49-F238E27FC236}">
                <a16:creationId xmlns:a16="http://schemas.microsoft.com/office/drawing/2014/main" id="{34A3E307-26C0-4502-92D5-C052BA2DFA9C}"/>
              </a:ext>
            </a:extLst>
          </p:cNvPr>
          <p:cNvCxnSpPr>
            <a:cxnSpLocks/>
          </p:cNvCxnSpPr>
          <p:nvPr/>
        </p:nvCxnSpPr>
        <p:spPr>
          <a:xfrm flipH="1">
            <a:off x="8506993" y="5036506"/>
            <a:ext cx="7824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2" name="正方形/長方形 181">
            <a:extLst>
              <a:ext uri="{FF2B5EF4-FFF2-40B4-BE49-F238E27FC236}">
                <a16:creationId xmlns:a16="http://schemas.microsoft.com/office/drawing/2014/main" id="{15113B40-4B75-435E-9511-8F666309D68B}"/>
              </a:ext>
            </a:extLst>
          </p:cNvPr>
          <p:cNvSpPr/>
          <p:nvPr/>
        </p:nvSpPr>
        <p:spPr>
          <a:xfrm>
            <a:off x="7493354" y="686435"/>
            <a:ext cx="1518713" cy="603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ＭＳ 明朝" panose="02020609040205080304" pitchFamily="17" charset="-128"/>
                <a:ea typeface="ＭＳ 明朝" panose="02020609040205080304" pitchFamily="17" charset="-128"/>
              </a:rPr>
              <a:t>送風機</a:t>
            </a:r>
            <a:endParaRPr kumimoji="1" lang="ja-JP" altLang="en-US" sz="2400" b="1" dirty="0">
              <a:latin typeface="ＭＳ 明朝" panose="02020609040205080304" pitchFamily="17" charset="-128"/>
              <a:ea typeface="ＭＳ 明朝" panose="02020609040205080304" pitchFamily="17" charset="-128"/>
            </a:endParaRPr>
          </a:p>
        </p:txBody>
      </p:sp>
      <p:cxnSp>
        <p:nvCxnSpPr>
          <p:cNvPr id="184" name="直線矢印コネクタ 183">
            <a:extLst>
              <a:ext uri="{FF2B5EF4-FFF2-40B4-BE49-F238E27FC236}">
                <a16:creationId xmlns:a16="http://schemas.microsoft.com/office/drawing/2014/main" id="{6E0664D1-C582-48D2-B1B5-FE3E3BF98D08}"/>
              </a:ext>
            </a:extLst>
          </p:cNvPr>
          <p:cNvCxnSpPr>
            <a:cxnSpLocks/>
          </p:cNvCxnSpPr>
          <p:nvPr/>
        </p:nvCxnSpPr>
        <p:spPr>
          <a:xfrm flipH="1">
            <a:off x="6694041" y="1049632"/>
            <a:ext cx="988109" cy="4012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正方形/長方形 185">
            <a:extLst>
              <a:ext uri="{FF2B5EF4-FFF2-40B4-BE49-F238E27FC236}">
                <a16:creationId xmlns:a16="http://schemas.microsoft.com/office/drawing/2014/main" id="{BF1BC995-D1EE-4DD1-ACD5-DDB68D4AF718}"/>
              </a:ext>
            </a:extLst>
          </p:cNvPr>
          <p:cNvSpPr/>
          <p:nvPr/>
        </p:nvSpPr>
        <p:spPr>
          <a:xfrm>
            <a:off x="8829194" y="1968884"/>
            <a:ext cx="2374204" cy="6038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ＭＳ 明朝" panose="02020609040205080304" pitchFamily="17" charset="-128"/>
                <a:ea typeface="ＭＳ 明朝" panose="02020609040205080304" pitchFamily="17" charset="-128"/>
              </a:rPr>
              <a:t>散水ヘッダー</a:t>
            </a:r>
            <a:endParaRPr kumimoji="1" lang="ja-JP" altLang="en-US" sz="2400" b="1" dirty="0">
              <a:latin typeface="ＭＳ 明朝" panose="02020609040205080304" pitchFamily="17" charset="-128"/>
              <a:ea typeface="ＭＳ 明朝" panose="02020609040205080304" pitchFamily="17" charset="-128"/>
            </a:endParaRPr>
          </a:p>
        </p:txBody>
      </p:sp>
      <p:cxnSp>
        <p:nvCxnSpPr>
          <p:cNvPr id="188" name="直線矢印コネクタ 187">
            <a:extLst>
              <a:ext uri="{FF2B5EF4-FFF2-40B4-BE49-F238E27FC236}">
                <a16:creationId xmlns:a16="http://schemas.microsoft.com/office/drawing/2014/main" id="{13B09259-E2FD-41BD-B346-AFED15E5D49E}"/>
              </a:ext>
            </a:extLst>
          </p:cNvPr>
          <p:cNvCxnSpPr>
            <a:cxnSpLocks/>
          </p:cNvCxnSpPr>
          <p:nvPr/>
        </p:nvCxnSpPr>
        <p:spPr>
          <a:xfrm flipH="1">
            <a:off x="6633716" y="2360769"/>
            <a:ext cx="2285611" cy="4956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台形 188">
            <a:extLst>
              <a:ext uri="{FF2B5EF4-FFF2-40B4-BE49-F238E27FC236}">
                <a16:creationId xmlns:a16="http://schemas.microsoft.com/office/drawing/2014/main" id="{59C0AA32-4333-4D43-8B29-EC836E978015}"/>
              </a:ext>
            </a:extLst>
          </p:cNvPr>
          <p:cNvSpPr/>
          <p:nvPr/>
        </p:nvSpPr>
        <p:spPr>
          <a:xfrm>
            <a:off x="3066339" y="5898676"/>
            <a:ext cx="548493" cy="22403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89">
            <a:extLst>
              <a:ext uri="{FF2B5EF4-FFF2-40B4-BE49-F238E27FC236}">
                <a16:creationId xmlns:a16="http://schemas.microsoft.com/office/drawing/2014/main" id="{7CD22607-8549-4B6A-AC61-7EA8375C8DA0}"/>
              </a:ext>
            </a:extLst>
          </p:cNvPr>
          <p:cNvSpPr/>
          <p:nvPr/>
        </p:nvSpPr>
        <p:spPr>
          <a:xfrm>
            <a:off x="2970857" y="5364934"/>
            <a:ext cx="651927" cy="637113"/>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1" name="楕円 190">
            <a:extLst>
              <a:ext uri="{FF2B5EF4-FFF2-40B4-BE49-F238E27FC236}">
                <a16:creationId xmlns:a16="http://schemas.microsoft.com/office/drawing/2014/main" id="{2BA49509-E8DF-42C2-9F92-B98E15B73192}"/>
              </a:ext>
            </a:extLst>
          </p:cNvPr>
          <p:cNvSpPr/>
          <p:nvPr/>
        </p:nvSpPr>
        <p:spPr>
          <a:xfrm>
            <a:off x="3162840" y="5568714"/>
            <a:ext cx="259198" cy="253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D5F50A32-9B1C-4E7F-AED2-090970DB23F1}"/>
              </a:ext>
            </a:extLst>
          </p:cNvPr>
          <p:cNvSpPr/>
          <p:nvPr/>
        </p:nvSpPr>
        <p:spPr>
          <a:xfrm>
            <a:off x="3296820" y="5667873"/>
            <a:ext cx="848758" cy="94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a:extLst>
              <a:ext uri="{FF2B5EF4-FFF2-40B4-BE49-F238E27FC236}">
                <a16:creationId xmlns:a16="http://schemas.microsoft.com/office/drawing/2014/main" id="{A8030827-3259-44CA-9175-0CA11DEB8D80}"/>
              </a:ext>
            </a:extLst>
          </p:cNvPr>
          <p:cNvSpPr/>
          <p:nvPr/>
        </p:nvSpPr>
        <p:spPr>
          <a:xfrm>
            <a:off x="4145578" y="5664035"/>
            <a:ext cx="121622" cy="33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a:extLst>
              <a:ext uri="{FF2B5EF4-FFF2-40B4-BE49-F238E27FC236}">
                <a16:creationId xmlns:a16="http://schemas.microsoft.com/office/drawing/2014/main" id="{D9092189-E1B3-4874-8439-49FAE2FD5976}"/>
              </a:ext>
            </a:extLst>
          </p:cNvPr>
          <p:cNvSpPr/>
          <p:nvPr/>
        </p:nvSpPr>
        <p:spPr>
          <a:xfrm>
            <a:off x="975360" y="4831026"/>
            <a:ext cx="1984697" cy="576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循環ポンプ</a:t>
            </a:r>
          </a:p>
        </p:txBody>
      </p:sp>
      <p:cxnSp>
        <p:nvCxnSpPr>
          <p:cNvPr id="196" name="直線矢印コネクタ 195">
            <a:extLst>
              <a:ext uri="{FF2B5EF4-FFF2-40B4-BE49-F238E27FC236}">
                <a16:creationId xmlns:a16="http://schemas.microsoft.com/office/drawing/2014/main" id="{79A35B4B-51FC-4D51-BFD2-85A6C7E2AF8A}"/>
              </a:ext>
            </a:extLst>
          </p:cNvPr>
          <p:cNvCxnSpPr>
            <a:cxnSpLocks/>
            <a:endCxn id="190" idx="1"/>
          </p:cNvCxnSpPr>
          <p:nvPr/>
        </p:nvCxnSpPr>
        <p:spPr>
          <a:xfrm>
            <a:off x="2715467" y="5190018"/>
            <a:ext cx="350862" cy="268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087FE078-C309-403E-A569-CD0D33A38024}"/>
              </a:ext>
            </a:extLst>
          </p:cNvPr>
          <p:cNvCxnSpPr/>
          <p:nvPr/>
        </p:nvCxnSpPr>
        <p:spPr>
          <a:xfrm flipH="1">
            <a:off x="4145578" y="2360769"/>
            <a:ext cx="522392" cy="2089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E35E0812-1532-4941-8375-2A3149A22CCE}"/>
              </a:ext>
            </a:extLst>
          </p:cNvPr>
          <p:cNvCxnSpPr/>
          <p:nvPr/>
        </p:nvCxnSpPr>
        <p:spPr>
          <a:xfrm flipH="1">
            <a:off x="4467090" y="2359326"/>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59CBEE58-1EF9-4A6A-9154-A6CCFCB38472}"/>
              </a:ext>
            </a:extLst>
          </p:cNvPr>
          <p:cNvCxnSpPr/>
          <p:nvPr/>
        </p:nvCxnSpPr>
        <p:spPr>
          <a:xfrm flipH="1">
            <a:off x="4830904" y="2358535"/>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2A98EFC0-6FD9-4D2E-9F6B-2E2944A398F2}"/>
              </a:ext>
            </a:extLst>
          </p:cNvPr>
          <p:cNvCxnSpPr/>
          <p:nvPr/>
        </p:nvCxnSpPr>
        <p:spPr>
          <a:xfrm flipH="1">
            <a:off x="5100213" y="2359326"/>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5298DA78-2B1E-4C55-85E9-1983BA00AF9A}"/>
              </a:ext>
            </a:extLst>
          </p:cNvPr>
          <p:cNvCxnSpPr/>
          <p:nvPr/>
        </p:nvCxnSpPr>
        <p:spPr>
          <a:xfrm flipH="1">
            <a:off x="5357055" y="2376165"/>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E38B87B7-DA79-4FFD-BC73-49F3BE008CDF}"/>
              </a:ext>
            </a:extLst>
          </p:cNvPr>
          <p:cNvCxnSpPr/>
          <p:nvPr/>
        </p:nvCxnSpPr>
        <p:spPr>
          <a:xfrm flipH="1">
            <a:off x="5738240" y="2359133"/>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CB6FC807-16E6-42A9-84E2-6D3D21FD2500}"/>
              </a:ext>
            </a:extLst>
          </p:cNvPr>
          <p:cNvCxnSpPr/>
          <p:nvPr/>
        </p:nvCxnSpPr>
        <p:spPr>
          <a:xfrm flipH="1">
            <a:off x="6074637" y="2344205"/>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2B195004-DA76-428C-80B6-6BC05547267D}"/>
              </a:ext>
            </a:extLst>
          </p:cNvPr>
          <p:cNvCxnSpPr/>
          <p:nvPr/>
        </p:nvCxnSpPr>
        <p:spPr>
          <a:xfrm flipH="1">
            <a:off x="6330104" y="2375008"/>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B6D2B61C-BE23-476B-A6F2-840CEF45F818}"/>
              </a:ext>
            </a:extLst>
          </p:cNvPr>
          <p:cNvCxnSpPr/>
          <p:nvPr/>
        </p:nvCxnSpPr>
        <p:spPr>
          <a:xfrm flipH="1">
            <a:off x="6700221" y="2343810"/>
            <a:ext cx="522392" cy="2089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A4595FE0-5ABA-4324-93DA-7D82AA4CD721}"/>
              </a:ext>
            </a:extLst>
          </p:cNvPr>
          <p:cNvCxnSpPr/>
          <p:nvPr/>
        </p:nvCxnSpPr>
        <p:spPr>
          <a:xfrm flipH="1">
            <a:off x="6943230" y="2372743"/>
            <a:ext cx="522392" cy="208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直線コネクタ 211">
            <a:extLst>
              <a:ext uri="{FF2B5EF4-FFF2-40B4-BE49-F238E27FC236}">
                <a16:creationId xmlns:a16="http://schemas.microsoft.com/office/drawing/2014/main" id="{E51225C3-01CC-4A3C-9775-CD8CCB0AC3E3}"/>
              </a:ext>
            </a:extLst>
          </p:cNvPr>
          <p:cNvCxnSpPr/>
          <p:nvPr/>
        </p:nvCxnSpPr>
        <p:spPr>
          <a:xfrm>
            <a:off x="4261192" y="2345866"/>
            <a:ext cx="325737" cy="21151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13" name="直線コネクタ 212">
            <a:extLst>
              <a:ext uri="{FF2B5EF4-FFF2-40B4-BE49-F238E27FC236}">
                <a16:creationId xmlns:a16="http://schemas.microsoft.com/office/drawing/2014/main" id="{2EA72BA0-25C5-4C9F-8C18-5B1685CF11F8}"/>
              </a:ext>
            </a:extLst>
          </p:cNvPr>
          <p:cNvCxnSpPr>
            <a:cxnSpLocks/>
          </p:cNvCxnSpPr>
          <p:nvPr/>
        </p:nvCxnSpPr>
        <p:spPr>
          <a:xfrm>
            <a:off x="4505596" y="2346383"/>
            <a:ext cx="280242" cy="1837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D3E0F933-1DD2-4DE8-9F0F-94A98E757419}"/>
              </a:ext>
            </a:extLst>
          </p:cNvPr>
          <p:cNvCxnSpPr>
            <a:cxnSpLocks/>
          </p:cNvCxnSpPr>
          <p:nvPr/>
        </p:nvCxnSpPr>
        <p:spPr>
          <a:xfrm>
            <a:off x="4960353" y="2347667"/>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3E8CFDD2-58A7-4894-AFC9-1D3899CD0792}"/>
              </a:ext>
            </a:extLst>
          </p:cNvPr>
          <p:cNvCxnSpPr>
            <a:cxnSpLocks/>
          </p:cNvCxnSpPr>
          <p:nvPr/>
        </p:nvCxnSpPr>
        <p:spPr>
          <a:xfrm>
            <a:off x="5219694" y="2346714"/>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960D8A7F-83E7-4620-B538-D44FF3049C8D}"/>
              </a:ext>
            </a:extLst>
          </p:cNvPr>
          <p:cNvCxnSpPr>
            <a:cxnSpLocks/>
          </p:cNvCxnSpPr>
          <p:nvPr/>
        </p:nvCxnSpPr>
        <p:spPr>
          <a:xfrm>
            <a:off x="5539721" y="2361897"/>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860914CD-E763-40D9-892B-1F1DAF31502B}"/>
              </a:ext>
            </a:extLst>
          </p:cNvPr>
          <p:cNvCxnSpPr>
            <a:cxnSpLocks/>
          </p:cNvCxnSpPr>
          <p:nvPr/>
        </p:nvCxnSpPr>
        <p:spPr>
          <a:xfrm>
            <a:off x="5767133" y="2331933"/>
            <a:ext cx="249616" cy="197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直線コネクタ 220">
            <a:extLst>
              <a:ext uri="{FF2B5EF4-FFF2-40B4-BE49-F238E27FC236}">
                <a16:creationId xmlns:a16="http://schemas.microsoft.com/office/drawing/2014/main" id="{6127B8C9-FC2F-4939-8859-220B33F0EE71}"/>
              </a:ext>
            </a:extLst>
          </p:cNvPr>
          <p:cNvCxnSpPr>
            <a:cxnSpLocks/>
          </p:cNvCxnSpPr>
          <p:nvPr/>
        </p:nvCxnSpPr>
        <p:spPr>
          <a:xfrm>
            <a:off x="5767133" y="2332059"/>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7849BB66-63AB-4769-ADF9-3F4455778D39}"/>
              </a:ext>
            </a:extLst>
          </p:cNvPr>
          <p:cNvCxnSpPr>
            <a:cxnSpLocks/>
          </p:cNvCxnSpPr>
          <p:nvPr/>
        </p:nvCxnSpPr>
        <p:spPr>
          <a:xfrm>
            <a:off x="6026594" y="2331933"/>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07AADA7A-99AB-43CC-ADD0-2472927B5828}"/>
              </a:ext>
            </a:extLst>
          </p:cNvPr>
          <p:cNvCxnSpPr>
            <a:cxnSpLocks/>
          </p:cNvCxnSpPr>
          <p:nvPr/>
        </p:nvCxnSpPr>
        <p:spPr>
          <a:xfrm>
            <a:off x="6330206" y="2362890"/>
            <a:ext cx="249616" cy="1973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4B0EC796-EAE4-4576-AF63-C92F0A8E0F0B}"/>
              </a:ext>
            </a:extLst>
          </p:cNvPr>
          <p:cNvCxnSpPr>
            <a:cxnSpLocks/>
          </p:cNvCxnSpPr>
          <p:nvPr/>
        </p:nvCxnSpPr>
        <p:spPr>
          <a:xfrm>
            <a:off x="6556948" y="2377792"/>
            <a:ext cx="249616" cy="197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2CCE565F-756B-445D-BE29-A9586D4F9559}"/>
              </a:ext>
            </a:extLst>
          </p:cNvPr>
          <p:cNvCxnSpPr>
            <a:cxnSpLocks/>
          </p:cNvCxnSpPr>
          <p:nvPr/>
        </p:nvCxnSpPr>
        <p:spPr>
          <a:xfrm>
            <a:off x="6753595" y="2374959"/>
            <a:ext cx="244449" cy="19882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3CF11306-C330-414C-8903-7E7B8A984FF3}"/>
              </a:ext>
            </a:extLst>
          </p:cNvPr>
          <p:cNvCxnSpPr>
            <a:cxnSpLocks/>
          </p:cNvCxnSpPr>
          <p:nvPr/>
        </p:nvCxnSpPr>
        <p:spPr>
          <a:xfrm>
            <a:off x="7013515" y="2378429"/>
            <a:ext cx="197930" cy="19786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D6237E76-A079-4076-AD03-79BFBF26C7CF}"/>
              </a:ext>
            </a:extLst>
          </p:cNvPr>
          <p:cNvCxnSpPr>
            <a:cxnSpLocks/>
          </p:cNvCxnSpPr>
          <p:nvPr/>
        </p:nvCxnSpPr>
        <p:spPr>
          <a:xfrm flipH="1">
            <a:off x="7277085" y="2424973"/>
            <a:ext cx="395488" cy="15654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A5B313E6-11B9-43A5-B6BE-F434A98DEA84}"/>
              </a:ext>
            </a:extLst>
          </p:cNvPr>
          <p:cNvCxnSpPr>
            <a:cxnSpLocks/>
          </p:cNvCxnSpPr>
          <p:nvPr/>
        </p:nvCxnSpPr>
        <p:spPr>
          <a:xfrm>
            <a:off x="7178978" y="2347662"/>
            <a:ext cx="197930" cy="197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4D02A42D-D379-4873-87C3-59B6C89F9865}"/>
              </a:ext>
            </a:extLst>
          </p:cNvPr>
          <p:cNvCxnSpPr>
            <a:cxnSpLocks/>
          </p:cNvCxnSpPr>
          <p:nvPr/>
        </p:nvCxnSpPr>
        <p:spPr>
          <a:xfrm>
            <a:off x="7408253" y="2332876"/>
            <a:ext cx="197930" cy="19786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5DB6CE33-FAA0-4CF1-A20D-CF6F4D89D6DF}"/>
              </a:ext>
            </a:extLst>
          </p:cNvPr>
          <p:cNvCxnSpPr>
            <a:cxnSpLocks/>
          </p:cNvCxnSpPr>
          <p:nvPr/>
        </p:nvCxnSpPr>
        <p:spPr>
          <a:xfrm>
            <a:off x="4734475" y="2346382"/>
            <a:ext cx="280242" cy="1837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8C567491-FA2D-463F-A102-F546580C52E1}"/>
              </a:ext>
            </a:extLst>
          </p:cNvPr>
          <p:cNvCxnSpPr/>
          <p:nvPr/>
        </p:nvCxnSpPr>
        <p:spPr>
          <a:xfrm flipV="1">
            <a:off x="4133792" y="2344203"/>
            <a:ext cx="3752705" cy="204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8" name="正方形/長方形 237">
            <a:extLst>
              <a:ext uri="{FF2B5EF4-FFF2-40B4-BE49-F238E27FC236}">
                <a16:creationId xmlns:a16="http://schemas.microsoft.com/office/drawing/2014/main" id="{313A41EA-1FB7-4214-8D33-BD5629A5AC6F}"/>
              </a:ext>
            </a:extLst>
          </p:cNvPr>
          <p:cNvSpPr/>
          <p:nvPr/>
        </p:nvSpPr>
        <p:spPr>
          <a:xfrm>
            <a:off x="1173480" y="2126348"/>
            <a:ext cx="2207896" cy="5538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エリミネータ</a:t>
            </a:r>
          </a:p>
        </p:txBody>
      </p:sp>
      <p:cxnSp>
        <p:nvCxnSpPr>
          <p:cNvPr id="240" name="直線矢印コネクタ 239">
            <a:extLst>
              <a:ext uri="{FF2B5EF4-FFF2-40B4-BE49-F238E27FC236}">
                <a16:creationId xmlns:a16="http://schemas.microsoft.com/office/drawing/2014/main" id="{409A77ED-F80C-4B3A-ABD2-1509D01B5505}"/>
              </a:ext>
            </a:extLst>
          </p:cNvPr>
          <p:cNvCxnSpPr>
            <a:cxnSpLocks/>
          </p:cNvCxnSpPr>
          <p:nvPr/>
        </p:nvCxnSpPr>
        <p:spPr>
          <a:xfrm>
            <a:off x="3173918" y="2438240"/>
            <a:ext cx="11670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797EB23A-A289-43F5-970A-97678C465A8D}"/>
              </a:ext>
            </a:extLst>
          </p:cNvPr>
          <p:cNvCxnSpPr>
            <a:cxnSpLocks/>
          </p:cNvCxnSpPr>
          <p:nvPr/>
        </p:nvCxnSpPr>
        <p:spPr>
          <a:xfrm>
            <a:off x="3890246" y="1061872"/>
            <a:ext cx="10305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 name="フッター プレースホルダー 1">
            <a:extLst>
              <a:ext uri="{FF2B5EF4-FFF2-40B4-BE49-F238E27FC236}">
                <a16:creationId xmlns:a16="http://schemas.microsoft.com/office/drawing/2014/main" id="{F799E256-95F7-4AE9-BAB6-AE0768A5A044}"/>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8616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706090"/>
          </a:xfrm>
        </p:spPr>
        <p:txBody>
          <a:bodyPr>
            <a:normAutofit fontScale="90000"/>
          </a:bodyPr>
          <a:lstStyle/>
          <a:p>
            <a:r>
              <a:rPr lang="ja-JP" altLang="en-US" sz="3600" dirty="0">
                <a:latin typeface="ＭＳ 明朝" pitchFamily="17" charset="-128"/>
                <a:ea typeface="ＭＳ 明朝" pitchFamily="17" charset="-128"/>
              </a:rPr>
              <a:t>空冷式凝縮器（クロスフィンチューブ式）</a:t>
            </a:r>
          </a:p>
        </p:txBody>
      </p:sp>
      <p:pic>
        <p:nvPicPr>
          <p:cNvPr id="6146" name="Picture 2" descr="C:\Documents and Settings\XPMUser\My Documents\CIMG340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6183" y="1137102"/>
            <a:ext cx="10379675" cy="516484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フッター プレースホルダー 2">
            <a:extLst>
              <a:ext uri="{FF2B5EF4-FFF2-40B4-BE49-F238E27FC236}">
                <a16:creationId xmlns:a16="http://schemas.microsoft.com/office/drawing/2014/main" id="{961118E2-3CC8-4870-B8C2-099C2FEB37D7}"/>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0840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781BC-923D-4A3A-862C-6D774D6AE0FE}"/>
              </a:ext>
            </a:extLst>
          </p:cNvPr>
          <p:cNvSpPr>
            <a:spLocks noGrp="1"/>
          </p:cNvSpPr>
          <p:nvPr>
            <p:ph type="title"/>
          </p:nvPr>
        </p:nvSpPr>
        <p:spPr>
          <a:xfrm>
            <a:off x="838200" y="365125"/>
            <a:ext cx="10515600" cy="823595"/>
          </a:xfrm>
        </p:spPr>
        <p:txBody>
          <a:bodyPr>
            <a:normAutofit/>
          </a:bodyPr>
          <a:lstStyle/>
          <a:p>
            <a:pPr algn="ctr"/>
            <a:r>
              <a:rPr lang="ja-JP" altLang="en-US" sz="3600" b="1" dirty="0">
                <a:latin typeface="ＭＳ 明朝" panose="02020609040205080304" pitchFamily="17" charset="-128"/>
                <a:ea typeface="ＭＳ 明朝" panose="02020609040205080304" pitchFamily="17" charset="-128"/>
              </a:rPr>
              <a:t>受液器（レシーバー）</a:t>
            </a:r>
            <a:endParaRPr kumimoji="1" lang="ja-JP" altLang="en-US" sz="36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714A8EC8-F981-4518-A244-0AC01E1C14AA}"/>
              </a:ext>
            </a:extLst>
          </p:cNvPr>
          <p:cNvSpPr>
            <a:spLocks noGrp="1"/>
          </p:cNvSpPr>
          <p:nvPr>
            <p:ph idx="1"/>
          </p:nvPr>
        </p:nvSpPr>
        <p:spPr>
          <a:xfrm>
            <a:off x="838200" y="1188721"/>
            <a:ext cx="10515600" cy="5068388"/>
          </a:xfrm>
          <a:ln w="28575">
            <a:solidFill>
              <a:schemeClr val="tx1"/>
            </a:solidFill>
          </a:ln>
        </p:spPr>
        <p:txBody>
          <a:bodyPr anchor="ctr"/>
          <a:lstStyle/>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　凝縮器内に存在する冷媒液は、出口部分の冷媒液面が確保され</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る限り、その液面はあまり高くないほうが凝縮に有効な面積が増</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え、それだけ凝縮圧力が下がり好都合である。そのため凝縮器出</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口に液溜め部（トラップ）を設ける。これは、冷媒系統内に多少</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の余裕空間をつくり運転状態の変動に対応するようになっている。</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lang="ja-JP" altLang="en-US" dirty="0">
                <a:latin typeface="ＭＳ 明朝" panose="02020609040205080304" pitchFamily="17" charset="-128"/>
                <a:ea typeface="ＭＳ 明朝" panose="02020609040205080304" pitchFamily="17" charset="-128"/>
              </a:rPr>
              <a:t>即ち冷媒液が凝縮器とか冷却器に滞留する分を受液器の冷媒で保</a:t>
            </a:r>
            <a:endParaRPr lang="en-US" altLang="ja-JP" dirty="0">
              <a:latin typeface="ＭＳ 明朝" panose="02020609040205080304" pitchFamily="17" charset="-128"/>
              <a:ea typeface="ＭＳ 明朝" panose="02020609040205080304" pitchFamily="17" charset="-128"/>
            </a:endParaRPr>
          </a:p>
          <a:p>
            <a:pPr marL="0" indent="0">
              <a:lnSpc>
                <a:spcPct val="100000"/>
              </a:lnSpc>
              <a:buNone/>
            </a:pPr>
            <a:r>
              <a:rPr lang="ja-JP" altLang="en-US" dirty="0">
                <a:latin typeface="ＭＳ 明朝" panose="02020609040205080304" pitchFamily="17" charset="-128"/>
                <a:ea typeface="ＭＳ 明朝" panose="02020609040205080304" pitchFamily="17" charset="-128"/>
              </a:rPr>
              <a:t>管する目的で用いられる。</a:t>
            </a:r>
            <a:endParaRPr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sz="3200" b="1" dirty="0">
                <a:solidFill>
                  <a:schemeClr val="accent1"/>
                </a:solidFill>
                <a:latin typeface="ＭＳ 明朝" panose="02020609040205080304" pitchFamily="17" charset="-128"/>
                <a:ea typeface="ＭＳ 明朝" panose="02020609040205080304" pitchFamily="17" charset="-128"/>
              </a:rPr>
              <a:t>構造：横型円筒式、縦型円筒式</a:t>
            </a:r>
          </a:p>
        </p:txBody>
      </p:sp>
      <p:sp>
        <p:nvSpPr>
          <p:cNvPr id="4" name="フッター プレースホルダー 3">
            <a:extLst>
              <a:ext uri="{FF2B5EF4-FFF2-40B4-BE49-F238E27FC236}">
                <a16:creationId xmlns:a16="http://schemas.microsoft.com/office/drawing/2014/main" id="{F3AF1BE2-FF51-46DD-9C28-7D5BA0E70F0F}"/>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5452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XPMUser\My Documents\CIMG3339.JPG">
            <a:extLst>
              <a:ext uri="{FF2B5EF4-FFF2-40B4-BE49-F238E27FC236}">
                <a16:creationId xmlns:a16="http://schemas.microsoft.com/office/drawing/2014/main" id="{44768617-AD98-4A4C-9290-49E8FAC833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611" y="790575"/>
            <a:ext cx="10157254" cy="537544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E30711D8-4D34-4020-87F0-805EBDE013CB}"/>
              </a:ext>
            </a:extLst>
          </p:cNvPr>
          <p:cNvSpPr/>
          <p:nvPr/>
        </p:nvSpPr>
        <p:spPr>
          <a:xfrm>
            <a:off x="1025611" y="790575"/>
            <a:ext cx="1828800" cy="5375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ＭＳ 明朝" panose="02020609040205080304" pitchFamily="17" charset="-128"/>
                <a:ea typeface="ＭＳ 明朝" panose="02020609040205080304" pitchFamily="17" charset="-128"/>
              </a:rPr>
              <a:t>高</a:t>
            </a:r>
            <a:endParaRPr kumimoji="1" lang="en-US" altLang="ja-JP" sz="3600" b="1" dirty="0">
              <a:latin typeface="ＭＳ 明朝" panose="02020609040205080304" pitchFamily="17" charset="-128"/>
              <a:ea typeface="ＭＳ 明朝" panose="02020609040205080304" pitchFamily="17" charset="-128"/>
            </a:endParaRPr>
          </a:p>
          <a:p>
            <a:pPr algn="ctr"/>
            <a:r>
              <a:rPr lang="ja-JP" altLang="en-US" sz="3600" b="1" dirty="0">
                <a:latin typeface="ＭＳ 明朝" panose="02020609040205080304" pitchFamily="17" charset="-128"/>
                <a:ea typeface="ＭＳ 明朝" panose="02020609040205080304" pitchFamily="17" charset="-128"/>
              </a:rPr>
              <a:t>圧</a:t>
            </a:r>
            <a:endParaRPr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受</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液</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器</a:t>
            </a:r>
          </a:p>
        </p:txBody>
      </p:sp>
      <p:sp>
        <p:nvSpPr>
          <p:cNvPr id="2" name="フッター プレースホルダー 1">
            <a:extLst>
              <a:ext uri="{FF2B5EF4-FFF2-40B4-BE49-F238E27FC236}">
                <a16:creationId xmlns:a16="http://schemas.microsoft.com/office/drawing/2014/main" id="{4661F21E-0DDD-4CA6-9356-C417B7AD83B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161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49F4A-DF43-468B-9588-F6EDEF529DDE}"/>
              </a:ext>
            </a:extLst>
          </p:cNvPr>
          <p:cNvSpPr>
            <a:spLocks noGrp="1"/>
          </p:cNvSpPr>
          <p:nvPr>
            <p:ph type="title"/>
          </p:nvPr>
        </p:nvSpPr>
        <p:spPr>
          <a:xfrm>
            <a:off x="838200" y="365125"/>
            <a:ext cx="10515600" cy="932047"/>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乾燥器（ドライヤー）</a:t>
            </a:r>
          </a:p>
        </p:txBody>
      </p:sp>
      <p:sp>
        <p:nvSpPr>
          <p:cNvPr id="3" name="コンテンツ プレースホルダー 2">
            <a:extLst>
              <a:ext uri="{FF2B5EF4-FFF2-40B4-BE49-F238E27FC236}">
                <a16:creationId xmlns:a16="http://schemas.microsoft.com/office/drawing/2014/main" id="{87F6B69F-C01F-467B-B91F-C2A32BB19344}"/>
              </a:ext>
            </a:extLst>
          </p:cNvPr>
          <p:cNvSpPr>
            <a:spLocks noGrp="1"/>
          </p:cNvSpPr>
          <p:nvPr>
            <p:ph idx="1"/>
          </p:nvPr>
        </p:nvSpPr>
        <p:spPr>
          <a:xfrm>
            <a:off x="838200" y="1186249"/>
            <a:ext cx="10515600" cy="4942702"/>
          </a:xfrm>
          <a:ln w="38100">
            <a:solidFill>
              <a:schemeClr val="tx1"/>
            </a:solidFill>
          </a:ln>
        </p:spPr>
        <p:txBody>
          <a:bodyPr anchor="ctr">
            <a:normAutofit/>
          </a:bodyPr>
          <a:lstStyle/>
          <a:p>
            <a:pPr marL="0" indent="0">
              <a:lnSpc>
                <a:spcPct val="100000"/>
              </a:lnSpc>
              <a:buNone/>
            </a:pPr>
            <a:r>
              <a:rPr kumimoji="1" lang="ja-JP" altLang="en-US" sz="3200" dirty="0">
                <a:latin typeface="ＭＳ 明朝" panose="02020609040205080304" pitchFamily="17" charset="-128"/>
                <a:ea typeface="ＭＳ 明朝" panose="02020609040205080304" pitchFamily="17" charset="-128"/>
              </a:rPr>
              <a:t>　フルオロカーボン冷凍サイクルに水分が混入すると膨張弁で水分が凍結したり、冷媒の加水分解（酸ができる）等が発生し悪影響を起こす。そこで冷媒液は液配管に取付けたドライヤーを通して冷媒中の水分を除去するようにする。ドライヤーの中には乾燥剤（シリカゲル等）が使用されており、これで水分を吸着する。</a:t>
            </a:r>
            <a:endParaRPr kumimoji="1" lang="en-US" altLang="ja-JP" sz="3200" dirty="0">
              <a:latin typeface="ＭＳ 明朝" panose="02020609040205080304" pitchFamily="17" charset="-128"/>
              <a:ea typeface="ＭＳ 明朝" panose="02020609040205080304" pitchFamily="17" charset="-128"/>
            </a:endParaRPr>
          </a:p>
          <a:p>
            <a:pPr marL="0" indent="0">
              <a:lnSpc>
                <a:spcPct val="100000"/>
              </a:lnSpc>
              <a:buNone/>
            </a:pPr>
            <a:endParaRPr kumimoji="1" lang="en-US" altLang="ja-JP" sz="3200" dirty="0">
              <a:latin typeface="ＭＳ 明朝" panose="02020609040205080304" pitchFamily="17" charset="-128"/>
              <a:ea typeface="ＭＳ 明朝" panose="02020609040205080304" pitchFamily="17" charset="-128"/>
            </a:endParaRPr>
          </a:p>
          <a:p>
            <a:pPr marL="0" indent="0">
              <a:buNone/>
            </a:pPr>
            <a:r>
              <a:rPr kumimoji="1" lang="ja-JP" altLang="en-US" sz="3200" b="1" dirty="0">
                <a:solidFill>
                  <a:schemeClr val="accent1"/>
                </a:solidFill>
                <a:latin typeface="ＭＳ 明朝" panose="02020609040205080304" pitchFamily="17" charset="-128"/>
                <a:ea typeface="ＭＳ 明朝" panose="02020609040205080304" pitchFamily="17" charset="-128"/>
              </a:rPr>
              <a:t>冷媒用乾燥剤の種類：</a:t>
            </a:r>
            <a:r>
              <a:rPr lang="ja-JP" altLang="en-US" sz="3200" b="1" dirty="0">
                <a:solidFill>
                  <a:schemeClr val="accent1"/>
                </a:solidFill>
                <a:latin typeface="ＭＳ 明朝" panose="02020609040205080304" pitchFamily="17" charset="-128"/>
                <a:ea typeface="ＭＳ 明朝" panose="02020609040205080304" pitchFamily="17" charset="-128"/>
              </a:rPr>
              <a:t>シリカゲル</a:t>
            </a:r>
            <a:r>
              <a:rPr kumimoji="1" lang="ja-JP" altLang="en-US" sz="3200" b="1" dirty="0">
                <a:solidFill>
                  <a:schemeClr val="accent1"/>
                </a:solidFill>
                <a:latin typeface="ＭＳ 明朝" panose="02020609040205080304" pitchFamily="17" charset="-128"/>
                <a:ea typeface="ＭＳ 明朝" panose="02020609040205080304" pitchFamily="17" charset="-128"/>
              </a:rPr>
              <a:t>・活性アルミナ</a:t>
            </a:r>
            <a:endParaRPr kumimoji="1" lang="en-US" altLang="ja-JP" sz="3200" b="1" dirty="0">
              <a:solidFill>
                <a:schemeClr val="accent1"/>
              </a:solidFill>
              <a:latin typeface="ＭＳ 明朝" panose="02020609040205080304" pitchFamily="17" charset="-128"/>
              <a:ea typeface="ＭＳ 明朝" panose="02020609040205080304" pitchFamily="17" charset="-128"/>
            </a:endParaRPr>
          </a:p>
          <a:p>
            <a:pPr marL="0" indent="0">
              <a:buNone/>
            </a:pPr>
            <a:r>
              <a:rPr lang="ja-JP" altLang="en-US" sz="3200" b="1" dirty="0">
                <a:solidFill>
                  <a:schemeClr val="accent1"/>
                </a:solidFill>
                <a:latin typeface="ＭＳ 明朝" panose="02020609040205080304" pitchFamily="17" charset="-128"/>
                <a:ea typeface="ＭＳ 明朝" panose="02020609040205080304" pitchFamily="17" charset="-128"/>
              </a:rPr>
              <a:t>　　　　　　　　　・モレキュラーシーブ</a:t>
            </a:r>
            <a:r>
              <a:rPr lang="en-US" altLang="ja-JP" sz="3200" b="1" dirty="0">
                <a:solidFill>
                  <a:schemeClr val="accent1"/>
                </a:solidFill>
                <a:latin typeface="ＭＳ 明朝" panose="02020609040205080304" pitchFamily="17" charset="-128"/>
                <a:ea typeface="ＭＳ 明朝" panose="02020609040205080304" pitchFamily="17" charset="-128"/>
              </a:rPr>
              <a:t>4A</a:t>
            </a:r>
            <a:endParaRPr kumimoji="1" lang="ja-JP" altLang="en-US" sz="3200" b="1" dirty="0">
              <a:solidFill>
                <a:schemeClr val="accent1"/>
              </a:solidFill>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EDD35D9E-A67C-4CD4-9B70-F7B4842F4ED2}"/>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17</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4614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6D4FE-C602-479F-85A5-890B98BFDD9A}"/>
              </a:ext>
            </a:extLst>
          </p:cNvPr>
          <p:cNvSpPr>
            <a:spLocks noGrp="1"/>
          </p:cNvSpPr>
          <p:nvPr>
            <p:ph type="title"/>
          </p:nvPr>
        </p:nvSpPr>
        <p:spPr>
          <a:xfrm>
            <a:off x="838200" y="365126"/>
            <a:ext cx="10515600" cy="849720"/>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膨張弁（エキスパンションバルブ）</a:t>
            </a:r>
          </a:p>
        </p:txBody>
      </p:sp>
      <p:sp>
        <p:nvSpPr>
          <p:cNvPr id="3" name="コンテンツ プレースホルダー 2">
            <a:extLst>
              <a:ext uri="{FF2B5EF4-FFF2-40B4-BE49-F238E27FC236}">
                <a16:creationId xmlns:a16="http://schemas.microsoft.com/office/drawing/2014/main" id="{9D36B6E0-DA6E-4115-B243-F7B4FC753539}"/>
              </a:ext>
            </a:extLst>
          </p:cNvPr>
          <p:cNvSpPr>
            <a:spLocks noGrp="1"/>
          </p:cNvSpPr>
          <p:nvPr>
            <p:ph idx="1"/>
          </p:nvPr>
        </p:nvSpPr>
        <p:spPr>
          <a:xfrm>
            <a:off x="838200" y="1214846"/>
            <a:ext cx="10515600" cy="4833258"/>
          </a:xfrm>
          <a:ln w="28575">
            <a:solidFill>
              <a:schemeClr val="tx1"/>
            </a:solidFill>
          </a:ln>
        </p:spPr>
        <p:txBody>
          <a:bodyPr anchor="ctr">
            <a:normAutofit/>
          </a:bodyPr>
          <a:lstStyle/>
          <a:p>
            <a:pPr marL="0" indent="0">
              <a:lnSpc>
                <a:spcPct val="100000"/>
              </a:lnSpc>
              <a:buNone/>
            </a:pPr>
            <a:r>
              <a:rPr kumimoji="1" lang="ja-JP" altLang="en-US" dirty="0"/>
              <a:t>　</a:t>
            </a:r>
            <a:r>
              <a:rPr kumimoji="1" lang="ja-JP" altLang="en-US" sz="3200" dirty="0">
                <a:latin typeface="ＭＳ 明朝" panose="02020609040205080304" pitchFamily="17" charset="-128"/>
                <a:ea typeface="ＭＳ 明朝" panose="02020609040205080304" pitchFamily="17" charset="-128"/>
              </a:rPr>
              <a:t>凝縮器から出た中温高圧の冷媒液を蒸発器で容易に蒸発できるように膨張弁で絞って減圧し、</a:t>
            </a:r>
            <a:r>
              <a:rPr lang="ja-JP" altLang="en-US" sz="3200" dirty="0">
                <a:latin typeface="ＭＳ 明朝" panose="02020609040205080304" pitchFamily="17" charset="-128"/>
                <a:ea typeface="ＭＳ 明朝" panose="02020609040205080304" pitchFamily="17" charset="-128"/>
              </a:rPr>
              <a:t>蒸発器に供給する。同時に蒸発器の負荷に応じた適切な冷媒の供給量を維持する。</a:t>
            </a:r>
            <a:endParaRPr lang="en-US" altLang="ja-JP" sz="3200" dirty="0">
              <a:latin typeface="ＭＳ 明朝" panose="02020609040205080304" pitchFamily="17" charset="-128"/>
              <a:ea typeface="ＭＳ 明朝" panose="02020609040205080304" pitchFamily="17" charset="-128"/>
            </a:endParaRPr>
          </a:p>
          <a:p>
            <a:pPr marL="0" indent="0">
              <a:buNone/>
            </a:pPr>
            <a:endParaRPr kumimoji="1" lang="en-US" altLang="ja-JP" sz="3200" dirty="0">
              <a:latin typeface="ＭＳ 明朝" panose="02020609040205080304" pitchFamily="17" charset="-128"/>
              <a:ea typeface="ＭＳ 明朝" panose="02020609040205080304" pitchFamily="17" charset="-128"/>
            </a:endParaRPr>
          </a:p>
          <a:p>
            <a:pPr marL="0" indent="0">
              <a:buNone/>
            </a:pPr>
            <a:r>
              <a:rPr lang="ja-JP" altLang="en-US" sz="3200" b="1" dirty="0">
                <a:solidFill>
                  <a:schemeClr val="accent1"/>
                </a:solidFill>
                <a:latin typeface="ＭＳ 明朝" panose="02020609040205080304" pitchFamily="17" charset="-128"/>
                <a:ea typeface="ＭＳ 明朝" panose="02020609040205080304" pitchFamily="17" charset="-128"/>
              </a:rPr>
              <a:t>膨張弁：温度自動膨張弁（外部均圧形・内部均圧形）が　</a:t>
            </a:r>
            <a:endParaRPr lang="en-US" altLang="ja-JP" sz="3200" b="1" dirty="0">
              <a:solidFill>
                <a:schemeClr val="accent1"/>
              </a:solidFill>
              <a:latin typeface="ＭＳ 明朝" panose="02020609040205080304" pitchFamily="17" charset="-128"/>
              <a:ea typeface="ＭＳ 明朝" panose="02020609040205080304" pitchFamily="17" charset="-128"/>
            </a:endParaRPr>
          </a:p>
          <a:p>
            <a:pPr marL="0" indent="0">
              <a:buNone/>
            </a:pPr>
            <a:r>
              <a:rPr lang="ja-JP" altLang="en-US" sz="3200" b="1" dirty="0">
                <a:solidFill>
                  <a:schemeClr val="accent1"/>
                </a:solidFill>
                <a:latin typeface="ＭＳ 明朝" panose="02020609040205080304" pitchFamily="17" charset="-128"/>
                <a:ea typeface="ＭＳ 明朝" panose="02020609040205080304" pitchFamily="17" charset="-128"/>
              </a:rPr>
              <a:t>　　　　ある。</a:t>
            </a:r>
            <a:r>
              <a:rPr kumimoji="1" lang="ja-JP" altLang="en-US" sz="3200" b="1" dirty="0">
                <a:solidFill>
                  <a:schemeClr val="accent1"/>
                </a:solidFill>
                <a:latin typeface="ＭＳ 明朝" panose="02020609040205080304" pitchFamily="17" charset="-128"/>
                <a:ea typeface="ＭＳ 明朝" panose="02020609040205080304" pitchFamily="17" charset="-128"/>
              </a:rPr>
              <a:t>他に、キャピラリーチューブや電子制御</a:t>
            </a:r>
            <a:endParaRPr kumimoji="1" lang="en-US" altLang="ja-JP" sz="3200" b="1" dirty="0">
              <a:solidFill>
                <a:schemeClr val="accent1"/>
              </a:solidFill>
              <a:latin typeface="ＭＳ 明朝" panose="02020609040205080304" pitchFamily="17" charset="-128"/>
              <a:ea typeface="ＭＳ 明朝" panose="02020609040205080304" pitchFamily="17" charset="-128"/>
            </a:endParaRPr>
          </a:p>
          <a:p>
            <a:pPr marL="0" indent="0">
              <a:buNone/>
            </a:pPr>
            <a:r>
              <a:rPr lang="ja-JP" altLang="en-US" sz="3200" b="1" dirty="0">
                <a:solidFill>
                  <a:schemeClr val="accent1"/>
                </a:solidFill>
                <a:latin typeface="ＭＳ 明朝" panose="02020609040205080304" pitchFamily="17" charset="-128"/>
                <a:ea typeface="ＭＳ 明朝" panose="02020609040205080304" pitchFamily="17" charset="-128"/>
              </a:rPr>
              <a:t>　　　　</a:t>
            </a:r>
            <a:r>
              <a:rPr kumimoji="1" lang="ja-JP" altLang="en-US" sz="3200" b="1" dirty="0">
                <a:solidFill>
                  <a:schemeClr val="accent1"/>
                </a:solidFill>
                <a:latin typeface="ＭＳ 明朝" panose="02020609040205080304" pitchFamily="17" charset="-128"/>
                <a:ea typeface="ＭＳ 明朝" panose="02020609040205080304" pitchFamily="17" charset="-128"/>
              </a:rPr>
              <a:t>式膨張弁等がある。</a:t>
            </a:r>
          </a:p>
        </p:txBody>
      </p:sp>
      <p:sp>
        <p:nvSpPr>
          <p:cNvPr id="4" name="フッター プレースホルダー 3">
            <a:extLst>
              <a:ext uri="{FF2B5EF4-FFF2-40B4-BE49-F238E27FC236}">
                <a16:creationId xmlns:a16="http://schemas.microsoft.com/office/drawing/2014/main" id="{55020FF4-FBEA-4A87-900B-FFCED650CAB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268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5B2B9F-C447-69C8-02A8-B31EEF126CAE}"/>
              </a:ext>
            </a:extLst>
          </p:cNvPr>
          <p:cNvSpPr>
            <a:spLocks noGrp="1"/>
          </p:cNvSpPr>
          <p:nvPr>
            <p:ph idx="1"/>
          </p:nvPr>
        </p:nvSpPr>
        <p:spPr>
          <a:xfrm>
            <a:off x="838200" y="551330"/>
            <a:ext cx="10515600" cy="5625634"/>
          </a:xfrm>
          <a:ln w="28575">
            <a:solidFill>
              <a:schemeClr val="tx1"/>
            </a:solidFill>
          </a:ln>
        </p:spPr>
        <p:txBody>
          <a:bodyPr anchor="ctr"/>
          <a:lstStyle/>
          <a:p>
            <a:pPr marL="0" indent="0">
              <a:buNone/>
            </a:pP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令和３年度に発生した高圧ガス関係事故は</a:t>
            </a:r>
            <a:r>
              <a:rPr lang="en-US" altLang="ja-JP" b="1" dirty="0">
                <a:latin typeface="ＭＳ 明朝" panose="02020609040205080304" pitchFamily="17" charset="-128"/>
                <a:ea typeface="ＭＳ 明朝" panose="02020609040205080304" pitchFamily="17" charset="-128"/>
              </a:rPr>
              <a:t>492</a:t>
            </a:r>
            <a:r>
              <a:rPr lang="ja-JP" altLang="en-US" b="1" dirty="0">
                <a:latin typeface="ＭＳ 明朝" panose="02020609040205080304" pitchFamily="17" charset="-128"/>
                <a:ea typeface="ＭＳ 明朝" panose="02020609040205080304" pitchFamily="17" charset="-128"/>
              </a:rPr>
              <a:t>件となりました、　その中で冷凍保安規則に係る事故は</a:t>
            </a:r>
            <a:r>
              <a:rPr lang="en-US" altLang="ja-JP" b="1" dirty="0">
                <a:latin typeface="ＭＳ 明朝" panose="02020609040205080304" pitchFamily="17" charset="-128"/>
                <a:ea typeface="ＭＳ 明朝" panose="02020609040205080304" pitchFamily="17" charset="-128"/>
              </a:rPr>
              <a:t>252</a:t>
            </a:r>
            <a:r>
              <a:rPr lang="ja-JP" altLang="en-US" b="1" dirty="0">
                <a:latin typeface="ＭＳ 明朝" panose="02020609040205080304" pitchFamily="17" charset="-128"/>
                <a:ea typeface="ＭＳ 明朝" panose="02020609040205080304" pitchFamily="17" charset="-128"/>
              </a:rPr>
              <a:t>件となり全体の</a:t>
            </a:r>
            <a:r>
              <a:rPr lang="en-US" altLang="ja-JP" b="1" dirty="0">
                <a:latin typeface="ＭＳ 明朝" panose="02020609040205080304" pitchFamily="17" charset="-128"/>
                <a:ea typeface="ＭＳ 明朝" panose="02020609040205080304" pitchFamily="17" charset="-128"/>
              </a:rPr>
              <a:t>51</a:t>
            </a:r>
            <a:r>
              <a:rPr lang="ja-JP" altLang="en-US" b="1" dirty="0">
                <a:latin typeface="ＭＳ 明朝" panose="02020609040205080304" pitchFamily="17" charset="-128"/>
                <a:ea typeface="ＭＳ 明朝" panose="02020609040205080304" pitchFamily="17" charset="-128"/>
              </a:rPr>
              <a:t>％を占めています。この</a:t>
            </a:r>
            <a:r>
              <a:rPr lang="en-US" altLang="ja-JP" b="1" dirty="0">
                <a:latin typeface="ＭＳ 明朝" panose="02020609040205080304" pitchFamily="17" charset="-128"/>
                <a:ea typeface="ＭＳ 明朝" panose="02020609040205080304" pitchFamily="17" charset="-128"/>
              </a:rPr>
              <a:t>252</a:t>
            </a:r>
            <a:r>
              <a:rPr lang="ja-JP" altLang="en-US" b="1" dirty="0">
                <a:latin typeface="ＭＳ 明朝" panose="02020609040205080304" pitchFamily="17" charset="-128"/>
                <a:ea typeface="ＭＳ 明朝" panose="02020609040205080304" pitchFamily="17" charset="-128"/>
              </a:rPr>
              <a:t>件全てが漏えい事故に分類されています。</a:t>
            </a:r>
            <a:endParaRPr lang="en-US" altLang="ja-JP" b="1" dirty="0">
              <a:latin typeface="ＭＳ 明朝" panose="02020609040205080304" pitchFamily="17" charset="-128"/>
              <a:ea typeface="ＭＳ 明朝" panose="02020609040205080304" pitchFamily="17" charset="-128"/>
            </a:endParaRPr>
          </a:p>
          <a:p>
            <a:pPr marL="0" indent="0">
              <a:buNone/>
            </a:pPr>
            <a:endParaRPr lang="en-US" altLang="ja-JP" sz="1200" b="1" dirty="0">
              <a:latin typeface="ＭＳ 明朝" panose="02020609040205080304" pitchFamily="17" charset="-128"/>
              <a:ea typeface="ＭＳ 明朝" panose="02020609040205080304" pitchFamily="17" charset="-128"/>
            </a:endParaRPr>
          </a:p>
          <a:p>
            <a:pPr marL="0" indent="0">
              <a:buNone/>
            </a:pPr>
            <a:r>
              <a:rPr lang="ja-JP" altLang="en-US" sz="2600" b="1" dirty="0">
                <a:latin typeface="ＭＳ 明朝" panose="02020609040205080304" pitchFamily="17" charset="-128"/>
                <a:ea typeface="ＭＳ 明朝" panose="02020609040205080304" pitchFamily="17" charset="-128"/>
              </a:rPr>
              <a:t>冷媒別の事故件数</a:t>
            </a:r>
            <a:endParaRPr lang="en-US" altLang="ja-JP" sz="2600" b="1" dirty="0">
              <a:latin typeface="ＭＳ 明朝" panose="02020609040205080304" pitchFamily="17" charset="-128"/>
              <a:ea typeface="ＭＳ 明朝" panose="02020609040205080304" pitchFamily="17" charset="-128"/>
            </a:endParaRPr>
          </a:p>
          <a:p>
            <a:pPr marL="0" indent="0">
              <a:buNone/>
            </a:pPr>
            <a:r>
              <a:rPr lang="ja-JP" altLang="en-US" sz="2600" b="1" dirty="0">
                <a:latin typeface="ＭＳ 明朝" panose="02020609040205080304" pitchFamily="17" charset="-128"/>
                <a:ea typeface="ＭＳ 明朝" panose="02020609040205080304" pitchFamily="17" charset="-128"/>
              </a:rPr>
              <a:t>　</a:t>
            </a:r>
            <a:r>
              <a:rPr lang="ja-JP" altLang="en-US" sz="2400" b="1" dirty="0">
                <a:solidFill>
                  <a:srgbClr val="FF0000"/>
                </a:solidFill>
                <a:latin typeface="ＭＳ 明朝" panose="02020609040205080304" pitchFamily="17" charset="-128"/>
                <a:ea typeface="ＭＳ 明朝" panose="02020609040205080304" pitchFamily="17" charset="-128"/>
              </a:rPr>
              <a:t>フルオロカーボン</a:t>
            </a:r>
            <a:r>
              <a:rPr lang="en-US" altLang="ja-JP" sz="2400" b="1" dirty="0">
                <a:solidFill>
                  <a:srgbClr val="FF0000"/>
                </a:solidFill>
                <a:latin typeface="ＭＳ 明朝" panose="02020609040205080304" pitchFamily="17" charset="-128"/>
                <a:ea typeface="ＭＳ 明朝" panose="02020609040205080304" pitchFamily="17" charset="-128"/>
              </a:rPr>
              <a:t>228</a:t>
            </a:r>
            <a:r>
              <a:rPr lang="ja-JP" altLang="en-US" sz="2400" b="1" dirty="0">
                <a:solidFill>
                  <a:srgbClr val="FF0000"/>
                </a:solidFill>
                <a:latin typeface="ＭＳ 明朝" panose="02020609040205080304" pitchFamily="17" charset="-128"/>
                <a:ea typeface="ＭＳ 明朝" panose="02020609040205080304" pitchFamily="17" charset="-128"/>
              </a:rPr>
              <a:t>件、アンモニア</a:t>
            </a:r>
            <a:r>
              <a:rPr lang="en-US" altLang="ja-JP" sz="2400" b="1" dirty="0">
                <a:solidFill>
                  <a:srgbClr val="FF0000"/>
                </a:solidFill>
                <a:latin typeface="ＭＳ 明朝" panose="02020609040205080304" pitchFamily="17" charset="-128"/>
                <a:ea typeface="ＭＳ 明朝" panose="02020609040205080304" pitchFamily="17" charset="-128"/>
              </a:rPr>
              <a:t>21</a:t>
            </a:r>
            <a:r>
              <a:rPr lang="ja-JP" altLang="en-US" sz="2400" b="1" dirty="0">
                <a:solidFill>
                  <a:srgbClr val="FF0000"/>
                </a:solidFill>
                <a:latin typeface="ＭＳ 明朝" panose="02020609040205080304" pitchFamily="17" charset="-128"/>
                <a:ea typeface="ＭＳ 明朝" panose="02020609040205080304" pitchFamily="17" charset="-128"/>
              </a:rPr>
              <a:t>件、炭酸ガス</a:t>
            </a:r>
            <a:r>
              <a:rPr lang="en-US" altLang="ja-JP" sz="2400" b="1" dirty="0">
                <a:solidFill>
                  <a:srgbClr val="FF0000"/>
                </a:solidFill>
                <a:latin typeface="ＭＳ 明朝" panose="02020609040205080304" pitchFamily="17" charset="-128"/>
                <a:ea typeface="ＭＳ 明朝" panose="02020609040205080304" pitchFamily="17" charset="-128"/>
              </a:rPr>
              <a:t>2</a:t>
            </a:r>
            <a:r>
              <a:rPr lang="ja-JP" altLang="en-US" sz="2400" b="1" dirty="0">
                <a:solidFill>
                  <a:srgbClr val="FF0000"/>
                </a:solidFill>
                <a:latin typeface="ＭＳ 明朝" panose="02020609040205080304" pitchFamily="17" charset="-128"/>
                <a:ea typeface="ＭＳ 明朝" panose="02020609040205080304" pitchFamily="17" charset="-128"/>
              </a:rPr>
              <a:t>件、ヘリウム</a:t>
            </a:r>
            <a:r>
              <a:rPr lang="en-US" altLang="ja-JP" sz="2400" b="1" dirty="0">
                <a:solidFill>
                  <a:srgbClr val="FF0000"/>
                </a:solidFill>
                <a:latin typeface="ＭＳ 明朝" panose="02020609040205080304" pitchFamily="17" charset="-128"/>
                <a:ea typeface="ＭＳ 明朝" panose="02020609040205080304" pitchFamily="17" charset="-128"/>
              </a:rPr>
              <a:t>1</a:t>
            </a:r>
            <a:r>
              <a:rPr lang="ja-JP" altLang="en-US" sz="2400" b="1" dirty="0">
                <a:solidFill>
                  <a:srgbClr val="FF0000"/>
                </a:solidFill>
                <a:latin typeface="ＭＳ 明朝" panose="02020609040205080304" pitchFamily="17" charset="-128"/>
                <a:ea typeface="ＭＳ 明朝" panose="02020609040205080304" pitchFamily="17" charset="-128"/>
              </a:rPr>
              <a:t>件</a:t>
            </a:r>
            <a:r>
              <a:rPr lang="ja-JP" altLang="en-US" sz="2400" b="1" dirty="0">
                <a:latin typeface="ＭＳ 明朝" panose="02020609040205080304" pitchFamily="17" charset="-128"/>
                <a:ea typeface="ＭＳ 明朝" panose="02020609040205080304" pitchFamily="17" charset="-128"/>
              </a:rPr>
              <a:t>。</a:t>
            </a:r>
            <a:endParaRPr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漏えい事象</a:t>
            </a:r>
            <a:endParaRPr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600" b="1" dirty="0">
                <a:latin typeface="ＭＳ 明朝" panose="02020609040205080304" pitchFamily="17" charset="-128"/>
                <a:ea typeface="ＭＳ 明朝" panose="02020609040205080304" pitchFamily="17" charset="-128"/>
              </a:rPr>
              <a:t>　機器、配管等本体（溶接部を含む）からの噴出・漏えい</a:t>
            </a:r>
            <a:r>
              <a:rPr lang="en-US" altLang="ja-JP" sz="2600" b="1" dirty="0">
                <a:latin typeface="ＭＳ 明朝" panose="02020609040205080304" pitchFamily="17" charset="-128"/>
                <a:ea typeface="ＭＳ 明朝" panose="02020609040205080304" pitchFamily="17" charset="-128"/>
              </a:rPr>
              <a:t>188</a:t>
            </a:r>
            <a:r>
              <a:rPr lang="ja-JP" altLang="en-US" sz="2600" b="1" dirty="0">
                <a:latin typeface="ＭＳ 明朝" panose="02020609040205080304" pitchFamily="17" charset="-128"/>
                <a:ea typeface="ＭＳ 明朝" panose="02020609040205080304" pitchFamily="17" charset="-128"/>
              </a:rPr>
              <a:t>件。</a:t>
            </a:r>
            <a:endParaRPr lang="en-US" altLang="ja-JP" sz="2600" b="1" dirty="0">
              <a:latin typeface="ＭＳ 明朝" panose="02020609040205080304" pitchFamily="17" charset="-128"/>
              <a:ea typeface="ＭＳ 明朝" panose="02020609040205080304" pitchFamily="17" charset="-128"/>
            </a:endParaRPr>
          </a:p>
          <a:p>
            <a:pPr marL="0" indent="0">
              <a:buNone/>
            </a:pPr>
            <a:r>
              <a:rPr lang="ja-JP" altLang="en-US" sz="2600" b="1" dirty="0">
                <a:latin typeface="ＭＳ 明朝" panose="02020609040205080304" pitchFamily="17" charset="-128"/>
                <a:ea typeface="ＭＳ 明朝" panose="02020609040205080304" pitchFamily="17" charset="-128"/>
              </a:rPr>
              <a:t>　締結部、開閉部又は可動シール部からの噴出・漏えい</a:t>
            </a:r>
            <a:r>
              <a:rPr lang="en-US" altLang="ja-JP" sz="2600" b="1" dirty="0">
                <a:latin typeface="ＭＳ 明朝" panose="02020609040205080304" pitchFamily="17" charset="-128"/>
                <a:ea typeface="ＭＳ 明朝" panose="02020609040205080304" pitchFamily="17" charset="-128"/>
              </a:rPr>
              <a:t>32</a:t>
            </a:r>
            <a:r>
              <a:rPr lang="ja-JP" altLang="en-US" sz="2600" b="1" dirty="0">
                <a:latin typeface="ＭＳ 明朝" panose="02020609040205080304" pitchFamily="17" charset="-128"/>
                <a:ea typeface="ＭＳ 明朝" panose="02020609040205080304" pitchFamily="17" charset="-128"/>
              </a:rPr>
              <a:t>件。</a:t>
            </a:r>
            <a:endParaRPr lang="en-US" altLang="ja-JP" sz="2600" b="1" dirty="0">
              <a:latin typeface="ＭＳ 明朝" panose="02020609040205080304" pitchFamily="17" charset="-128"/>
              <a:ea typeface="ＭＳ 明朝" panose="02020609040205080304" pitchFamily="17" charset="-128"/>
            </a:endParaRPr>
          </a:p>
          <a:p>
            <a:pPr marL="0" indent="0">
              <a:buNone/>
            </a:pPr>
            <a:r>
              <a:rPr lang="ja-JP" altLang="en-US" sz="2600" b="1" dirty="0">
                <a:latin typeface="ＭＳ 明朝" panose="02020609040205080304" pitchFamily="17" charset="-128"/>
                <a:ea typeface="ＭＳ 明朝" panose="02020609040205080304" pitchFamily="17" charset="-128"/>
              </a:rPr>
              <a:t>　液封、外部衝撃、誤開閉、その他など</a:t>
            </a:r>
            <a:r>
              <a:rPr lang="en-US" altLang="ja-JP" sz="2600" b="1" dirty="0">
                <a:latin typeface="ＭＳ 明朝" panose="02020609040205080304" pitchFamily="17" charset="-128"/>
                <a:ea typeface="ＭＳ 明朝" panose="02020609040205080304" pitchFamily="17" charset="-128"/>
              </a:rPr>
              <a:t>32</a:t>
            </a:r>
            <a:r>
              <a:rPr lang="ja-JP" altLang="en-US" sz="2600" b="1" dirty="0">
                <a:latin typeface="ＭＳ 明朝" panose="02020609040205080304" pitchFamily="17" charset="-128"/>
                <a:ea typeface="ＭＳ 明朝" panose="02020609040205080304" pitchFamily="17" charset="-128"/>
              </a:rPr>
              <a:t>件。</a:t>
            </a:r>
            <a:endParaRPr lang="en-US" altLang="ja-JP" sz="2600" b="1" dirty="0">
              <a:latin typeface="ＭＳ 明朝" panose="02020609040205080304" pitchFamily="17" charset="-128"/>
              <a:ea typeface="ＭＳ 明朝" panose="02020609040205080304" pitchFamily="17" charset="-128"/>
            </a:endParaRPr>
          </a:p>
          <a:p>
            <a:pPr marL="0" indent="0" algn="ctr">
              <a:buNone/>
            </a:pPr>
            <a:r>
              <a:rPr lang="ja-JP" altLang="en-US" sz="1600" dirty="0">
                <a:latin typeface="ＭＳ 明朝" panose="02020609040205080304" pitchFamily="17" charset="-128"/>
                <a:ea typeface="ＭＳ 明朝" panose="02020609040205080304" pitchFamily="17" charset="-128"/>
              </a:rPr>
              <a:t>（高圧ガス保安協会編集発行冷凍空調情報誌よりの数字を掲載）</a:t>
            </a:r>
            <a:endParaRPr lang="en-US" altLang="ja-JP" sz="1600"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159F22E4-D9F7-B490-BAAE-2ACE0FBE4425}"/>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1</a:t>
            </a:r>
          </a:p>
        </p:txBody>
      </p:sp>
    </p:spTree>
    <p:extLst>
      <p:ext uri="{BB962C8B-B14F-4D97-AF65-F5344CB8AC3E}">
        <p14:creationId xmlns:p14="http://schemas.microsoft.com/office/powerpoint/2010/main" val="1426217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708E3F-CB15-44BF-A426-60491D7DC45E}"/>
              </a:ext>
            </a:extLst>
          </p:cNvPr>
          <p:cNvSpPr>
            <a:spLocks noGrp="1"/>
          </p:cNvSpPr>
          <p:nvPr>
            <p:ph type="title"/>
          </p:nvPr>
        </p:nvSpPr>
        <p:spPr>
          <a:xfrm>
            <a:off x="838200" y="365125"/>
            <a:ext cx="10515600" cy="981761"/>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蒸発器（エバポレーター）</a:t>
            </a:r>
          </a:p>
        </p:txBody>
      </p:sp>
      <p:sp>
        <p:nvSpPr>
          <p:cNvPr id="3" name="コンテンツ プレースホルダー 2">
            <a:extLst>
              <a:ext uri="{FF2B5EF4-FFF2-40B4-BE49-F238E27FC236}">
                <a16:creationId xmlns:a16="http://schemas.microsoft.com/office/drawing/2014/main" id="{88F07C42-32F6-4BC5-BB97-4E499E838E2F}"/>
              </a:ext>
            </a:extLst>
          </p:cNvPr>
          <p:cNvSpPr>
            <a:spLocks noGrp="1"/>
          </p:cNvSpPr>
          <p:nvPr>
            <p:ph idx="1"/>
          </p:nvPr>
        </p:nvSpPr>
        <p:spPr>
          <a:xfrm>
            <a:off x="838200" y="1346886"/>
            <a:ext cx="10515600" cy="4967417"/>
          </a:xfrm>
          <a:ln w="28575">
            <a:solidFill>
              <a:schemeClr val="tx1"/>
            </a:solidFill>
          </a:ln>
        </p:spPr>
        <p:txBody>
          <a:bodyPr/>
          <a:lstStyle/>
          <a:p>
            <a:pPr marL="0" indent="0">
              <a:buNone/>
            </a:pPr>
            <a:r>
              <a:rPr kumimoji="1" lang="ja-JP" altLang="en-US" dirty="0">
                <a:latin typeface="ＭＳ 明朝" panose="02020609040205080304" pitchFamily="17" charset="-128"/>
                <a:ea typeface="ＭＳ 明朝" panose="02020609040205080304" pitchFamily="17" charset="-128"/>
              </a:rPr>
              <a:t>　膨張弁を出た低温低圧の冷媒は水や空気と熱交換することに</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よって蒸発し、加熱蒸気となる。このとき周囲</a:t>
            </a:r>
            <a:r>
              <a:rPr lang="ja-JP" altLang="en-US" dirty="0">
                <a:latin typeface="ＭＳ 明朝" panose="02020609040205080304" pitchFamily="17" charset="-128"/>
                <a:ea typeface="ＭＳ 明朝" panose="02020609040205080304" pitchFamily="17" charset="-128"/>
              </a:rPr>
              <a:t>から熱を奪うので</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水や空気が冷却される。したがって冷媒の圧力は蒸発温度に対す</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る飽和圧力を示し、温度もほぼ一定である。実際には、蒸発器の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出口では若干加熱（飽和温度＋</a:t>
            </a:r>
            <a:r>
              <a:rPr lang="en-US" altLang="ja-JP"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）された状態になっている。</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これを加熱度という。</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b="1" dirty="0">
                <a:solidFill>
                  <a:schemeClr val="accent1"/>
                </a:solidFill>
                <a:latin typeface="ＭＳ 明朝" panose="02020609040205080304" pitchFamily="17" charset="-128"/>
                <a:ea typeface="ＭＳ 明朝" panose="02020609040205080304" pitchFamily="17" charset="-128"/>
              </a:rPr>
              <a:t>蒸発器には乾式、満液式及び強制循環式とがある。</a:t>
            </a:r>
            <a:endParaRPr kumimoji="1" lang="en-US" altLang="ja-JP" b="1" dirty="0">
              <a:solidFill>
                <a:schemeClr val="accent1"/>
              </a:solidFill>
              <a:latin typeface="ＭＳ 明朝" panose="02020609040205080304" pitchFamily="17" charset="-128"/>
              <a:ea typeface="ＭＳ 明朝" panose="02020609040205080304" pitchFamily="17" charset="-128"/>
            </a:endParaRPr>
          </a:p>
          <a:p>
            <a:pPr marL="0" indent="0">
              <a:buNone/>
            </a:pPr>
            <a:r>
              <a:rPr lang="ja-JP" altLang="en-US" b="1" dirty="0">
                <a:solidFill>
                  <a:schemeClr val="accent1"/>
                </a:solidFill>
                <a:latin typeface="ＭＳ 明朝" panose="02020609040205080304" pitchFamily="17" charset="-128"/>
                <a:ea typeface="ＭＳ 明朝" panose="02020609040205080304" pitchFamily="17" charset="-128"/>
              </a:rPr>
              <a:t>乾式蒸発器：プレートフィン冷却器、シェルアンドチューブ式</a:t>
            </a:r>
            <a:endParaRPr lang="en-US" altLang="ja-JP" b="1" dirty="0">
              <a:solidFill>
                <a:schemeClr val="accent1"/>
              </a:solidFill>
              <a:latin typeface="ＭＳ 明朝" panose="02020609040205080304" pitchFamily="17" charset="-128"/>
              <a:ea typeface="ＭＳ 明朝" panose="02020609040205080304" pitchFamily="17" charset="-128"/>
            </a:endParaRPr>
          </a:p>
          <a:p>
            <a:pPr marL="0" indent="0">
              <a:buNone/>
            </a:pPr>
            <a:r>
              <a:rPr kumimoji="1" lang="ja-JP" altLang="en-US" b="1" dirty="0">
                <a:solidFill>
                  <a:schemeClr val="accent1"/>
                </a:solidFill>
                <a:latin typeface="ＭＳ 明朝" panose="02020609040205080304" pitchFamily="17" charset="-128"/>
                <a:ea typeface="ＭＳ 明朝" panose="02020609040205080304" pitchFamily="17" charset="-128"/>
              </a:rPr>
              <a:t>満液式・強制循環式蒸発器：主に大型の冷却器に使用される。</a:t>
            </a:r>
          </a:p>
        </p:txBody>
      </p:sp>
      <p:sp>
        <p:nvSpPr>
          <p:cNvPr id="4" name="フッター プレースホルダー 3">
            <a:extLst>
              <a:ext uri="{FF2B5EF4-FFF2-40B4-BE49-F238E27FC236}">
                <a16:creationId xmlns:a16="http://schemas.microsoft.com/office/drawing/2014/main" id="{FF4AE64C-0D8D-46CB-8EF1-07DD15CB221C}"/>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19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2607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08219" y="580769"/>
            <a:ext cx="10720636" cy="5597609"/>
          </a:xfrm>
          <a:ln w="28575">
            <a:solidFill>
              <a:schemeClr val="tx1"/>
            </a:solidFill>
          </a:ln>
        </p:spPr>
        <p:txBody>
          <a:bodyPr>
            <a:normAutofit fontScale="92500" lnSpcReduction="10000"/>
          </a:bodyPr>
          <a:lstStyle/>
          <a:p>
            <a:pPr>
              <a:buNone/>
            </a:pPr>
            <a:r>
              <a:rPr lang="ja-JP" altLang="en-US" sz="2600" b="1" dirty="0">
                <a:latin typeface="ＭＳ 明朝" panose="02020609040205080304" pitchFamily="17" charset="-128"/>
                <a:ea typeface="ＭＳ 明朝" panose="02020609040205080304" pitchFamily="17" charset="-128"/>
              </a:rPr>
              <a:t>横型シェル＆チユーブ式冷却器（乾式：管内＝冷媒　管外＝被冷却流体）</a:t>
            </a:r>
            <a:endParaRPr lang="en-US" altLang="ja-JP" sz="2600" b="1" dirty="0">
              <a:latin typeface="ＭＳ 明朝" panose="02020609040205080304" pitchFamily="17" charset="-128"/>
              <a:ea typeface="ＭＳ 明朝" panose="02020609040205080304" pitchFamily="17" charset="-128"/>
            </a:endParaRPr>
          </a:p>
          <a:p>
            <a:pPr>
              <a:buNone/>
            </a:pPr>
            <a:r>
              <a:rPr lang="ja-JP" altLang="en-US" sz="1731" dirty="0"/>
              <a:t>　　　　　　　　　　　　　　　　　　　　　　　　　　　　　　　　　　　　　　　　　　　　　　　　　　　　　　　　　　　　　　　　　　</a:t>
            </a:r>
            <a:endParaRPr lang="en-US" altLang="ja-JP" sz="1731" b="1" dirty="0">
              <a:latin typeface="ＭＳ 明朝" panose="02020609040205080304" pitchFamily="17" charset="-128"/>
              <a:ea typeface="ＭＳ 明朝" panose="02020609040205080304" pitchFamily="17" charset="-128"/>
            </a:endParaRPr>
          </a:p>
          <a:p>
            <a:pPr>
              <a:buNone/>
            </a:pPr>
            <a:r>
              <a:rPr lang="ja-JP" altLang="en-US" sz="1731" b="1" dirty="0">
                <a:latin typeface="ＭＳ 明朝" panose="02020609040205080304" pitchFamily="17" charset="-128"/>
                <a:ea typeface="ＭＳ 明朝" panose="02020609040205080304" pitchFamily="17" charset="-128"/>
              </a:rPr>
              <a:t>　　　　　　　　　　　　　　　　　　　　　　　　　　　　　</a:t>
            </a:r>
            <a:endParaRPr lang="en-US" altLang="ja-JP" sz="1731" b="1" dirty="0">
              <a:latin typeface="ＭＳ 明朝" panose="02020609040205080304" pitchFamily="17" charset="-128"/>
              <a:ea typeface="ＭＳ 明朝" panose="02020609040205080304" pitchFamily="17" charset="-128"/>
            </a:endParaRPr>
          </a:p>
          <a:p>
            <a:pPr>
              <a:buNone/>
            </a:pPr>
            <a:endParaRPr lang="en-US" altLang="ja-JP" sz="1731" dirty="0"/>
          </a:p>
          <a:p>
            <a:pPr>
              <a:buNone/>
            </a:pPr>
            <a:endParaRPr lang="en-US" altLang="ja-JP" sz="1731" dirty="0"/>
          </a:p>
          <a:p>
            <a:pPr>
              <a:buNone/>
            </a:pPr>
            <a:r>
              <a:rPr lang="ja-JP" altLang="en-US" sz="1731" dirty="0"/>
              <a:t>　　</a:t>
            </a:r>
            <a:endParaRPr lang="en-US" altLang="ja-JP" sz="1900" b="1" dirty="0">
              <a:latin typeface="ＭＳ 明朝" panose="02020609040205080304" pitchFamily="17" charset="-128"/>
              <a:ea typeface="ＭＳ 明朝" panose="02020609040205080304" pitchFamily="17" charset="-128"/>
            </a:endParaRPr>
          </a:p>
          <a:p>
            <a:pPr>
              <a:buNone/>
            </a:pPr>
            <a:r>
              <a:rPr lang="ja-JP" altLang="en-US" sz="1731" b="1" dirty="0">
                <a:latin typeface="ＭＳ 明朝" panose="02020609040205080304" pitchFamily="17" charset="-128"/>
                <a:ea typeface="ＭＳ 明朝" panose="02020609040205080304" pitchFamily="17" charset="-128"/>
              </a:rPr>
              <a:t>　　</a:t>
            </a:r>
            <a:endParaRPr lang="en-US" altLang="ja-JP" sz="1731" b="1" dirty="0">
              <a:latin typeface="ＭＳ 明朝" panose="02020609040205080304" pitchFamily="17" charset="-128"/>
              <a:ea typeface="ＭＳ 明朝" panose="02020609040205080304" pitchFamily="17" charset="-128"/>
            </a:endParaRPr>
          </a:p>
          <a:p>
            <a:pPr>
              <a:buNone/>
            </a:pPr>
            <a:r>
              <a:rPr lang="ja-JP" altLang="en-US" sz="1731" dirty="0"/>
              <a:t>　　　　　</a:t>
            </a:r>
            <a:endParaRPr lang="en-US" altLang="ja-JP" sz="1731" dirty="0"/>
          </a:p>
          <a:p>
            <a:pPr>
              <a:buNone/>
            </a:pPr>
            <a:r>
              <a:rPr lang="ja-JP" altLang="en-US" sz="1731" dirty="0"/>
              <a:t>　</a:t>
            </a:r>
            <a:endParaRPr lang="en-US" altLang="ja-JP" sz="1731" dirty="0"/>
          </a:p>
          <a:p>
            <a:pPr>
              <a:buNone/>
            </a:pPr>
            <a:r>
              <a:rPr lang="ja-JP" altLang="en-US" sz="1731" dirty="0"/>
              <a:t>　　　　</a:t>
            </a:r>
            <a:endParaRPr lang="en-US" altLang="ja-JP" sz="2100" b="1" dirty="0">
              <a:latin typeface="ＭＳ 明朝" panose="02020609040205080304" pitchFamily="17" charset="-128"/>
              <a:ea typeface="ＭＳ 明朝" panose="02020609040205080304" pitchFamily="17" charset="-128"/>
            </a:endParaRPr>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r>
              <a:rPr lang="ja-JP" altLang="en-US" sz="1731" dirty="0"/>
              <a:t>　　　　　　　　　　　　　　　　　　　　</a:t>
            </a:r>
            <a:endParaRPr lang="en-US" altLang="ja-JP" sz="1731" dirty="0"/>
          </a:p>
          <a:p>
            <a:pPr>
              <a:buNone/>
            </a:pPr>
            <a:r>
              <a:rPr lang="ja-JP" altLang="en-US" sz="1731" dirty="0"/>
              <a:t>　　　　　　　　　　　　　　　　</a:t>
            </a:r>
            <a:r>
              <a:rPr lang="ja-JP" altLang="en-US" sz="1900" b="1" dirty="0">
                <a:latin typeface="ＭＳ 明朝" panose="02020609040205080304" pitchFamily="17" charset="-128"/>
                <a:ea typeface="ＭＳ 明朝" panose="02020609040205080304" pitchFamily="17" charset="-128"/>
              </a:rPr>
              <a:t>　　　　　　　</a:t>
            </a:r>
            <a:r>
              <a:rPr lang="ja-JP" altLang="en-US" sz="1731" dirty="0"/>
              <a:t>　　　　　　　　</a:t>
            </a:r>
          </a:p>
        </p:txBody>
      </p:sp>
      <p:cxnSp>
        <p:nvCxnSpPr>
          <p:cNvPr id="5" name="直線コネクタ 4"/>
          <p:cNvCxnSpPr/>
          <p:nvPr/>
        </p:nvCxnSpPr>
        <p:spPr>
          <a:xfrm>
            <a:off x="3730763" y="2031318"/>
            <a:ext cx="6827137"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4805833" y="4772925"/>
            <a:ext cx="451558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rot="5400000">
            <a:off x="2171810"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0557830" y="1816290"/>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1055783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rot="5400000">
            <a:off x="9644032"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rot="5400000">
            <a:off x="8998948"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08561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085610" y="1816290"/>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rot="5400000">
            <a:off x="2816826" y="2085075"/>
            <a:ext cx="53757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2" name="直線コネクタ 31"/>
          <p:cNvCxnSpPr>
            <a:cxnSpLocks/>
          </p:cNvCxnSpPr>
          <p:nvPr/>
        </p:nvCxnSpPr>
        <p:spPr>
          <a:xfrm>
            <a:off x="3095831" y="4412362"/>
            <a:ext cx="0" cy="521831"/>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rot="10800000">
            <a:off x="2763068" y="2353859"/>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rot="10800000">
            <a:off x="2763067" y="4443674"/>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6" name="直線コネクタ 35"/>
          <p:cNvCxnSpPr/>
          <p:nvPr/>
        </p:nvCxnSpPr>
        <p:spPr>
          <a:xfrm rot="10800000">
            <a:off x="2763068" y="2891431"/>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rot="10800000">
            <a:off x="2763067" y="3999992"/>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rot="5400000">
            <a:off x="2494283" y="2622645"/>
            <a:ext cx="53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a:cxnSpLocks/>
          </p:cNvCxnSpPr>
          <p:nvPr/>
        </p:nvCxnSpPr>
        <p:spPr>
          <a:xfrm>
            <a:off x="2763066" y="3966570"/>
            <a:ext cx="71" cy="445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a:cxnSpLocks/>
          </p:cNvCxnSpPr>
          <p:nvPr/>
        </p:nvCxnSpPr>
        <p:spPr>
          <a:xfrm>
            <a:off x="3085609" y="2891431"/>
            <a:ext cx="0" cy="1128895"/>
          </a:xfrm>
          <a:prstGeom prst="line">
            <a:avLst/>
          </a:prstGeom>
          <a:ln w="76200"/>
        </p:spPr>
        <p:style>
          <a:lnRef idx="3">
            <a:schemeClr val="dk1"/>
          </a:lnRef>
          <a:fillRef idx="0">
            <a:schemeClr val="dk1"/>
          </a:fillRef>
          <a:effectRef idx="2">
            <a:schemeClr val="dk1"/>
          </a:effectRef>
          <a:fontRef idx="minor">
            <a:schemeClr val="tx1"/>
          </a:fontRef>
        </p:style>
      </p:cxnSp>
      <p:cxnSp>
        <p:nvCxnSpPr>
          <p:cNvPr id="49" name="直線コネクタ 48"/>
          <p:cNvCxnSpPr/>
          <p:nvPr/>
        </p:nvCxnSpPr>
        <p:spPr>
          <a:xfrm rot="5400000">
            <a:off x="4080113"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直線コネクタ 50"/>
          <p:cNvCxnSpPr/>
          <p:nvPr/>
        </p:nvCxnSpPr>
        <p:spPr>
          <a:xfrm rot="5400000">
            <a:off x="4563926"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rot="10800000">
            <a:off x="3730694" y="4772925"/>
            <a:ext cx="591327"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a:off x="4322019" y="5256738"/>
            <a:ext cx="483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085610" y="3375243"/>
            <a:ext cx="645084"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a:off x="3623179" y="219258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623179" y="2300104"/>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623179" y="2407616"/>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623179" y="380529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623179" y="251513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623179" y="262264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623179" y="273015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623179" y="283767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623179" y="2945186"/>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623179" y="305270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623179" y="316021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3623179" y="391281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623179" y="4020328"/>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3623179" y="412784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623179" y="423535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623179" y="4342869"/>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623179" y="4450383"/>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623179" y="4557897"/>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3623179" y="3590271"/>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623179" y="3697785"/>
            <a:ext cx="7042166" cy="0"/>
          </a:xfrm>
          <a:prstGeom prst="line">
            <a:avLst/>
          </a:prstGeom>
          <a:ln w="127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5400000">
            <a:off x="3569422" y="224634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3569422" y="2461374"/>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rot="5400000">
            <a:off x="3569422" y="2676402"/>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3569422" y="2891431"/>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3569422" y="3106458"/>
            <a:ext cx="107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10611587" y="224634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5400000">
            <a:off x="10611587" y="2461374"/>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rot="5400000">
            <a:off x="10611587" y="267640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5400000">
            <a:off x="10611587" y="2891431"/>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5400000">
            <a:off x="10611587" y="310645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rot="5400000">
            <a:off x="10611587" y="364402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10611587" y="3859056"/>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rot="5400000">
            <a:off x="10611587" y="4074083"/>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rot="5400000">
            <a:off x="10611587" y="428911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rot="5400000">
            <a:off x="10611587" y="4504140"/>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rot="5400000">
            <a:off x="3569422" y="3644028"/>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rot="5400000">
            <a:off x="3569422" y="3859056"/>
            <a:ext cx="107514"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147" name="直線コネクタ 146"/>
          <p:cNvCxnSpPr/>
          <p:nvPr/>
        </p:nvCxnSpPr>
        <p:spPr>
          <a:xfrm rot="5400000">
            <a:off x="3569422" y="4074083"/>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rot="5400000">
            <a:off x="3569422" y="4289112"/>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5400000">
            <a:off x="3569422" y="4504140"/>
            <a:ext cx="10751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a:cxnSpLocks/>
          </p:cNvCxnSpPr>
          <p:nvPr/>
        </p:nvCxnSpPr>
        <p:spPr>
          <a:xfrm flipV="1">
            <a:off x="2252481" y="3347728"/>
            <a:ext cx="833060" cy="1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a:cxnSpLocks/>
          </p:cNvCxnSpPr>
          <p:nvPr/>
        </p:nvCxnSpPr>
        <p:spPr>
          <a:xfrm flipH="1" flipV="1">
            <a:off x="10540375" y="4918573"/>
            <a:ext cx="280008" cy="5281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a:cxnSpLocks/>
          </p:cNvCxnSpPr>
          <p:nvPr/>
        </p:nvCxnSpPr>
        <p:spPr>
          <a:xfrm flipV="1">
            <a:off x="6077328" y="4807536"/>
            <a:ext cx="0" cy="6104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0" name="右カーブ矢印 239"/>
          <p:cNvSpPr/>
          <p:nvPr/>
        </p:nvSpPr>
        <p:spPr>
          <a:xfrm rot="10800000">
            <a:off x="10719102" y="2461374"/>
            <a:ext cx="376299" cy="1773981"/>
          </a:xfrm>
          <a:prstGeom prst="curvedRightArrow">
            <a:avLst/>
          </a:prstGeom>
          <a:solidFill>
            <a:srgbClr val="FF0000"/>
          </a:solidFill>
          <a:ln>
            <a:solidFill>
              <a:srgbClr val="FF0000"/>
            </a:solidFill>
          </a:ln>
        </p:spPr>
        <p:style>
          <a:lnRef idx="2">
            <a:schemeClr val="accent1">
              <a:shade val="50000"/>
            </a:schemeClr>
          </a:lnRef>
          <a:fillRef idx="1001">
            <a:schemeClr val="dk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cxnSp>
        <p:nvCxnSpPr>
          <p:cNvPr id="87" name="直線コネクタ 86"/>
          <p:cNvCxnSpPr/>
          <p:nvPr/>
        </p:nvCxnSpPr>
        <p:spPr>
          <a:xfrm rot="5400000">
            <a:off x="9563326"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88" name="直線コネクタ 87"/>
          <p:cNvCxnSpPr/>
          <p:nvPr/>
        </p:nvCxnSpPr>
        <p:spPr>
          <a:xfrm rot="5400000">
            <a:off x="9079513"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90" name="直線コネクタ 89"/>
          <p:cNvCxnSpPr/>
          <p:nvPr/>
        </p:nvCxnSpPr>
        <p:spPr>
          <a:xfrm>
            <a:off x="9805233" y="4772925"/>
            <a:ext cx="752597"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92" name="直線コネクタ 91"/>
          <p:cNvCxnSpPr/>
          <p:nvPr/>
        </p:nvCxnSpPr>
        <p:spPr>
          <a:xfrm>
            <a:off x="9321419" y="5256738"/>
            <a:ext cx="483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5400000">
            <a:off x="4187627" y="3778420"/>
            <a:ext cx="1989009"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97" name="直線コネクタ 96"/>
          <p:cNvCxnSpPr/>
          <p:nvPr/>
        </p:nvCxnSpPr>
        <p:spPr>
          <a:xfrm rot="5400000">
            <a:off x="5047739" y="3025823"/>
            <a:ext cx="1989009"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08" name="直線コネクタ 107"/>
          <p:cNvCxnSpPr/>
          <p:nvPr/>
        </p:nvCxnSpPr>
        <p:spPr>
          <a:xfrm rot="5400000">
            <a:off x="5961608" y="3778420"/>
            <a:ext cx="1989009"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09" name="直線コネクタ 108"/>
          <p:cNvCxnSpPr/>
          <p:nvPr/>
        </p:nvCxnSpPr>
        <p:spPr>
          <a:xfrm rot="5400000">
            <a:off x="8004374" y="3778420"/>
            <a:ext cx="1989009"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10" name="直線コネクタ 109"/>
          <p:cNvCxnSpPr/>
          <p:nvPr/>
        </p:nvCxnSpPr>
        <p:spPr>
          <a:xfrm rot="5400000">
            <a:off x="6956182" y="2998944"/>
            <a:ext cx="1935252" cy="0"/>
          </a:xfrm>
          <a:prstGeom prst="line">
            <a:avLst/>
          </a:prstGeom>
          <a:ln w="76200"/>
        </p:spPr>
        <p:style>
          <a:lnRef idx="3">
            <a:schemeClr val="dk1"/>
          </a:lnRef>
          <a:fillRef idx="0">
            <a:schemeClr val="dk1"/>
          </a:fillRef>
          <a:effectRef idx="2">
            <a:schemeClr val="dk1"/>
          </a:effectRef>
          <a:fontRef idx="minor">
            <a:schemeClr val="tx1"/>
          </a:fontRef>
        </p:style>
      </p:cxnSp>
      <p:sp>
        <p:nvSpPr>
          <p:cNvPr id="120" name="左カーブ矢印 119"/>
          <p:cNvSpPr/>
          <p:nvPr/>
        </p:nvSpPr>
        <p:spPr>
          <a:xfrm rot="16200000">
            <a:off x="6555444" y="1840709"/>
            <a:ext cx="908850" cy="13976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sp>
        <p:nvSpPr>
          <p:cNvPr id="122" name="左カーブ矢印 121"/>
          <p:cNvSpPr/>
          <p:nvPr/>
        </p:nvSpPr>
        <p:spPr>
          <a:xfrm rot="16200000">
            <a:off x="4620193" y="1840709"/>
            <a:ext cx="908850" cy="13976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sp>
        <p:nvSpPr>
          <p:cNvPr id="124" name="左カーブ矢印 123"/>
          <p:cNvSpPr/>
          <p:nvPr/>
        </p:nvSpPr>
        <p:spPr>
          <a:xfrm rot="16200000">
            <a:off x="8759481" y="1840709"/>
            <a:ext cx="908850" cy="13976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sp>
        <p:nvSpPr>
          <p:cNvPr id="125" name="上カーブ矢印 124"/>
          <p:cNvSpPr/>
          <p:nvPr/>
        </p:nvSpPr>
        <p:spPr>
          <a:xfrm>
            <a:off x="5450916" y="3805299"/>
            <a:ext cx="1343926" cy="8573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sp>
        <p:nvSpPr>
          <p:cNvPr id="126" name="上カーブ矢印 125"/>
          <p:cNvSpPr/>
          <p:nvPr/>
        </p:nvSpPr>
        <p:spPr>
          <a:xfrm>
            <a:off x="7386167" y="3805299"/>
            <a:ext cx="1343926" cy="8573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solidFill>
                <a:schemeClr val="tx1"/>
              </a:solidFill>
            </a:endParaRPr>
          </a:p>
        </p:txBody>
      </p:sp>
      <p:sp>
        <p:nvSpPr>
          <p:cNvPr id="130" name="上矢印 129"/>
          <p:cNvSpPr/>
          <p:nvPr/>
        </p:nvSpPr>
        <p:spPr>
          <a:xfrm>
            <a:off x="4429532" y="4746045"/>
            <a:ext cx="287095" cy="671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sp>
        <p:nvSpPr>
          <p:cNvPr id="132" name="下矢印 131"/>
          <p:cNvSpPr/>
          <p:nvPr/>
        </p:nvSpPr>
        <p:spPr>
          <a:xfrm>
            <a:off x="9428934" y="4504141"/>
            <a:ext cx="215028" cy="913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sp>
        <p:nvSpPr>
          <p:cNvPr id="134" name="右矢印 133"/>
          <p:cNvSpPr/>
          <p:nvPr/>
        </p:nvSpPr>
        <p:spPr>
          <a:xfrm>
            <a:off x="2118053" y="4127841"/>
            <a:ext cx="1128898" cy="1612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sp>
        <p:nvSpPr>
          <p:cNvPr id="136" name="左矢印 135"/>
          <p:cNvSpPr/>
          <p:nvPr/>
        </p:nvSpPr>
        <p:spPr>
          <a:xfrm>
            <a:off x="2057924" y="2508422"/>
            <a:ext cx="1182653" cy="16127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sp>
        <p:nvSpPr>
          <p:cNvPr id="140" name="フローチャート : 結合子 139"/>
          <p:cNvSpPr/>
          <p:nvPr/>
        </p:nvSpPr>
        <p:spPr>
          <a:xfrm>
            <a:off x="9751475" y="2138834"/>
            <a:ext cx="483814" cy="430056"/>
          </a:xfrm>
          <a:prstGeom prst="flowChartConnector">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sp>
        <p:nvSpPr>
          <p:cNvPr id="144" name="フローチャート : 結合子 143"/>
          <p:cNvSpPr/>
          <p:nvPr/>
        </p:nvSpPr>
        <p:spPr>
          <a:xfrm>
            <a:off x="4322019" y="4235355"/>
            <a:ext cx="483814" cy="430056"/>
          </a:xfrm>
          <a:prstGeom prst="flowChartConnector">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37" tIns="34218" rIns="68437" bIns="34218" rtlCol="0" anchor="ctr"/>
          <a:lstStyle/>
          <a:p>
            <a:pPr algn="ctr"/>
            <a:endParaRPr lang="ja-JP" altLang="en-US" sz="1355"/>
          </a:p>
        </p:txBody>
      </p:sp>
      <p:cxnSp>
        <p:nvCxnSpPr>
          <p:cNvPr id="148" name="直線矢印コネクタ 147"/>
          <p:cNvCxnSpPr>
            <a:cxnSpLocks/>
          </p:cNvCxnSpPr>
          <p:nvPr/>
        </p:nvCxnSpPr>
        <p:spPr>
          <a:xfrm flipV="1">
            <a:off x="10009688" y="2622600"/>
            <a:ext cx="0" cy="28877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a:cxnSpLocks/>
          </p:cNvCxnSpPr>
          <p:nvPr/>
        </p:nvCxnSpPr>
        <p:spPr>
          <a:xfrm flipV="1">
            <a:off x="4105595" y="4533265"/>
            <a:ext cx="405743" cy="9134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7410C719-3040-4720-95BA-EB29FDDCAE2D}"/>
              </a:ext>
            </a:extLst>
          </p:cNvPr>
          <p:cNvSpPr/>
          <p:nvPr/>
        </p:nvSpPr>
        <p:spPr>
          <a:xfrm>
            <a:off x="899700" y="2326996"/>
            <a:ext cx="1209002" cy="48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冷媒出口</a:t>
            </a:r>
          </a:p>
        </p:txBody>
      </p:sp>
      <p:sp>
        <p:nvSpPr>
          <p:cNvPr id="114" name="正方形/長方形 113">
            <a:extLst>
              <a:ext uri="{FF2B5EF4-FFF2-40B4-BE49-F238E27FC236}">
                <a16:creationId xmlns:a16="http://schemas.microsoft.com/office/drawing/2014/main" id="{6A6ACB9E-8F58-4661-A0B2-4A519F2A84FC}"/>
              </a:ext>
            </a:extLst>
          </p:cNvPr>
          <p:cNvSpPr/>
          <p:nvPr/>
        </p:nvSpPr>
        <p:spPr>
          <a:xfrm>
            <a:off x="899700" y="3959886"/>
            <a:ext cx="1209002" cy="48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冷媒入口</a:t>
            </a:r>
          </a:p>
        </p:txBody>
      </p:sp>
      <p:sp>
        <p:nvSpPr>
          <p:cNvPr id="116" name="正方形/長方形 115">
            <a:extLst>
              <a:ext uri="{FF2B5EF4-FFF2-40B4-BE49-F238E27FC236}">
                <a16:creationId xmlns:a16="http://schemas.microsoft.com/office/drawing/2014/main" id="{1B1D0A7B-14F6-49A0-8854-511CFBBF3C05}"/>
              </a:ext>
            </a:extLst>
          </p:cNvPr>
          <p:cNvSpPr/>
          <p:nvPr/>
        </p:nvSpPr>
        <p:spPr>
          <a:xfrm>
            <a:off x="965450" y="3119930"/>
            <a:ext cx="1209002" cy="48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明朝" panose="02020609040205080304" pitchFamily="17" charset="-128"/>
                <a:ea typeface="ＭＳ 明朝" panose="02020609040205080304" pitchFamily="17" charset="-128"/>
              </a:rPr>
              <a:t>仕 切 板</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30" name="正方形/長方形 29">
            <a:extLst>
              <a:ext uri="{FF2B5EF4-FFF2-40B4-BE49-F238E27FC236}">
                <a16:creationId xmlns:a16="http://schemas.microsoft.com/office/drawing/2014/main" id="{E6D2BB31-D1F1-4F72-892F-31CCE817C15B}"/>
              </a:ext>
            </a:extLst>
          </p:cNvPr>
          <p:cNvSpPr/>
          <p:nvPr/>
        </p:nvSpPr>
        <p:spPr>
          <a:xfrm>
            <a:off x="960213" y="1167186"/>
            <a:ext cx="2007107" cy="4439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ＭＳ 明朝" panose="02020609040205080304" pitchFamily="17" charset="-128"/>
                <a:ea typeface="ＭＳ 明朝" panose="02020609040205080304" pitchFamily="17" charset="-128"/>
              </a:rPr>
              <a:t>サイドカバー左</a:t>
            </a:r>
            <a:endParaRPr kumimoji="1" lang="ja-JP" altLang="en-US" b="1" dirty="0">
              <a:latin typeface="ＭＳ 明朝" panose="02020609040205080304" pitchFamily="17" charset="-128"/>
              <a:ea typeface="ＭＳ 明朝" panose="02020609040205080304" pitchFamily="17" charset="-128"/>
            </a:endParaRPr>
          </a:p>
        </p:txBody>
      </p:sp>
      <p:sp>
        <p:nvSpPr>
          <p:cNvPr id="128" name="正方形/長方形 127">
            <a:extLst>
              <a:ext uri="{FF2B5EF4-FFF2-40B4-BE49-F238E27FC236}">
                <a16:creationId xmlns:a16="http://schemas.microsoft.com/office/drawing/2014/main" id="{F1D9777C-9B7F-450B-B8F4-82DCA78310E9}"/>
              </a:ext>
            </a:extLst>
          </p:cNvPr>
          <p:cNvSpPr/>
          <p:nvPr/>
        </p:nvSpPr>
        <p:spPr>
          <a:xfrm>
            <a:off x="5657148" y="1174723"/>
            <a:ext cx="2203965" cy="4439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ＭＳ 明朝" panose="02020609040205080304" pitchFamily="17" charset="-128"/>
                <a:ea typeface="ＭＳ 明朝" panose="02020609040205080304" pitchFamily="17" charset="-128"/>
              </a:rPr>
              <a:t>バッフルプレート</a:t>
            </a:r>
            <a:endParaRPr kumimoji="1" lang="ja-JP" altLang="en-US" b="1" dirty="0">
              <a:latin typeface="ＭＳ 明朝" panose="02020609040205080304" pitchFamily="17" charset="-128"/>
              <a:ea typeface="ＭＳ 明朝" panose="02020609040205080304" pitchFamily="17" charset="-128"/>
            </a:endParaRPr>
          </a:p>
        </p:txBody>
      </p:sp>
      <p:cxnSp>
        <p:nvCxnSpPr>
          <p:cNvPr id="196" name="直線矢印コネクタ 195"/>
          <p:cNvCxnSpPr>
            <a:cxnSpLocks/>
          </p:cNvCxnSpPr>
          <p:nvPr/>
        </p:nvCxnSpPr>
        <p:spPr>
          <a:xfrm>
            <a:off x="2413193" y="1532713"/>
            <a:ext cx="846908" cy="223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cxnSpLocks/>
          </p:cNvCxnSpPr>
          <p:nvPr/>
        </p:nvCxnSpPr>
        <p:spPr>
          <a:xfrm flipH="1">
            <a:off x="6133159" y="1577221"/>
            <a:ext cx="411569" cy="7666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6" name="正方形/長方形 235">
            <a:extLst>
              <a:ext uri="{FF2B5EF4-FFF2-40B4-BE49-F238E27FC236}">
                <a16:creationId xmlns:a16="http://schemas.microsoft.com/office/drawing/2014/main" id="{F9B4C2EC-987B-4B4E-8A86-ACD4C44ECEB6}"/>
              </a:ext>
            </a:extLst>
          </p:cNvPr>
          <p:cNvSpPr/>
          <p:nvPr/>
        </p:nvSpPr>
        <p:spPr>
          <a:xfrm>
            <a:off x="3756612" y="5447134"/>
            <a:ext cx="1674438" cy="400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ブライン入口</a:t>
            </a:r>
          </a:p>
        </p:txBody>
      </p:sp>
      <p:sp>
        <p:nvSpPr>
          <p:cNvPr id="242" name="正方形/長方形 241">
            <a:extLst>
              <a:ext uri="{FF2B5EF4-FFF2-40B4-BE49-F238E27FC236}">
                <a16:creationId xmlns:a16="http://schemas.microsoft.com/office/drawing/2014/main" id="{36F11E28-0913-4AC5-86CF-568DFE132AE9}"/>
              </a:ext>
            </a:extLst>
          </p:cNvPr>
          <p:cNvSpPr/>
          <p:nvPr/>
        </p:nvSpPr>
        <p:spPr>
          <a:xfrm>
            <a:off x="5773459" y="5447134"/>
            <a:ext cx="588464" cy="4008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胴</a:t>
            </a:r>
          </a:p>
        </p:txBody>
      </p:sp>
      <p:cxnSp>
        <p:nvCxnSpPr>
          <p:cNvPr id="138" name="直線矢印コネクタ 137">
            <a:extLst>
              <a:ext uri="{FF2B5EF4-FFF2-40B4-BE49-F238E27FC236}">
                <a16:creationId xmlns:a16="http://schemas.microsoft.com/office/drawing/2014/main" id="{FDE16E3C-0582-4401-BDD3-FEF1914A09E5}"/>
              </a:ext>
            </a:extLst>
          </p:cNvPr>
          <p:cNvCxnSpPr>
            <a:cxnSpLocks/>
          </p:cNvCxnSpPr>
          <p:nvPr/>
        </p:nvCxnSpPr>
        <p:spPr>
          <a:xfrm flipV="1">
            <a:off x="7280052" y="4554324"/>
            <a:ext cx="0" cy="8636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正方形/長方形 243">
            <a:extLst>
              <a:ext uri="{FF2B5EF4-FFF2-40B4-BE49-F238E27FC236}">
                <a16:creationId xmlns:a16="http://schemas.microsoft.com/office/drawing/2014/main" id="{5FE72AB6-6518-48E3-A9A2-5015EFF5F5F9}"/>
              </a:ext>
            </a:extLst>
          </p:cNvPr>
          <p:cNvSpPr/>
          <p:nvPr/>
        </p:nvSpPr>
        <p:spPr>
          <a:xfrm>
            <a:off x="6544728" y="5446683"/>
            <a:ext cx="1524698" cy="426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冷却管</a:t>
            </a:r>
          </a:p>
        </p:txBody>
      </p:sp>
      <p:sp>
        <p:nvSpPr>
          <p:cNvPr id="142" name="正方形/長方形 141">
            <a:extLst>
              <a:ext uri="{FF2B5EF4-FFF2-40B4-BE49-F238E27FC236}">
                <a16:creationId xmlns:a16="http://schemas.microsoft.com/office/drawing/2014/main" id="{505BF331-E7CD-48EE-BD10-A4C01EEEB0A7}"/>
              </a:ext>
            </a:extLst>
          </p:cNvPr>
          <p:cNvSpPr/>
          <p:nvPr/>
        </p:nvSpPr>
        <p:spPr>
          <a:xfrm>
            <a:off x="8732911" y="5418010"/>
            <a:ext cx="1674438" cy="400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ブライン出口</a:t>
            </a:r>
          </a:p>
        </p:txBody>
      </p:sp>
      <p:sp>
        <p:nvSpPr>
          <p:cNvPr id="146" name="正方形/長方形 145">
            <a:extLst>
              <a:ext uri="{FF2B5EF4-FFF2-40B4-BE49-F238E27FC236}">
                <a16:creationId xmlns:a16="http://schemas.microsoft.com/office/drawing/2014/main" id="{74B06B33-4C04-4D30-85B4-FE19B6F443A2}"/>
              </a:ext>
            </a:extLst>
          </p:cNvPr>
          <p:cNvSpPr/>
          <p:nvPr/>
        </p:nvSpPr>
        <p:spPr>
          <a:xfrm>
            <a:off x="10345306" y="5424622"/>
            <a:ext cx="1038475" cy="4130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管 板</a:t>
            </a:r>
          </a:p>
        </p:txBody>
      </p:sp>
      <p:sp>
        <p:nvSpPr>
          <p:cNvPr id="150" name="正方形/長方形 149">
            <a:extLst>
              <a:ext uri="{FF2B5EF4-FFF2-40B4-BE49-F238E27FC236}">
                <a16:creationId xmlns:a16="http://schemas.microsoft.com/office/drawing/2014/main" id="{A0657F06-F2C9-4CF4-BB81-85A00A5498B1}"/>
              </a:ext>
            </a:extLst>
          </p:cNvPr>
          <p:cNvSpPr/>
          <p:nvPr/>
        </p:nvSpPr>
        <p:spPr>
          <a:xfrm>
            <a:off x="9006134" y="994385"/>
            <a:ext cx="2007107" cy="4439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ＭＳ 明朝" panose="02020609040205080304" pitchFamily="17" charset="-128"/>
                <a:ea typeface="ＭＳ 明朝" panose="02020609040205080304" pitchFamily="17" charset="-128"/>
              </a:rPr>
              <a:t>サイドカバー右</a:t>
            </a:r>
            <a:endParaRPr kumimoji="1" lang="ja-JP" altLang="en-US" b="1" dirty="0">
              <a:latin typeface="ＭＳ 明朝" panose="02020609040205080304" pitchFamily="17" charset="-128"/>
              <a:ea typeface="ＭＳ 明朝" panose="02020609040205080304" pitchFamily="17" charset="-128"/>
            </a:endParaRPr>
          </a:p>
        </p:txBody>
      </p:sp>
      <p:cxnSp>
        <p:nvCxnSpPr>
          <p:cNvPr id="198" name="直線矢印コネクタ 197"/>
          <p:cNvCxnSpPr>
            <a:cxnSpLocks/>
          </p:cNvCxnSpPr>
          <p:nvPr/>
        </p:nvCxnSpPr>
        <p:spPr>
          <a:xfrm>
            <a:off x="10282342" y="1396696"/>
            <a:ext cx="671734" cy="4366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92398777-65B9-47AD-B6E2-D07E8076DC3A}"/>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09910" y="693254"/>
            <a:ext cx="10497809" cy="5310220"/>
          </a:xfrm>
          <a:ln w="28575">
            <a:solidFill>
              <a:schemeClr val="tx1"/>
            </a:solidFill>
          </a:ln>
        </p:spPr>
        <p:txBody>
          <a:bodyPr>
            <a:normAutofit lnSpcReduction="10000"/>
          </a:bodyPr>
          <a:lstStyle/>
          <a:p>
            <a:pPr algn="ctr">
              <a:buNone/>
            </a:pPr>
            <a:r>
              <a:rPr lang="ja-JP" altLang="en-US" sz="2107" b="1" dirty="0">
                <a:latin typeface="ＭＳ 明朝" panose="02020609040205080304" pitchFamily="17" charset="-128"/>
                <a:ea typeface="ＭＳ 明朝" panose="02020609040205080304" pitchFamily="17" charset="-128"/>
              </a:rPr>
              <a:t>横型シェル＆チユーブ式蒸発器（満液式：管内＝被冷却流体　管外＝冷媒）</a:t>
            </a:r>
            <a:endParaRPr lang="en-US" altLang="ja-JP" sz="2107" b="1" dirty="0">
              <a:latin typeface="ＭＳ 明朝" panose="02020609040205080304" pitchFamily="17" charset="-128"/>
              <a:ea typeface="ＭＳ 明朝" panose="02020609040205080304" pitchFamily="17" charset="-128"/>
            </a:endParaRPr>
          </a:p>
          <a:p>
            <a:pPr>
              <a:buNone/>
            </a:pPr>
            <a:r>
              <a:rPr lang="ja-JP" altLang="en-US" sz="1731" dirty="0"/>
              <a:t>　　　　　　　　　　　　　　　　　　　　　　　　　　　　　　　　　　　　　　　　　　　　　　　　　　　　　　　</a:t>
            </a:r>
            <a:endParaRPr lang="en-US" altLang="ja-JP" sz="1731" dirty="0"/>
          </a:p>
          <a:p>
            <a:pPr>
              <a:buNone/>
            </a:pPr>
            <a:r>
              <a:rPr lang="ja-JP" altLang="en-US" sz="1731" dirty="0"/>
              <a:t>　　</a:t>
            </a: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endParaRPr lang="en-US" altLang="ja-JP" sz="1731" dirty="0"/>
          </a:p>
          <a:p>
            <a:pPr>
              <a:buNone/>
            </a:pPr>
            <a:r>
              <a:rPr lang="ja-JP" altLang="en-US" sz="1731" dirty="0"/>
              <a:t>　　　　　　　　　　　　　　　　　　　　　　　　　　　　　　　　　　　　　　　　　　　　</a:t>
            </a:r>
            <a:endParaRPr lang="en-US" altLang="ja-JP" sz="1731" dirty="0"/>
          </a:p>
          <a:p>
            <a:pPr>
              <a:buNone/>
            </a:pPr>
            <a:r>
              <a:rPr lang="ja-JP" altLang="en-US" sz="1731" dirty="0"/>
              <a:t>　　　　　　　　　　　　　　　　　　　　　　　　　</a:t>
            </a:r>
          </a:p>
        </p:txBody>
      </p:sp>
      <p:cxnSp>
        <p:nvCxnSpPr>
          <p:cNvPr id="5" name="直線コネクタ 4"/>
          <p:cNvCxnSpPr/>
          <p:nvPr/>
        </p:nvCxnSpPr>
        <p:spPr>
          <a:xfrm>
            <a:off x="4322019" y="2031318"/>
            <a:ext cx="225779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4805904" y="4772925"/>
            <a:ext cx="446183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rot="5400000">
            <a:off x="2171812"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0557830" y="1816290"/>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1055783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rot="5400000">
            <a:off x="9644033"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rot="5400000">
            <a:off x="8998949" y="3375243"/>
            <a:ext cx="311790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085610" y="4934196"/>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085610" y="1816290"/>
            <a:ext cx="64508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rot="5400000">
            <a:off x="2816826" y="2085075"/>
            <a:ext cx="53757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2" name="直線コネクタ 31"/>
          <p:cNvCxnSpPr/>
          <p:nvPr/>
        </p:nvCxnSpPr>
        <p:spPr>
          <a:xfrm rot="5400000">
            <a:off x="2870583" y="4719168"/>
            <a:ext cx="430056"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rot="10800000">
            <a:off x="2763068" y="2353859"/>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rot="10800000">
            <a:off x="2763068" y="4504140"/>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6" name="直線コネクタ 35"/>
          <p:cNvCxnSpPr/>
          <p:nvPr/>
        </p:nvCxnSpPr>
        <p:spPr>
          <a:xfrm rot="10800000">
            <a:off x="2763068" y="2891431"/>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rot="10800000">
            <a:off x="2763068" y="3966570"/>
            <a:ext cx="32254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rot="5400000">
            <a:off x="2494283" y="2622645"/>
            <a:ext cx="53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2494283" y="4235355"/>
            <a:ext cx="53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2548039" y="3429001"/>
            <a:ext cx="107514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49" name="直線コネクタ 48"/>
          <p:cNvCxnSpPr/>
          <p:nvPr/>
        </p:nvCxnSpPr>
        <p:spPr>
          <a:xfrm rot="5400000">
            <a:off x="4080113"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直線コネクタ 50"/>
          <p:cNvCxnSpPr/>
          <p:nvPr/>
        </p:nvCxnSpPr>
        <p:spPr>
          <a:xfrm rot="5400000">
            <a:off x="4563926" y="5014831"/>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rot="10800000">
            <a:off x="3730694" y="4772925"/>
            <a:ext cx="591327"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a:off x="4322019" y="5256738"/>
            <a:ext cx="483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7036747" y="1789412"/>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58" name="直線コネクタ 57"/>
          <p:cNvCxnSpPr/>
          <p:nvPr/>
        </p:nvCxnSpPr>
        <p:spPr>
          <a:xfrm rot="5400000">
            <a:off x="6337906" y="1789412"/>
            <a:ext cx="483813"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2" name="直線コネクタ 61"/>
          <p:cNvCxnSpPr/>
          <p:nvPr/>
        </p:nvCxnSpPr>
        <p:spPr>
          <a:xfrm>
            <a:off x="7278654" y="2031318"/>
            <a:ext cx="3279176"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4" name="直線コネクタ 63"/>
          <p:cNvCxnSpPr/>
          <p:nvPr/>
        </p:nvCxnSpPr>
        <p:spPr>
          <a:xfrm>
            <a:off x="3085610" y="3375243"/>
            <a:ext cx="645084"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a:off x="3623179" y="2192589"/>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623179" y="2300104"/>
            <a:ext cx="7042166" cy="0"/>
          </a:xfrm>
          <a:prstGeom prst="line">
            <a:avLst/>
          </a:prstGeom>
          <a:ln w="762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623179" y="2407616"/>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623179" y="3805299"/>
            <a:ext cx="7042166" cy="0"/>
          </a:xfrm>
          <a:prstGeom prst="line">
            <a:avLst/>
          </a:prstGeom>
          <a:ln w="762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623179" y="2515131"/>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623179" y="2622645"/>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623179" y="2730159"/>
            <a:ext cx="7042166" cy="0"/>
          </a:xfrm>
          <a:prstGeom prst="line">
            <a:avLst/>
          </a:prstGeom>
          <a:ln w="762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623179" y="2837673"/>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623179" y="2945186"/>
            <a:ext cx="7042166" cy="0"/>
          </a:xfrm>
          <a:prstGeom prst="line">
            <a:avLst/>
          </a:prstGeom>
          <a:ln w="762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623179" y="3052701"/>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623179" y="3160215"/>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3623179" y="3912813"/>
            <a:ext cx="7042166" cy="0"/>
          </a:xfrm>
          <a:prstGeom prst="line">
            <a:avLst/>
          </a:prstGeom>
          <a:ln w="762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623179" y="4020328"/>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3623179" y="4127841"/>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623179" y="4235355"/>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623179" y="4342869"/>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623179" y="4450383"/>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623179" y="4557897"/>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3623179" y="3590271"/>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623179" y="3697785"/>
            <a:ext cx="7042166" cy="0"/>
          </a:xfrm>
          <a:prstGeom prst="line">
            <a:avLst/>
          </a:prstGeom>
          <a:ln w="762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5400000">
            <a:off x="3569422" y="2246346"/>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3569422" y="2461374"/>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rot="5400000">
            <a:off x="3569422" y="2676402"/>
            <a:ext cx="10751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3569422" y="2891431"/>
            <a:ext cx="10751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3569422" y="3106458"/>
            <a:ext cx="10751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10611587" y="2246346"/>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5400000">
            <a:off x="10611587" y="2461374"/>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rot="5400000">
            <a:off x="10611587" y="2676402"/>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5400000">
            <a:off x="10611587" y="2891431"/>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5400000">
            <a:off x="10611587" y="3106458"/>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rot="5400000">
            <a:off x="10611587" y="3644028"/>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10611587" y="3859056"/>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rot="5400000">
            <a:off x="10611587" y="4074083"/>
            <a:ext cx="10751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rot="5400000">
            <a:off x="10611587" y="4289112"/>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rot="5400000">
            <a:off x="10611587" y="4504140"/>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rot="5400000">
            <a:off x="3569422" y="3644028"/>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rot="5400000">
            <a:off x="3569422" y="3859056"/>
            <a:ext cx="107514" cy="0"/>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cxnSp>
        <p:nvCxnSpPr>
          <p:cNvPr id="147" name="直線コネクタ 146"/>
          <p:cNvCxnSpPr/>
          <p:nvPr/>
        </p:nvCxnSpPr>
        <p:spPr>
          <a:xfrm rot="5400000">
            <a:off x="3569422" y="4074083"/>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rot="5400000">
            <a:off x="3569422" y="4289112"/>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5400000">
            <a:off x="3569422" y="4504140"/>
            <a:ext cx="10751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a:cxnSpLocks/>
          </p:cNvCxnSpPr>
          <p:nvPr/>
        </p:nvCxnSpPr>
        <p:spPr>
          <a:xfrm>
            <a:off x="2895946" y="1520307"/>
            <a:ext cx="328942" cy="2422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a:cxnSpLocks/>
          </p:cNvCxnSpPr>
          <p:nvPr/>
        </p:nvCxnSpPr>
        <p:spPr>
          <a:xfrm>
            <a:off x="10557232" y="1508796"/>
            <a:ext cx="0" cy="3068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a:cxnSpLocks/>
          </p:cNvCxnSpPr>
          <p:nvPr/>
        </p:nvCxnSpPr>
        <p:spPr>
          <a:xfrm>
            <a:off x="2333080" y="3213969"/>
            <a:ext cx="1012102" cy="881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rot="5400000" flipH="1" flipV="1">
            <a:off x="6139508" y="5014533"/>
            <a:ext cx="859514" cy="5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0" name="右カーブ矢印 239"/>
          <p:cNvSpPr/>
          <p:nvPr/>
        </p:nvSpPr>
        <p:spPr>
          <a:xfrm rot="10800000">
            <a:off x="10719102" y="2461374"/>
            <a:ext cx="376299" cy="1773981"/>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431" tIns="34215" rIns="68431" bIns="34215" rtlCol="0" anchor="ctr"/>
          <a:lstStyle/>
          <a:p>
            <a:pPr algn="ctr"/>
            <a:endParaRPr lang="ja-JP" altLang="en-US" sz="1355">
              <a:solidFill>
                <a:schemeClr val="tx1"/>
              </a:solidFill>
            </a:endParaRPr>
          </a:p>
        </p:txBody>
      </p:sp>
      <p:sp>
        <p:nvSpPr>
          <p:cNvPr id="83" name="右矢印 82"/>
          <p:cNvSpPr/>
          <p:nvPr/>
        </p:nvSpPr>
        <p:spPr>
          <a:xfrm>
            <a:off x="2610989" y="4185049"/>
            <a:ext cx="632776" cy="10505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431" tIns="34215" rIns="68431" bIns="34215" rtlCol="0" anchor="ctr"/>
          <a:lstStyle/>
          <a:p>
            <a:pPr algn="ctr"/>
            <a:endParaRPr lang="ja-JP" altLang="en-US" sz="1355"/>
          </a:p>
        </p:txBody>
      </p:sp>
      <p:sp>
        <p:nvSpPr>
          <p:cNvPr id="85" name="左矢印 84"/>
          <p:cNvSpPr/>
          <p:nvPr/>
        </p:nvSpPr>
        <p:spPr>
          <a:xfrm>
            <a:off x="2596831" y="2563105"/>
            <a:ext cx="659240" cy="10248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431" tIns="34215" rIns="68431" bIns="34215" rtlCol="0" anchor="ctr"/>
          <a:lstStyle/>
          <a:p>
            <a:pPr algn="ctr"/>
            <a:endParaRPr lang="ja-JP" altLang="en-US" sz="1355"/>
          </a:p>
        </p:txBody>
      </p:sp>
      <p:cxnSp>
        <p:nvCxnSpPr>
          <p:cNvPr id="89" name="直線コネクタ 88"/>
          <p:cNvCxnSpPr/>
          <p:nvPr/>
        </p:nvCxnSpPr>
        <p:spPr>
          <a:xfrm rot="5400000" flipH="1" flipV="1">
            <a:off x="2655553" y="2300104"/>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5400000" flipH="1" flipV="1">
            <a:off x="2655553" y="2945186"/>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5400000" flipH="1" flipV="1">
            <a:off x="2655553" y="3912813"/>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5400000" flipH="1" flipV="1">
            <a:off x="2655553" y="4557897"/>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7224897" y="1547505"/>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418543" y="1547505"/>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579884" y="1547505"/>
            <a:ext cx="698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160751" y="5256738"/>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4752077" y="5256738"/>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rot="5400000">
            <a:off x="9160149" y="4880439"/>
            <a:ext cx="2150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rot="5400000">
            <a:off x="9321419" y="4880439"/>
            <a:ext cx="2150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267665" y="4987953"/>
            <a:ext cx="1612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429005" y="4772925"/>
            <a:ext cx="112889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5400000">
            <a:off x="4053234" y="1923804"/>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rot="5400000">
            <a:off x="4214505" y="1923804"/>
            <a:ext cx="21502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4160750" y="1816290"/>
            <a:ext cx="1612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10800000">
            <a:off x="3730692" y="2031318"/>
            <a:ext cx="4300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上矢印 152"/>
          <p:cNvSpPr/>
          <p:nvPr/>
        </p:nvSpPr>
        <p:spPr>
          <a:xfrm>
            <a:off x="4483291" y="4826682"/>
            <a:ext cx="161342" cy="59072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31" tIns="34215" rIns="68431" bIns="34215" rtlCol="0" anchor="ctr"/>
          <a:lstStyle/>
          <a:p>
            <a:pPr algn="ctr"/>
            <a:endParaRPr lang="ja-JP" altLang="en-US" sz="1355"/>
          </a:p>
        </p:txBody>
      </p:sp>
      <p:cxnSp>
        <p:nvCxnSpPr>
          <p:cNvPr id="156" name="直線矢印コネクタ 155"/>
          <p:cNvCxnSpPr/>
          <p:nvPr/>
        </p:nvCxnSpPr>
        <p:spPr>
          <a:xfrm rot="5400000">
            <a:off x="4052302" y="1654422"/>
            <a:ext cx="376897" cy="5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99306865-9589-429C-9B1E-EC4E55198263}"/>
              </a:ext>
            </a:extLst>
          </p:cNvPr>
          <p:cNvSpPr/>
          <p:nvPr/>
        </p:nvSpPr>
        <p:spPr>
          <a:xfrm>
            <a:off x="955247" y="2293680"/>
            <a:ext cx="1655672" cy="537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ブライン出口</a:t>
            </a:r>
          </a:p>
        </p:txBody>
      </p:sp>
      <p:sp>
        <p:nvSpPr>
          <p:cNvPr id="107" name="正方形/長方形 106">
            <a:extLst>
              <a:ext uri="{FF2B5EF4-FFF2-40B4-BE49-F238E27FC236}">
                <a16:creationId xmlns:a16="http://schemas.microsoft.com/office/drawing/2014/main" id="{81B15078-E624-4C02-8FB9-A5190670B1FF}"/>
              </a:ext>
            </a:extLst>
          </p:cNvPr>
          <p:cNvSpPr/>
          <p:nvPr/>
        </p:nvSpPr>
        <p:spPr>
          <a:xfrm>
            <a:off x="1009910" y="3956989"/>
            <a:ext cx="1655672" cy="537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ブライン入口</a:t>
            </a:r>
          </a:p>
        </p:txBody>
      </p:sp>
      <p:sp>
        <p:nvSpPr>
          <p:cNvPr id="4" name="正方形/長方形 3">
            <a:extLst>
              <a:ext uri="{FF2B5EF4-FFF2-40B4-BE49-F238E27FC236}">
                <a16:creationId xmlns:a16="http://schemas.microsoft.com/office/drawing/2014/main" id="{4D3C0AE2-9F23-4522-9979-CB5DB1CC1CDC}"/>
              </a:ext>
            </a:extLst>
          </p:cNvPr>
          <p:cNvSpPr/>
          <p:nvPr/>
        </p:nvSpPr>
        <p:spPr>
          <a:xfrm>
            <a:off x="1051088" y="2925863"/>
            <a:ext cx="1274404" cy="5375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仕切り板</a:t>
            </a:r>
          </a:p>
        </p:txBody>
      </p:sp>
      <p:sp>
        <p:nvSpPr>
          <p:cNvPr id="8" name="正方形/長方形 7">
            <a:extLst>
              <a:ext uri="{FF2B5EF4-FFF2-40B4-BE49-F238E27FC236}">
                <a16:creationId xmlns:a16="http://schemas.microsoft.com/office/drawing/2014/main" id="{3C503BC8-D72C-42A0-AB36-786925AB7ECB}"/>
              </a:ext>
            </a:extLst>
          </p:cNvPr>
          <p:cNvSpPr/>
          <p:nvPr/>
        </p:nvSpPr>
        <p:spPr>
          <a:xfrm>
            <a:off x="3799628" y="5394467"/>
            <a:ext cx="1527896" cy="3919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冷媒液入口</a:t>
            </a:r>
          </a:p>
        </p:txBody>
      </p:sp>
      <p:sp>
        <p:nvSpPr>
          <p:cNvPr id="109" name="正方形/長方形 108">
            <a:extLst>
              <a:ext uri="{FF2B5EF4-FFF2-40B4-BE49-F238E27FC236}">
                <a16:creationId xmlns:a16="http://schemas.microsoft.com/office/drawing/2014/main" id="{76BDAE19-E41F-4186-9AF6-FBF80AA29FF1}"/>
              </a:ext>
            </a:extLst>
          </p:cNvPr>
          <p:cNvSpPr/>
          <p:nvPr/>
        </p:nvSpPr>
        <p:spPr>
          <a:xfrm>
            <a:off x="5864363" y="1111941"/>
            <a:ext cx="2082661" cy="3587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冷媒蒸気出口</a:t>
            </a:r>
          </a:p>
        </p:txBody>
      </p:sp>
      <p:sp>
        <p:nvSpPr>
          <p:cNvPr id="152" name="上矢印 151"/>
          <p:cNvSpPr/>
          <p:nvPr/>
        </p:nvSpPr>
        <p:spPr>
          <a:xfrm>
            <a:off x="6849868" y="1416328"/>
            <a:ext cx="158873" cy="5375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31" tIns="34215" rIns="68431" bIns="34215" rtlCol="0" anchor="ctr"/>
          <a:lstStyle/>
          <a:p>
            <a:pPr algn="ctr"/>
            <a:endParaRPr lang="ja-JP" altLang="en-US" sz="1355"/>
          </a:p>
        </p:txBody>
      </p:sp>
      <p:sp>
        <p:nvSpPr>
          <p:cNvPr id="9" name="正方形/長方形 8">
            <a:extLst>
              <a:ext uri="{FF2B5EF4-FFF2-40B4-BE49-F238E27FC236}">
                <a16:creationId xmlns:a16="http://schemas.microsoft.com/office/drawing/2014/main" id="{77405CDA-6309-4585-A4B9-6CD9E3649958}"/>
              </a:ext>
            </a:extLst>
          </p:cNvPr>
          <p:cNvSpPr/>
          <p:nvPr/>
        </p:nvSpPr>
        <p:spPr>
          <a:xfrm>
            <a:off x="9993454" y="1135833"/>
            <a:ext cx="1051587" cy="384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管 板</a:t>
            </a:r>
          </a:p>
        </p:txBody>
      </p:sp>
      <p:sp>
        <p:nvSpPr>
          <p:cNvPr id="11" name="正方形/長方形 10">
            <a:extLst>
              <a:ext uri="{FF2B5EF4-FFF2-40B4-BE49-F238E27FC236}">
                <a16:creationId xmlns:a16="http://schemas.microsoft.com/office/drawing/2014/main" id="{AEC76B1C-0EF0-4C93-AB67-52CC81B3ADFF}"/>
              </a:ext>
            </a:extLst>
          </p:cNvPr>
          <p:cNvSpPr/>
          <p:nvPr/>
        </p:nvSpPr>
        <p:spPr>
          <a:xfrm>
            <a:off x="5405516" y="5361938"/>
            <a:ext cx="579340" cy="3919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胴</a:t>
            </a:r>
          </a:p>
        </p:txBody>
      </p:sp>
      <p:cxnSp>
        <p:nvCxnSpPr>
          <p:cNvPr id="211" name="直線矢印コネクタ 210"/>
          <p:cNvCxnSpPr/>
          <p:nvPr/>
        </p:nvCxnSpPr>
        <p:spPr>
          <a:xfrm rot="5400000" flipH="1" flipV="1">
            <a:off x="5394165" y="5098763"/>
            <a:ext cx="591327" cy="1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C6A8399-1B26-4A5B-B425-E3DCB55ECDE7}"/>
              </a:ext>
            </a:extLst>
          </p:cNvPr>
          <p:cNvSpPr/>
          <p:nvPr/>
        </p:nvSpPr>
        <p:spPr>
          <a:xfrm>
            <a:off x="6007058" y="5361941"/>
            <a:ext cx="997851" cy="3919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伝熱管</a:t>
            </a:r>
          </a:p>
        </p:txBody>
      </p:sp>
      <p:sp>
        <p:nvSpPr>
          <p:cNvPr id="110" name="正方形/長方形 109">
            <a:extLst>
              <a:ext uri="{FF2B5EF4-FFF2-40B4-BE49-F238E27FC236}">
                <a16:creationId xmlns:a16="http://schemas.microsoft.com/office/drawing/2014/main" id="{EEFDB862-2A28-4DF1-BEB2-95EF55E5BD70}"/>
              </a:ext>
            </a:extLst>
          </p:cNvPr>
          <p:cNvSpPr/>
          <p:nvPr/>
        </p:nvSpPr>
        <p:spPr>
          <a:xfrm>
            <a:off x="2844307" y="5390522"/>
            <a:ext cx="1051587" cy="384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管 板</a:t>
            </a:r>
          </a:p>
        </p:txBody>
      </p:sp>
      <p:cxnSp>
        <p:nvCxnSpPr>
          <p:cNvPr id="118" name="直線矢印コネクタ 117">
            <a:extLst>
              <a:ext uri="{FF2B5EF4-FFF2-40B4-BE49-F238E27FC236}">
                <a16:creationId xmlns:a16="http://schemas.microsoft.com/office/drawing/2014/main" id="{E34BA829-77AD-4628-AF2D-04A95460F0D1}"/>
              </a:ext>
            </a:extLst>
          </p:cNvPr>
          <p:cNvCxnSpPr>
            <a:cxnSpLocks/>
          </p:cNvCxnSpPr>
          <p:nvPr/>
        </p:nvCxnSpPr>
        <p:spPr>
          <a:xfrm flipV="1">
            <a:off x="3408151" y="4960465"/>
            <a:ext cx="340442" cy="533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D105B1AF-DE79-4E1E-B9B1-4EE353B15476}"/>
              </a:ext>
            </a:extLst>
          </p:cNvPr>
          <p:cNvSpPr/>
          <p:nvPr/>
        </p:nvSpPr>
        <p:spPr>
          <a:xfrm>
            <a:off x="1051088" y="1183336"/>
            <a:ext cx="2034518" cy="4759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サイドカバー左</a:t>
            </a:r>
          </a:p>
        </p:txBody>
      </p:sp>
      <p:sp>
        <p:nvSpPr>
          <p:cNvPr id="124" name="正方形/長方形 123">
            <a:extLst>
              <a:ext uri="{FF2B5EF4-FFF2-40B4-BE49-F238E27FC236}">
                <a16:creationId xmlns:a16="http://schemas.microsoft.com/office/drawing/2014/main" id="{60F7212D-9272-45BF-B208-05F1A2FD3F63}"/>
              </a:ext>
            </a:extLst>
          </p:cNvPr>
          <p:cNvSpPr/>
          <p:nvPr/>
        </p:nvSpPr>
        <p:spPr>
          <a:xfrm>
            <a:off x="9439285" y="5307246"/>
            <a:ext cx="1852318" cy="360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サイドカバー右</a:t>
            </a:r>
            <a:endParaRPr lang="en-US" altLang="ja-JP" sz="1806" b="1" dirty="0">
              <a:latin typeface="ＭＳ 明朝" panose="02020609040205080304" pitchFamily="17" charset="-128"/>
              <a:ea typeface="ＭＳ 明朝" panose="02020609040205080304" pitchFamily="17" charset="-128"/>
            </a:endParaRPr>
          </a:p>
        </p:txBody>
      </p:sp>
      <p:sp>
        <p:nvSpPr>
          <p:cNvPr id="18" name="正方形/長方形 17">
            <a:extLst>
              <a:ext uri="{FF2B5EF4-FFF2-40B4-BE49-F238E27FC236}">
                <a16:creationId xmlns:a16="http://schemas.microsoft.com/office/drawing/2014/main" id="{4E1E0A02-7C44-4B31-A9B8-9C0E3B0E5F27}"/>
              </a:ext>
            </a:extLst>
          </p:cNvPr>
          <p:cNvSpPr/>
          <p:nvPr/>
        </p:nvSpPr>
        <p:spPr>
          <a:xfrm>
            <a:off x="3788667" y="1170665"/>
            <a:ext cx="984409" cy="3587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パージ</a:t>
            </a:r>
          </a:p>
        </p:txBody>
      </p:sp>
      <p:sp>
        <p:nvSpPr>
          <p:cNvPr id="19" name="正方形/長方形 18">
            <a:extLst>
              <a:ext uri="{FF2B5EF4-FFF2-40B4-BE49-F238E27FC236}">
                <a16:creationId xmlns:a16="http://schemas.microsoft.com/office/drawing/2014/main" id="{89732667-6EDD-4FD7-9E34-36BA39EC8BC7}"/>
              </a:ext>
            </a:extLst>
          </p:cNvPr>
          <p:cNvSpPr/>
          <p:nvPr/>
        </p:nvSpPr>
        <p:spPr>
          <a:xfrm>
            <a:off x="7678498" y="5261597"/>
            <a:ext cx="1852318" cy="4520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806" b="1" dirty="0">
                <a:latin typeface="ＭＳ 明朝" panose="02020609040205080304" pitchFamily="17" charset="-128"/>
                <a:ea typeface="ＭＳ 明朝" panose="02020609040205080304" pitchFamily="17" charset="-128"/>
              </a:rPr>
              <a:t>オイルドレン</a:t>
            </a:r>
          </a:p>
        </p:txBody>
      </p:sp>
      <p:cxnSp>
        <p:nvCxnSpPr>
          <p:cNvPr id="128" name="直線矢印コネクタ 127"/>
          <p:cNvCxnSpPr>
            <a:cxnSpLocks/>
          </p:cNvCxnSpPr>
          <p:nvPr/>
        </p:nvCxnSpPr>
        <p:spPr>
          <a:xfrm flipV="1">
            <a:off x="9130972" y="5041762"/>
            <a:ext cx="190519" cy="3224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p:nvPr/>
        </p:nvCxnSpPr>
        <p:spPr>
          <a:xfrm rot="5400000" flipH="1" flipV="1">
            <a:off x="10692821" y="5175556"/>
            <a:ext cx="430056" cy="1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フッター プレースホルダー 5">
            <a:extLst>
              <a:ext uri="{FF2B5EF4-FFF2-40B4-BE49-F238E27FC236}">
                <a16:creationId xmlns:a16="http://schemas.microsoft.com/office/drawing/2014/main" id="{7D859F3B-C782-4ACE-8101-83CF1BF40A4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836D7-7646-42F8-BA67-D16B538FC980}"/>
              </a:ext>
            </a:extLst>
          </p:cNvPr>
          <p:cNvSpPr>
            <a:spLocks noGrp="1"/>
          </p:cNvSpPr>
          <p:nvPr>
            <p:ph type="title"/>
          </p:nvPr>
        </p:nvSpPr>
        <p:spPr>
          <a:xfrm>
            <a:off x="838200" y="365126"/>
            <a:ext cx="10515600" cy="919978"/>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液分離器（アキュームレータ）</a:t>
            </a:r>
          </a:p>
        </p:txBody>
      </p:sp>
      <p:sp>
        <p:nvSpPr>
          <p:cNvPr id="3" name="コンテンツ プレースホルダー 2">
            <a:extLst>
              <a:ext uri="{FF2B5EF4-FFF2-40B4-BE49-F238E27FC236}">
                <a16:creationId xmlns:a16="http://schemas.microsoft.com/office/drawing/2014/main" id="{9EF096B9-C414-4B32-A373-A8A975947747}"/>
              </a:ext>
            </a:extLst>
          </p:cNvPr>
          <p:cNvSpPr>
            <a:spLocks noGrp="1"/>
          </p:cNvSpPr>
          <p:nvPr>
            <p:ph idx="1"/>
          </p:nvPr>
        </p:nvSpPr>
        <p:spPr>
          <a:xfrm>
            <a:off x="838200" y="1433384"/>
            <a:ext cx="10554730" cy="4596713"/>
          </a:xfrm>
          <a:ln w="28575">
            <a:solidFill>
              <a:schemeClr val="tx1"/>
            </a:solidFill>
          </a:ln>
        </p:spPr>
        <p:txBody>
          <a:bodyPr anchor="ctr"/>
          <a:lstStyle/>
          <a:p>
            <a:pPr marL="0" indent="0">
              <a:buNone/>
            </a:pPr>
            <a:r>
              <a:rPr kumimoji="1" lang="ja-JP" altLang="en-US" dirty="0">
                <a:latin typeface="ＭＳ 明朝" panose="02020609040205080304" pitchFamily="17" charset="-128"/>
                <a:ea typeface="ＭＳ 明朝" panose="02020609040205080304" pitchFamily="17" charset="-128"/>
              </a:rPr>
              <a:t>　蒸発器と圧縮機の間の吸込み蒸気配管に取付けて、吸込み蒸気</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中に冷媒液が混在したとき冷媒液を分離し、冷媒蒸気だけを圧縮</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機に吸い込せて、液圧縮を防止し、圧縮機の損傷を防ぐ役目を果</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たす。</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液分離器</a:t>
            </a:r>
            <a:r>
              <a:rPr kumimoji="1" lang="ja-JP" altLang="en-US" b="1" dirty="0">
                <a:latin typeface="ＭＳ 明朝" panose="02020609040205080304" pitchFamily="17" charset="-128"/>
                <a:ea typeface="ＭＳ 明朝" panose="02020609040205080304" pitchFamily="17" charset="-128"/>
              </a:rPr>
              <a:t>の構造</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円筒形の胴をもった容器内で、蒸気速度を約１ｍ</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ｓ以下に落</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とし、蒸気中の液滴を重力で分離、落下させ、容器の下部に溜ま</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るようにしたものである。</a:t>
            </a: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ja-JP" altLang="en-US"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363B8123-AEDB-428E-AFDF-1ED13DB23FB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5869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068CEB-38BA-4115-A143-950A6CCCB8E5}"/>
              </a:ext>
            </a:extLst>
          </p:cNvPr>
          <p:cNvSpPr>
            <a:spLocks noGrp="1"/>
          </p:cNvSpPr>
          <p:nvPr>
            <p:ph idx="1"/>
          </p:nvPr>
        </p:nvSpPr>
        <p:spPr>
          <a:xfrm>
            <a:off x="822960" y="742113"/>
            <a:ext cx="10492156" cy="5373774"/>
          </a:xfrm>
          <a:ln w="28575">
            <a:solidFill>
              <a:schemeClr val="tx1"/>
            </a:solidFill>
          </a:ln>
        </p:spPr>
        <p:txBody>
          <a:bodyPr>
            <a:normAutofit/>
          </a:bodyPr>
          <a:lstStyle/>
          <a:p>
            <a:pPr marL="0" indent="0">
              <a:buNone/>
            </a:pPr>
            <a:r>
              <a:rPr kumimoji="1" lang="ja-JP" altLang="en-US" dirty="0"/>
              <a:t>　　　　　　　　</a:t>
            </a:r>
            <a:r>
              <a:rPr kumimoji="1" lang="ja-JP" altLang="en-US" b="1" dirty="0">
                <a:latin typeface="ＭＳ 明朝" panose="02020609040205080304" pitchFamily="17" charset="-128"/>
                <a:ea typeface="ＭＳ 明朝" panose="02020609040205080304" pitchFamily="17" charset="-128"/>
              </a:rPr>
              <a:t>液　分　離　器（内部構造、代表例）</a:t>
            </a:r>
            <a:endParaRPr kumimoji="1" lang="en-US" altLang="ja-JP" b="1" dirty="0"/>
          </a:p>
          <a:p>
            <a:pPr marL="0" indent="0">
              <a:buNone/>
            </a:pPr>
            <a:endParaRPr lang="en-US" altLang="ja-JP" dirty="0"/>
          </a:p>
          <a:p>
            <a:pPr marL="0" indent="0">
              <a:buNone/>
            </a:pPr>
            <a:endParaRPr kumimoji="1" lang="en-US" altLang="ja-JP" dirty="0"/>
          </a:p>
          <a:p>
            <a:pPr marL="0" indent="0">
              <a:buNone/>
            </a:pPr>
            <a:r>
              <a:rPr lang="en-US" altLang="ja-JP" dirty="0"/>
              <a:t>                                                </a:t>
            </a:r>
            <a:r>
              <a:rPr lang="ja-JP" altLang="en-US" dirty="0"/>
              <a:t>　　　　　　　　</a:t>
            </a:r>
            <a:r>
              <a:rPr lang="ja-JP" altLang="en-US" sz="2200" b="1" dirty="0">
                <a:latin typeface="ＭＳ 明朝" panose="02020609040205080304" pitchFamily="17" charset="-128"/>
                <a:ea typeface="ＭＳ 明朝" panose="02020609040205080304" pitchFamily="17" charset="-128"/>
              </a:rPr>
              <a:t>ガス出口</a:t>
            </a:r>
            <a:endParaRPr lang="en-US" altLang="ja-JP" sz="2200" b="1" dirty="0"/>
          </a:p>
          <a:p>
            <a:pPr marL="0" indent="0">
              <a:lnSpc>
                <a:spcPct val="50000"/>
              </a:lnSpc>
              <a:buNone/>
            </a:pPr>
            <a:r>
              <a:rPr lang="ja-JP" altLang="en-US" sz="2200" b="1" dirty="0">
                <a:latin typeface="ＭＳ 明朝" panose="02020609040205080304" pitchFamily="17" charset="-128"/>
                <a:ea typeface="ＭＳ 明朝" panose="02020609040205080304" pitchFamily="17" charset="-128"/>
              </a:rPr>
              <a:t>　　　　　　　ガス入口</a:t>
            </a:r>
            <a:endParaRPr lang="en-US" altLang="ja-JP" sz="2200" b="1" dirty="0">
              <a:latin typeface="ＭＳ 明朝" panose="02020609040205080304" pitchFamily="17" charset="-128"/>
              <a:ea typeface="ＭＳ 明朝" panose="02020609040205080304" pitchFamily="17" charset="-128"/>
            </a:endParaRPr>
          </a:p>
          <a:p>
            <a:pPr marL="0" indent="0">
              <a:buNone/>
            </a:pPr>
            <a:r>
              <a:rPr kumimoji="1" lang="ja-JP" altLang="en-US" dirty="0"/>
              <a:t>　　　　　　　　　　　　　　　　　　　　　　</a:t>
            </a:r>
            <a:r>
              <a:rPr kumimoji="1" lang="ja-JP" altLang="en-US" sz="2200" b="1" dirty="0">
                <a:latin typeface="ＭＳ 明朝" panose="02020609040205080304" pitchFamily="17" charset="-128"/>
                <a:ea typeface="ＭＳ 明朝" panose="02020609040205080304" pitchFamily="17" charset="-128"/>
              </a:rPr>
              <a:t>バッフルプレート</a:t>
            </a:r>
            <a:r>
              <a:rPr kumimoji="1"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sz="2000" dirty="0">
                <a:latin typeface="ＭＳ 明朝" panose="02020609040205080304" pitchFamily="17" charset="-128"/>
                <a:ea typeface="ＭＳ 明朝" panose="02020609040205080304" pitchFamily="17" charset="-128"/>
              </a:rPr>
              <a:t>　　　　　　　　　　　　　　　　　　　　　　　　　　　　　　　</a:t>
            </a:r>
            <a:r>
              <a:rPr kumimoji="1" lang="ja-JP" altLang="en-US" sz="2200" b="1" dirty="0">
                <a:latin typeface="ＭＳ 明朝" panose="02020609040205080304" pitchFamily="17" charset="-128"/>
                <a:ea typeface="ＭＳ 明朝" panose="02020609040205080304" pitchFamily="17" charset="-128"/>
              </a:rPr>
              <a:t>液戻り口</a:t>
            </a:r>
            <a:endParaRPr kumimoji="1" lang="en-US" altLang="ja-JP" sz="2200" b="1" dirty="0">
              <a:latin typeface="ＭＳ 明朝" panose="02020609040205080304" pitchFamily="17" charset="-128"/>
              <a:ea typeface="ＭＳ 明朝" panose="02020609040205080304" pitchFamily="17" charset="-128"/>
            </a:endParaRPr>
          </a:p>
          <a:p>
            <a:pPr marL="0" indent="0">
              <a:buNone/>
            </a:pPr>
            <a:r>
              <a:rPr lang="ja-JP" altLang="en-US" sz="2000" dirty="0">
                <a:latin typeface="ＭＳ 明朝" panose="02020609040205080304" pitchFamily="17" charset="-128"/>
                <a:ea typeface="ＭＳ 明朝" panose="02020609040205080304" pitchFamily="17" charset="-128"/>
              </a:rPr>
              <a:t>　　　　　　　　　　　　　</a:t>
            </a:r>
            <a:r>
              <a:rPr lang="ja-JP" altLang="en-US" sz="2200" b="1" dirty="0">
                <a:latin typeface="ＭＳ 明朝" panose="02020609040205080304" pitchFamily="17" charset="-128"/>
                <a:ea typeface="ＭＳ 明朝" panose="02020609040205080304" pitchFamily="17" charset="-128"/>
              </a:rPr>
              <a:t>油抜き</a:t>
            </a:r>
            <a:endParaRPr kumimoji="1" lang="ja-JP" altLang="en-US" sz="2200" b="1" dirty="0">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D2DA53FF-9899-4F2A-A2F7-2422B93ECAB8}"/>
              </a:ext>
            </a:extLst>
          </p:cNvPr>
          <p:cNvSpPr/>
          <p:nvPr/>
        </p:nvSpPr>
        <p:spPr>
          <a:xfrm>
            <a:off x="5133201" y="1899057"/>
            <a:ext cx="1925595" cy="2425763"/>
          </a:xfrm>
          <a:prstGeom prst="rect">
            <a:avLst/>
          </a:prstGeom>
          <a:solidFill>
            <a:schemeClr val="accent6">
              <a:lumMod val="20000"/>
              <a:lumOff val="80000"/>
            </a:schemeClr>
          </a:solidFill>
          <a:ln w="38100"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フローチャート: 論理積ゲート 4">
            <a:extLst>
              <a:ext uri="{FF2B5EF4-FFF2-40B4-BE49-F238E27FC236}">
                <a16:creationId xmlns:a16="http://schemas.microsoft.com/office/drawing/2014/main" id="{D9876617-60F5-436F-8041-A9FFBDFB76E3}"/>
              </a:ext>
            </a:extLst>
          </p:cNvPr>
          <p:cNvSpPr/>
          <p:nvPr/>
        </p:nvSpPr>
        <p:spPr>
          <a:xfrm rot="16200000">
            <a:off x="5793259" y="614308"/>
            <a:ext cx="605481" cy="1925595"/>
          </a:xfrm>
          <a:prstGeom prst="flowChartDelay">
            <a:avLst/>
          </a:prstGeom>
          <a:solidFill>
            <a:schemeClr val="accent6">
              <a:lumMod val="20000"/>
              <a:lumOff val="80000"/>
            </a:schemeClr>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フローチャート: 論理積ゲート 5">
            <a:extLst>
              <a:ext uri="{FF2B5EF4-FFF2-40B4-BE49-F238E27FC236}">
                <a16:creationId xmlns:a16="http://schemas.microsoft.com/office/drawing/2014/main" id="{B334101E-696B-4633-9B43-2DAAFA5F3E01}"/>
              </a:ext>
            </a:extLst>
          </p:cNvPr>
          <p:cNvSpPr/>
          <p:nvPr/>
        </p:nvSpPr>
        <p:spPr>
          <a:xfrm rot="5400000">
            <a:off x="5793258" y="3683974"/>
            <a:ext cx="605481" cy="1925595"/>
          </a:xfrm>
          <a:prstGeom prst="flowChartDelay">
            <a:avLst/>
          </a:prstGeom>
          <a:solidFill>
            <a:schemeClr val="accent6">
              <a:lumMod val="60000"/>
              <a:lumOff val="40000"/>
            </a:schemeClr>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203E941-6162-4DAE-BB50-795AD9A97539}"/>
              </a:ext>
            </a:extLst>
          </p:cNvPr>
          <p:cNvSpPr/>
          <p:nvPr/>
        </p:nvSpPr>
        <p:spPr>
          <a:xfrm>
            <a:off x="5769787" y="4930301"/>
            <a:ext cx="670560" cy="347181"/>
          </a:xfrm>
          <a:prstGeom prst="rect">
            <a:avLst/>
          </a:prstGeom>
          <a:solidFill>
            <a:schemeClr val="bg2">
              <a:lumMod val="9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50C23FD-89E2-4AA0-9CD5-350254CAF94D}"/>
              </a:ext>
            </a:extLst>
          </p:cNvPr>
          <p:cNvSpPr/>
          <p:nvPr/>
        </p:nvSpPr>
        <p:spPr>
          <a:xfrm>
            <a:off x="5608318" y="5294641"/>
            <a:ext cx="1021080" cy="49382"/>
          </a:xfrm>
          <a:prstGeom prst="roundRect">
            <a:avLst/>
          </a:prstGeom>
          <a:solidFill>
            <a:schemeClr val="bg2">
              <a:lumMod val="9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E7D3022-A4D8-4592-AC04-EC978D5AB157}"/>
              </a:ext>
            </a:extLst>
          </p:cNvPr>
          <p:cNvSpPr/>
          <p:nvPr/>
        </p:nvSpPr>
        <p:spPr>
          <a:xfrm>
            <a:off x="5769787" y="5361182"/>
            <a:ext cx="670560" cy="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29061743-9CD9-43A6-9210-6FA69DE78AC5}"/>
              </a:ext>
            </a:extLst>
          </p:cNvPr>
          <p:cNvSpPr/>
          <p:nvPr/>
        </p:nvSpPr>
        <p:spPr>
          <a:xfrm>
            <a:off x="5594527" y="5438741"/>
            <a:ext cx="1021080" cy="49382"/>
          </a:xfrm>
          <a:prstGeom prst="roundRect">
            <a:avLst/>
          </a:prstGeom>
          <a:solidFill>
            <a:schemeClr val="bg2">
              <a:lumMod val="9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E464EAE-F68D-4CBE-9670-70B765A0A64B}"/>
              </a:ext>
            </a:extLst>
          </p:cNvPr>
          <p:cNvSpPr/>
          <p:nvPr/>
        </p:nvSpPr>
        <p:spPr>
          <a:xfrm>
            <a:off x="6053187" y="5505282"/>
            <a:ext cx="109714" cy="275633"/>
          </a:xfrm>
          <a:prstGeom prst="rect">
            <a:avLst/>
          </a:prstGeom>
          <a:solidFill>
            <a:schemeClr val="bg2">
              <a:lumMod val="9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03BAED0-2428-467B-9EF4-8BD68A040AFB}"/>
              </a:ext>
            </a:extLst>
          </p:cNvPr>
          <p:cNvSpPr/>
          <p:nvPr/>
        </p:nvSpPr>
        <p:spPr>
          <a:xfrm>
            <a:off x="5995911" y="5811854"/>
            <a:ext cx="206183" cy="47928"/>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F4C82790-C16A-4983-8BC0-66DA337990BD}"/>
              </a:ext>
            </a:extLst>
          </p:cNvPr>
          <p:cNvCxnSpPr>
            <a:cxnSpLocks/>
          </p:cNvCxnSpPr>
          <p:nvPr/>
        </p:nvCxnSpPr>
        <p:spPr>
          <a:xfrm>
            <a:off x="5178203" y="5762582"/>
            <a:ext cx="75839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フローチャート: 論理積ゲート 37">
            <a:extLst>
              <a:ext uri="{FF2B5EF4-FFF2-40B4-BE49-F238E27FC236}">
                <a16:creationId xmlns:a16="http://schemas.microsoft.com/office/drawing/2014/main" id="{3B522906-C5E5-4FD3-AE96-C8E1E29D15E9}"/>
              </a:ext>
            </a:extLst>
          </p:cNvPr>
          <p:cNvSpPr/>
          <p:nvPr/>
        </p:nvSpPr>
        <p:spPr>
          <a:xfrm>
            <a:off x="5912552" y="2675909"/>
            <a:ext cx="281270" cy="222254"/>
          </a:xfrm>
          <a:prstGeom prst="flowChartDela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35B6318-13C9-416D-B660-5DCBF7AFE4AD}"/>
              </a:ext>
            </a:extLst>
          </p:cNvPr>
          <p:cNvSpPr/>
          <p:nvPr/>
        </p:nvSpPr>
        <p:spPr>
          <a:xfrm>
            <a:off x="5000887" y="2686756"/>
            <a:ext cx="980719" cy="2222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0A3BCAE-878A-4E22-99BB-4E69F6DE5616}"/>
              </a:ext>
            </a:extLst>
          </p:cNvPr>
          <p:cNvSpPr/>
          <p:nvPr/>
        </p:nvSpPr>
        <p:spPr>
          <a:xfrm rot="5400000">
            <a:off x="5577581" y="3187323"/>
            <a:ext cx="980719" cy="2517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B97E793-75DA-42CA-BBB8-C788D81991D2}"/>
              </a:ext>
            </a:extLst>
          </p:cNvPr>
          <p:cNvSpPr/>
          <p:nvPr/>
        </p:nvSpPr>
        <p:spPr>
          <a:xfrm rot="16200000">
            <a:off x="5846491" y="1932209"/>
            <a:ext cx="550315" cy="2514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論理積ゲート 43">
            <a:extLst>
              <a:ext uri="{FF2B5EF4-FFF2-40B4-BE49-F238E27FC236}">
                <a16:creationId xmlns:a16="http://schemas.microsoft.com/office/drawing/2014/main" id="{628E08AE-CB4B-4764-9CF0-8D91165AC001}"/>
              </a:ext>
            </a:extLst>
          </p:cNvPr>
          <p:cNvSpPr/>
          <p:nvPr/>
        </p:nvSpPr>
        <p:spPr>
          <a:xfrm rot="11001350">
            <a:off x="5992510" y="2264733"/>
            <a:ext cx="258274" cy="247077"/>
          </a:xfrm>
          <a:prstGeom prst="flowChartDela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A599A55-1B36-41DB-BF67-1603B9D69B07}"/>
              </a:ext>
            </a:extLst>
          </p:cNvPr>
          <p:cNvSpPr/>
          <p:nvPr/>
        </p:nvSpPr>
        <p:spPr>
          <a:xfrm>
            <a:off x="6223574" y="2305933"/>
            <a:ext cx="980719" cy="2222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C779DBE-EE50-46B0-9C04-9665A7E9C9EA}"/>
              </a:ext>
            </a:extLst>
          </p:cNvPr>
          <p:cNvSpPr/>
          <p:nvPr/>
        </p:nvSpPr>
        <p:spPr>
          <a:xfrm rot="19192372">
            <a:off x="6995010" y="4382014"/>
            <a:ext cx="107943" cy="1096573"/>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DAEF148E-732D-4FEB-9258-E241BA1BFB58}"/>
              </a:ext>
            </a:extLst>
          </p:cNvPr>
          <p:cNvSpPr/>
          <p:nvPr/>
        </p:nvSpPr>
        <p:spPr>
          <a:xfrm rot="19199771" flipV="1">
            <a:off x="7287253" y="5335928"/>
            <a:ext cx="242071" cy="6905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a:extLst>
              <a:ext uri="{FF2B5EF4-FFF2-40B4-BE49-F238E27FC236}">
                <a16:creationId xmlns:a16="http://schemas.microsoft.com/office/drawing/2014/main" id="{AAA4FBF7-14BC-4FCE-9680-66487F7BFA4E}"/>
              </a:ext>
            </a:extLst>
          </p:cNvPr>
          <p:cNvCxnSpPr>
            <a:cxnSpLocks/>
          </p:cNvCxnSpPr>
          <p:nvPr/>
        </p:nvCxnSpPr>
        <p:spPr>
          <a:xfrm flipH="1">
            <a:off x="7523200" y="5361182"/>
            <a:ext cx="1065022" cy="92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id="{1E8F19ED-6E1B-4C2D-BBB4-356DD7588D51}"/>
              </a:ext>
            </a:extLst>
          </p:cNvPr>
          <p:cNvSpPr/>
          <p:nvPr/>
        </p:nvSpPr>
        <p:spPr>
          <a:xfrm>
            <a:off x="5160861" y="4265900"/>
            <a:ext cx="1875502" cy="167867"/>
          </a:xfrm>
          <a:prstGeom prst="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8F458365-ABD8-443A-B820-D5A65CF1CACF}"/>
              </a:ext>
            </a:extLst>
          </p:cNvPr>
          <p:cNvSpPr/>
          <p:nvPr/>
        </p:nvSpPr>
        <p:spPr>
          <a:xfrm>
            <a:off x="5149866" y="4221921"/>
            <a:ext cx="1920240" cy="167867"/>
          </a:xfrm>
          <a:custGeom>
            <a:avLst/>
            <a:gdLst>
              <a:gd name="connsiteX0" fmla="*/ 0 w 1920240"/>
              <a:gd name="connsiteY0" fmla="*/ 122091 h 167867"/>
              <a:gd name="connsiteX1" fmla="*/ 198120 w 1920240"/>
              <a:gd name="connsiteY1" fmla="*/ 15411 h 167867"/>
              <a:gd name="connsiteX2" fmla="*/ 441960 w 1920240"/>
              <a:gd name="connsiteY2" fmla="*/ 106851 h 167867"/>
              <a:gd name="connsiteX3" fmla="*/ 685800 w 1920240"/>
              <a:gd name="connsiteY3" fmla="*/ 171 h 167867"/>
              <a:gd name="connsiteX4" fmla="*/ 1066800 w 1920240"/>
              <a:gd name="connsiteY4" fmla="*/ 137331 h 167867"/>
              <a:gd name="connsiteX5" fmla="*/ 1402080 w 1920240"/>
              <a:gd name="connsiteY5" fmla="*/ 61131 h 167867"/>
              <a:gd name="connsiteX6" fmla="*/ 1554480 w 1920240"/>
              <a:gd name="connsiteY6" fmla="*/ 167811 h 167867"/>
              <a:gd name="connsiteX7" fmla="*/ 1752600 w 1920240"/>
              <a:gd name="connsiteY7" fmla="*/ 76371 h 167867"/>
              <a:gd name="connsiteX8" fmla="*/ 1920240 w 1920240"/>
              <a:gd name="connsiteY8" fmla="*/ 106851 h 167867"/>
              <a:gd name="connsiteX9" fmla="*/ 1920240 w 1920240"/>
              <a:gd name="connsiteY9" fmla="*/ 106851 h 167867"/>
              <a:gd name="connsiteX10" fmla="*/ 1920240 w 1920240"/>
              <a:gd name="connsiteY10" fmla="*/ 106851 h 16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240" h="167867">
                <a:moveTo>
                  <a:pt x="0" y="122091"/>
                </a:moveTo>
                <a:cubicBezTo>
                  <a:pt x="62230" y="70021"/>
                  <a:pt x="124460" y="17951"/>
                  <a:pt x="198120" y="15411"/>
                </a:cubicBezTo>
                <a:cubicBezTo>
                  <a:pt x="271780" y="12871"/>
                  <a:pt x="360680" y="109391"/>
                  <a:pt x="441960" y="106851"/>
                </a:cubicBezTo>
                <a:cubicBezTo>
                  <a:pt x="523240" y="104311"/>
                  <a:pt x="581660" y="-4909"/>
                  <a:pt x="685800" y="171"/>
                </a:cubicBezTo>
                <a:cubicBezTo>
                  <a:pt x="789940" y="5251"/>
                  <a:pt x="947420" y="127171"/>
                  <a:pt x="1066800" y="137331"/>
                </a:cubicBezTo>
                <a:cubicBezTo>
                  <a:pt x="1186180" y="147491"/>
                  <a:pt x="1320800" y="56051"/>
                  <a:pt x="1402080" y="61131"/>
                </a:cubicBezTo>
                <a:cubicBezTo>
                  <a:pt x="1483360" y="66211"/>
                  <a:pt x="1496060" y="165271"/>
                  <a:pt x="1554480" y="167811"/>
                </a:cubicBezTo>
                <a:cubicBezTo>
                  <a:pt x="1612900" y="170351"/>
                  <a:pt x="1691640" y="86531"/>
                  <a:pt x="1752600" y="76371"/>
                </a:cubicBezTo>
                <a:cubicBezTo>
                  <a:pt x="1813560" y="66211"/>
                  <a:pt x="1920240" y="106851"/>
                  <a:pt x="1920240" y="106851"/>
                </a:cubicBezTo>
                <a:lnTo>
                  <a:pt x="1920240" y="106851"/>
                </a:lnTo>
                <a:lnTo>
                  <a:pt x="1920240" y="10685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E00ED7D3-1D72-4515-9E14-8A62F71AA378}"/>
              </a:ext>
            </a:extLst>
          </p:cNvPr>
          <p:cNvCxnSpPr/>
          <p:nvPr/>
        </p:nvCxnSpPr>
        <p:spPr>
          <a:xfrm flipH="1">
            <a:off x="5158344" y="2961687"/>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0C6B63AA-0176-421C-9F25-D51F73295D7B}"/>
              </a:ext>
            </a:extLst>
          </p:cNvPr>
          <p:cNvCxnSpPr/>
          <p:nvPr/>
        </p:nvCxnSpPr>
        <p:spPr>
          <a:xfrm flipH="1">
            <a:off x="5116094" y="3186882"/>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CAECC5AD-27FB-4E7C-A7F5-E43F9A1F6506}"/>
              </a:ext>
            </a:extLst>
          </p:cNvPr>
          <p:cNvCxnSpPr/>
          <p:nvPr/>
        </p:nvCxnSpPr>
        <p:spPr>
          <a:xfrm flipH="1">
            <a:off x="5116094" y="3397446"/>
            <a:ext cx="803396" cy="389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E0EFC14-CE53-4876-A667-A7E1662790C6}"/>
              </a:ext>
            </a:extLst>
          </p:cNvPr>
          <p:cNvCxnSpPr>
            <a:cxnSpLocks/>
          </p:cNvCxnSpPr>
          <p:nvPr/>
        </p:nvCxnSpPr>
        <p:spPr>
          <a:xfrm>
            <a:off x="6188691" y="2965323"/>
            <a:ext cx="881415" cy="372327"/>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8197FE87-085B-486E-A0E6-370FFE4503E8}"/>
              </a:ext>
            </a:extLst>
          </p:cNvPr>
          <p:cNvCxnSpPr>
            <a:cxnSpLocks/>
          </p:cNvCxnSpPr>
          <p:nvPr/>
        </p:nvCxnSpPr>
        <p:spPr>
          <a:xfrm>
            <a:off x="6188691" y="3194772"/>
            <a:ext cx="847672" cy="349192"/>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CD9B5BA9-CB95-42C9-905E-8EEEEB260374}"/>
              </a:ext>
            </a:extLst>
          </p:cNvPr>
          <p:cNvCxnSpPr>
            <a:cxnSpLocks/>
          </p:cNvCxnSpPr>
          <p:nvPr/>
        </p:nvCxnSpPr>
        <p:spPr>
          <a:xfrm>
            <a:off x="6162901" y="3410756"/>
            <a:ext cx="873462" cy="375155"/>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567DDF42-5995-4608-9CD7-29A3661DCC6B}"/>
              </a:ext>
            </a:extLst>
          </p:cNvPr>
          <p:cNvCxnSpPr/>
          <p:nvPr/>
        </p:nvCxnSpPr>
        <p:spPr>
          <a:xfrm>
            <a:off x="4202945" y="2822843"/>
            <a:ext cx="62636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91D9452C-90CB-48D9-BA73-7B3AC17FF677}"/>
              </a:ext>
            </a:extLst>
          </p:cNvPr>
          <p:cNvCxnSpPr>
            <a:cxnSpLocks/>
          </p:cNvCxnSpPr>
          <p:nvPr/>
        </p:nvCxnSpPr>
        <p:spPr>
          <a:xfrm>
            <a:off x="7408288" y="2445885"/>
            <a:ext cx="115219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矢印: 下カーブ 35">
            <a:extLst>
              <a:ext uri="{FF2B5EF4-FFF2-40B4-BE49-F238E27FC236}">
                <a16:creationId xmlns:a16="http://schemas.microsoft.com/office/drawing/2014/main" id="{AB70743E-B1EC-48FD-A6D1-07078D1F922C}"/>
              </a:ext>
            </a:extLst>
          </p:cNvPr>
          <p:cNvSpPr/>
          <p:nvPr/>
        </p:nvSpPr>
        <p:spPr>
          <a:xfrm>
            <a:off x="5633188" y="1525611"/>
            <a:ext cx="462810" cy="18468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3" name="矢印: 下カーブ 52">
            <a:extLst>
              <a:ext uri="{FF2B5EF4-FFF2-40B4-BE49-F238E27FC236}">
                <a16:creationId xmlns:a16="http://schemas.microsoft.com/office/drawing/2014/main" id="{D161A8B9-45EA-4B59-8DE0-2D4C9E9B0342}"/>
              </a:ext>
            </a:extLst>
          </p:cNvPr>
          <p:cNvSpPr/>
          <p:nvPr/>
        </p:nvSpPr>
        <p:spPr>
          <a:xfrm rot="9600970">
            <a:off x="5703226" y="3865116"/>
            <a:ext cx="372311" cy="23840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4" name="矢印: 上カーブ 53">
            <a:extLst>
              <a:ext uri="{FF2B5EF4-FFF2-40B4-BE49-F238E27FC236}">
                <a16:creationId xmlns:a16="http://schemas.microsoft.com/office/drawing/2014/main" id="{FFBC5DDB-3B30-4A92-A205-50FEE5E85B75}"/>
              </a:ext>
            </a:extLst>
          </p:cNvPr>
          <p:cNvSpPr/>
          <p:nvPr/>
        </p:nvSpPr>
        <p:spPr>
          <a:xfrm rot="820324">
            <a:off x="6052609" y="3862216"/>
            <a:ext cx="389553" cy="244209"/>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cxnSp>
        <p:nvCxnSpPr>
          <p:cNvPr id="56" name="直線矢印コネクタ 55">
            <a:extLst>
              <a:ext uri="{FF2B5EF4-FFF2-40B4-BE49-F238E27FC236}">
                <a16:creationId xmlns:a16="http://schemas.microsoft.com/office/drawing/2014/main" id="{A96057BA-E1F5-4C4A-95F8-9C08FF92BEFF}"/>
              </a:ext>
            </a:extLst>
          </p:cNvPr>
          <p:cNvCxnSpPr>
            <a:cxnSpLocks/>
          </p:cNvCxnSpPr>
          <p:nvPr/>
        </p:nvCxnSpPr>
        <p:spPr>
          <a:xfrm flipH="1">
            <a:off x="6880547" y="3272768"/>
            <a:ext cx="170767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A91A19E7-32FA-46BD-947D-6AE50C8ECF8C}"/>
              </a:ext>
            </a:extLst>
          </p:cNvPr>
          <p:cNvSpPr/>
          <p:nvPr/>
        </p:nvSpPr>
        <p:spPr>
          <a:xfrm>
            <a:off x="2814749" y="1842044"/>
            <a:ext cx="1889983" cy="1663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0B88863-9B3A-40F1-92EF-0C1768BA813C}"/>
              </a:ext>
            </a:extLst>
          </p:cNvPr>
          <p:cNvSpPr/>
          <p:nvPr/>
        </p:nvSpPr>
        <p:spPr>
          <a:xfrm>
            <a:off x="5178203" y="1782789"/>
            <a:ext cx="1835826" cy="1818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7C19355F-55F8-44AA-A217-3760CDB63420}"/>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434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10747-F76D-4BED-B9DD-0F3F1F5C3492}"/>
              </a:ext>
            </a:extLst>
          </p:cNvPr>
          <p:cNvSpPr>
            <a:spLocks noGrp="1"/>
          </p:cNvSpPr>
          <p:nvPr>
            <p:ph type="title"/>
          </p:nvPr>
        </p:nvSpPr>
        <p:spPr>
          <a:xfrm>
            <a:off x="838200" y="365126"/>
            <a:ext cx="10515600" cy="821123"/>
          </a:xfrm>
        </p:spPr>
        <p:txBody>
          <a:bodyPr>
            <a:normAutofit/>
          </a:bodyPr>
          <a:lstStyle/>
          <a:p>
            <a:pPr algn="ctr"/>
            <a:r>
              <a:rPr kumimoji="1" lang="ja-JP" altLang="en-US" sz="4000" b="1" dirty="0">
                <a:latin typeface="ＭＳ 明朝" panose="02020609040205080304" pitchFamily="17" charset="-128"/>
                <a:ea typeface="ＭＳ 明朝" panose="02020609040205080304" pitchFamily="17" charset="-128"/>
              </a:rPr>
              <a:t>冷却塔（クーリングタワー）・冷却水ポンプ</a:t>
            </a:r>
          </a:p>
        </p:txBody>
      </p:sp>
      <p:sp>
        <p:nvSpPr>
          <p:cNvPr id="3" name="コンテンツ プレースホルダー 2">
            <a:extLst>
              <a:ext uri="{FF2B5EF4-FFF2-40B4-BE49-F238E27FC236}">
                <a16:creationId xmlns:a16="http://schemas.microsoft.com/office/drawing/2014/main" id="{48276014-73B0-43A9-B79D-ED854A59AB6A}"/>
              </a:ext>
            </a:extLst>
          </p:cNvPr>
          <p:cNvSpPr>
            <a:spLocks noGrp="1"/>
          </p:cNvSpPr>
          <p:nvPr>
            <p:ph idx="1"/>
          </p:nvPr>
        </p:nvSpPr>
        <p:spPr>
          <a:xfrm>
            <a:off x="838199" y="1186249"/>
            <a:ext cx="10678297" cy="4990714"/>
          </a:xfrm>
          <a:ln w="38100">
            <a:solidFill>
              <a:schemeClr val="tx1"/>
            </a:solidFill>
          </a:ln>
        </p:spPr>
        <p:txBody>
          <a:bodyPr anchor="ctr">
            <a:normAutofit/>
          </a:bodyPr>
          <a:lstStyle/>
          <a:p>
            <a:pPr marL="0" indent="0">
              <a:lnSpc>
                <a:spcPct val="100000"/>
              </a:lnSpc>
              <a:buNone/>
            </a:pPr>
            <a:r>
              <a:rPr lang="ja-JP" altLang="en-US" sz="2800" dirty="0">
                <a:latin typeface="ＭＳ 明朝" panose="02020609040205080304" pitchFamily="17" charset="-128"/>
                <a:ea typeface="ＭＳ 明朝" panose="02020609040205080304" pitchFamily="17" charset="-128"/>
              </a:rPr>
              <a:t>　</a:t>
            </a:r>
            <a:r>
              <a:rPr lang="ja-JP" altLang="en-US" sz="3000" b="1" dirty="0">
                <a:latin typeface="ＭＳ 明朝" panose="02020609040205080304" pitchFamily="17" charset="-128"/>
                <a:ea typeface="ＭＳ 明朝" panose="02020609040205080304" pitchFamily="17" charset="-128"/>
              </a:rPr>
              <a:t>水冷凝縮器で吐出ガスを冷却液化するため、冷却水を送り、吐出ガスを冷却している、このため冷却水を循環させ、冷却水の温度を下げる装置を冷却塔という。</a:t>
            </a:r>
            <a:endParaRPr kumimoji="1" lang="en-US" altLang="ja-JP" sz="3000" b="1" dirty="0">
              <a:latin typeface="ＭＳ 明朝" panose="02020609040205080304" pitchFamily="17" charset="-128"/>
              <a:ea typeface="ＭＳ 明朝" panose="02020609040205080304" pitchFamily="17" charset="-128"/>
            </a:endParaRPr>
          </a:p>
          <a:p>
            <a:pPr marL="0" indent="0">
              <a:buNone/>
            </a:pPr>
            <a:r>
              <a:rPr kumimoji="1" lang="ja-JP" altLang="en-US" b="1" dirty="0">
                <a:latin typeface="ＭＳ 明朝" panose="02020609040205080304" pitchFamily="17" charset="-128"/>
                <a:ea typeface="ＭＳ 明朝" panose="02020609040205080304" pitchFamily="17" charset="-128"/>
              </a:rPr>
              <a:t>　凝縮器を出て、温度の高くなった冷却水を冷却塔内の充填材に、</a:t>
            </a:r>
            <a:endParaRPr kumimoji="1" lang="en-US" altLang="ja-JP" b="1" dirty="0">
              <a:latin typeface="ＭＳ 明朝" panose="02020609040205080304" pitchFamily="17" charset="-128"/>
              <a:ea typeface="ＭＳ 明朝" panose="02020609040205080304" pitchFamily="17" charset="-128"/>
            </a:endParaRPr>
          </a:p>
          <a:p>
            <a:pPr marL="0" indent="0">
              <a:buNone/>
            </a:pPr>
            <a:r>
              <a:rPr kumimoji="1" lang="ja-JP" altLang="en-US" b="1" dirty="0">
                <a:latin typeface="ＭＳ 明朝" panose="02020609040205080304" pitchFamily="17" charset="-128"/>
                <a:ea typeface="ＭＳ 明朝" panose="02020609040205080304" pitchFamily="17" charset="-128"/>
              </a:rPr>
              <a:t>均一に散布し、通風によって水の一部を蒸発させることにより、</a:t>
            </a:r>
            <a:endParaRPr kumimoji="1" lang="en-US" altLang="ja-JP" b="1" dirty="0">
              <a:latin typeface="ＭＳ 明朝" panose="02020609040205080304" pitchFamily="17" charset="-128"/>
              <a:ea typeface="ＭＳ 明朝" panose="02020609040205080304" pitchFamily="17" charset="-128"/>
            </a:endParaRPr>
          </a:p>
          <a:p>
            <a:pPr marL="0" indent="0">
              <a:buNone/>
            </a:pPr>
            <a:r>
              <a:rPr kumimoji="1" lang="ja-JP" altLang="en-US" b="1" dirty="0">
                <a:latin typeface="ＭＳ 明朝" panose="02020609040205080304" pitchFamily="17" charset="-128"/>
                <a:ea typeface="ＭＳ 明朝" panose="02020609040205080304" pitchFamily="17" charset="-128"/>
              </a:rPr>
              <a:t>その潜熱で残りの水が冷却され、冷却水として繰り返し利用する。</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但し、この冷却水は時間と共に大気中の汚染物質を吸収して濃縮</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され、凝縮器に悪影響を与える恐れがある。これを防ぐために、</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通常、循環水量に対し２％前後の補給水を必要とする。</a:t>
            </a:r>
            <a:endParaRPr lang="en-US" altLang="ja-JP" b="1"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D7F727D2-99C4-48AC-83E4-45A58C5761CC}"/>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24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3031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D09BA58-4FF4-4C97-B4AB-09B7870DFD4B}"/>
              </a:ext>
            </a:extLst>
          </p:cNvPr>
          <p:cNvSpPr>
            <a:spLocks noGrp="1"/>
          </p:cNvSpPr>
          <p:nvPr>
            <p:ph idx="1"/>
          </p:nvPr>
        </p:nvSpPr>
        <p:spPr>
          <a:xfrm>
            <a:off x="838200" y="704335"/>
            <a:ext cx="10515600" cy="5472628"/>
          </a:xfrm>
          <a:ln w="28575">
            <a:solidFill>
              <a:schemeClr val="tx1"/>
            </a:solidFill>
          </a:ln>
        </p:spPr>
        <p:txBody>
          <a:bodyPr>
            <a:normAutofit/>
          </a:bodyPr>
          <a:lstStyle/>
          <a:p>
            <a:pPr marL="0" indent="0">
              <a:buNone/>
            </a:pPr>
            <a:r>
              <a:rPr lang="ja-JP" altLang="en-US" sz="3000" b="1" dirty="0">
                <a:latin typeface="ＭＳ 明朝" panose="02020609040205080304" pitchFamily="17" charset="-128"/>
                <a:ea typeface="ＭＳ 明朝" panose="02020609040205080304" pitchFamily="17" charset="-128"/>
              </a:rPr>
              <a:t>これにより冷却水系の水質汚染を防止する。冷却水の水質が悪いと、凝縮器の冷却管に水垢がたまったり、腐食することがある。</a:t>
            </a:r>
            <a:r>
              <a:rPr kumimoji="1" lang="ja-JP" altLang="en-US" sz="3000" b="1" dirty="0">
                <a:latin typeface="ＭＳ 明朝" panose="02020609040205080304" pitchFamily="17" charset="-128"/>
                <a:ea typeface="ＭＳ 明朝" panose="02020609040205080304" pitchFamily="17" charset="-128"/>
              </a:rPr>
              <a:t>冷却水の水質は、酸性あるいはアルカリ性のいずれかを示す</a:t>
            </a:r>
            <a:r>
              <a:rPr kumimoji="1" lang="ja-JP" altLang="en-US" sz="3000" b="1" dirty="0">
                <a:solidFill>
                  <a:srgbClr val="FF0000"/>
                </a:solidFill>
                <a:latin typeface="ＭＳ 明朝" panose="02020609040205080304" pitchFamily="17" charset="-128"/>
                <a:ea typeface="ＭＳ 明朝" panose="02020609040205080304" pitchFamily="17" charset="-128"/>
              </a:rPr>
              <a:t>水素イオン濃度</a:t>
            </a:r>
            <a:r>
              <a:rPr lang="en-US" altLang="ja-JP" sz="3000" b="1" dirty="0">
                <a:solidFill>
                  <a:srgbClr val="FF0000"/>
                </a:solidFill>
                <a:latin typeface="ＭＳ 明朝" panose="02020609040205080304" pitchFamily="17" charset="-128"/>
                <a:ea typeface="ＭＳ 明朝" panose="02020609040205080304" pitchFamily="17" charset="-128"/>
              </a:rPr>
              <a:t>(</a:t>
            </a:r>
            <a:r>
              <a:rPr kumimoji="1" lang="ja-JP" altLang="en-US" sz="3000" b="1" dirty="0">
                <a:solidFill>
                  <a:srgbClr val="FF0000"/>
                </a:solidFill>
                <a:latin typeface="ＭＳ 明朝" panose="02020609040205080304" pitchFamily="17" charset="-128"/>
                <a:ea typeface="ＭＳ 明朝" panose="02020609040205080304" pitchFamily="17" charset="-128"/>
              </a:rPr>
              <a:t>ｐ</a:t>
            </a:r>
            <a:r>
              <a:rPr kumimoji="1" lang="en-US" altLang="ja-JP" sz="3000" b="1" dirty="0">
                <a:solidFill>
                  <a:srgbClr val="FF0000"/>
                </a:solidFill>
                <a:latin typeface="ＭＳ 明朝" panose="02020609040205080304" pitchFamily="17" charset="-128"/>
                <a:ea typeface="ＭＳ 明朝" panose="02020609040205080304" pitchFamily="17" charset="-128"/>
              </a:rPr>
              <a:t>H)</a:t>
            </a:r>
            <a:r>
              <a:rPr kumimoji="1" lang="ja-JP" altLang="en-US" sz="3000" b="1" dirty="0">
                <a:solidFill>
                  <a:srgbClr val="FF0000"/>
                </a:solidFill>
                <a:latin typeface="ＭＳ 明朝" panose="02020609040205080304" pitchFamily="17" charset="-128"/>
                <a:ea typeface="ＭＳ 明朝" panose="02020609040205080304" pitchFamily="17" charset="-128"/>
              </a:rPr>
              <a:t>が７</a:t>
            </a:r>
            <a:r>
              <a:rPr kumimoji="1" lang="ja-JP" altLang="en-US" sz="3000" dirty="0">
                <a:latin typeface="ＭＳ 明朝" panose="02020609040205080304" pitchFamily="17" charset="-128"/>
                <a:ea typeface="ＭＳ 明朝" panose="02020609040205080304" pitchFamily="17" charset="-128"/>
              </a:rPr>
              <a:t>くらいの</a:t>
            </a:r>
            <a:r>
              <a:rPr kumimoji="1" lang="ja-JP" altLang="en-US" sz="3000" dirty="0">
                <a:solidFill>
                  <a:srgbClr val="FF0000"/>
                </a:solidFill>
                <a:latin typeface="ＭＳ 明朝" panose="02020609040205080304" pitchFamily="17" charset="-128"/>
                <a:ea typeface="ＭＳ 明朝" panose="02020609040205080304" pitchFamily="17" charset="-128"/>
              </a:rPr>
              <a:t>中性</a:t>
            </a:r>
            <a:r>
              <a:rPr kumimoji="1" lang="ja-JP" altLang="en-US" sz="3000" dirty="0">
                <a:latin typeface="ＭＳ 明朝" panose="02020609040205080304" pitchFamily="17" charset="-128"/>
                <a:ea typeface="ＭＳ 明朝" panose="02020609040205080304" pitchFamily="17" charset="-128"/>
              </a:rPr>
              <a:t>であることや、そのほか</a:t>
            </a:r>
            <a:r>
              <a:rPr kumimoji="1" lang="ja-JP" altLang="en-US" sz="3000" b="1" dirty="0">
                <a:latin typeface="ＭＳ 明朝" panose="02020609040205080304" pitchFamily="17" charset="-128"/>
                <a:ea typeface="ＭＳ 明朝" panose="02020609040205080304" pitchFamily="17" charset="-128"/>
              </a:rPr>
              <a:t>各種の不純物の濃度</a:t>
            </a:r>
            <a:r>
              <a:rPr kumimoji="1" lang="ja-JP" altLang="en-US" sz="3000" dirty="0">
                <a:latin typeface="ＭＳ 明朝" panose="02020609040205080304" pitchFamily="17" charset="-128"/>
                <a:ea typeface="ＭＳ 明朝" panose="02020609040205080304" pitchFamily="17" charset="-128"/>
              </a:rPr>
              <a:t>などを考慮する必要がある</a:t>
            </a:r>
            <a:r>
              <a:rPr kumimoji="1" lang="ja-JP" altLang="en-US" sz="3200" dirty="0">
                <a:latin typeface="ＭＳ 明朝" panose="02020609040205080304" pitchFamily="17" charset="-128"/>
                <a:ea typeface="ＭＳ 明朝" panose="02020609040205080304" pitchFamily="17" charset="-128"/>
              </a:rPr>
              <a:t>。</a:t>
            </a:r>
            <a:endParaRPr kumimoji="1" lang="en-US" altLang="ja-JP" sz="3200" dirty="0">
              <a:latin typeface="ＭＳ 明朝" panose="02020609040205080304" pitchFamily="17" charset="-128"/>
              <a:ea typeface="ＭＳ 明朝" panose="02020609040205080304" pitchFamily="17" charset="-128"/>
            </a:endParaRPr>
          </a:p>
          <a:p>
            <a:pPr marL="0" indent="0">
              <a:lnSpc>
                <a:spcPct val="100000"/>
              </a:lnSpc>
              <a:buNone/>
            </a:pPr>
            <a:endParaRPr lang="en-US" altLang="ja-JP" b="1" dirty="0">
              <a:latin typeface="ＭＳ 明朝" panose="02020609040205080304" pitchFamily="17" charset="-128"/>
              <a:ea typeface="ＭＳ 明朝" panose="02020609040205080304" pitchFamily="17" charset="-128"/>
            </a:endParaRPr>
          </a:p>
          <a:p>
            <a:pPr marL="0" indent="0">
              <a:lnSpc>
                <a:spcPct val="100000"/>
              </a:lnSpc>
              <a:buNone/>
            </a:pPr>
            <a:r>
              <a:rPr lang="ja-JP" altLang="en-US" sz="3200" b="1" dirty="0">
                <a:latin typeface="ＭＳ 明朝" panose="02020609040205080304" pitchFamily="17" charset="-128"/>
                <a:ea typeface="ＭＳ 明朝" panose="02020609040205080304" pitchFamily="17" charset="-128"/>
              </a:rPr>
              <a:t>冷却水ポンプ</a:t>
            </a:r>
            <a:endParaRPr lang="en-US" altLang="ja-JP" sz="3200" b="1"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sz="3200" dirty="0">
                <a:latin typeface="ＭＳ 明朝" panose="02020609040205080304" pitchFamily="17" charset="-128"/>
                <a:ea typeface="ＭＳ 明朝" panose="02020609040205080304" pitchFamily="17" charset="-128"/>
              </a:rPr>
              <a:t>　冷却塔で冷却された冷却水を凝縮器に送水し凝縮器で熱交換させ、凝縮器出口で温度の上がった冷却水を再び冷却塔に送るための循環ポンプ。</a:t>
            </a:r>
          </a:p>
        </p:txBody>
      </p:sp>
      <p:sp>
        <p:nvSpPr>
          <p:cNvPr id="2" name="フッター プレースホルダー 1">
            <a:extLst>
              <a:ext uri="{FF2B5EF4-FFF2-40B4-BE49-F238E27FC236}">
                <a16:creationId xmlns:a16="http://schemas.microsoft.com/office/drawing/2014/main" id="{077984A0-D738-4598-844D-98D215ADB1E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7516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XPMUser\My Documents\CIMG3336.JPG">
            <a:extLst>
              <a:ext uri="{FF2B5EF4-FFF2-40B4-BE49-F238E27FC236}">
                <a16:creationId xmlns:a16="http://schemas.microsoft.com/office/drawing/2014/main" id="{AD162633-4922-4678-973E-BCD396C103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244" y="469557"/>
            <a:ext cx="10169611" cy="586945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Documents and Settings\XPMUser\My Documents\CIMG3358.JPG">
            <a:extLst>
              <a:ext uri="{FF2B5EF4-FFF2-40B4-BE49-F238E27FC236}">
                <a16:creationId xmlns:a16="http://schemas.microsoft.com/office/drawing/2014/main" id="{BD54C83E-EA83-4B4E-B4E0-50F8599F8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086" y="3783569"/>
            <a:ext cx="3609896" cy="258016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418CFCF9-A8C3-44D0-B8B9-08D97804CAC1}"/>
              </a:ext>
            </a:extLst>
          </p:cNvPr>
          <p:cNvSpPr/>
          <p:nvPr/>
        </p:nvSpPr>
        <p:spPr>
          <a:xfrm>
            <a:off x="4460789" y="3608173"/>
            <a:ext cx="5078627" cy="2261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ＭＳ 明朝" panose="02020609040205080304" pitchFamily="17" charset="-128"/>
                <a:ea typeface="ＭＳ 明朝" panose="02020609040205080304" pitchFamily="17" charset="-128"/>
              </a:rPr>
              <a:t>密閉式冷却塔</a:t>
            </a:r>
            <a:endParaRPr lang="en-US" altLang="ja-JP" sz="3600" b="1" dirty="0">
              <a:solidFill>
                <a:schemeClr val="bg1"/>
              </a:solidFill>
              <a:latin typeface="ＭＳ 明朝" panose="02020609040205080304" pitchFamily="17" charset="-128"/>
              <a:ea typeface="ＭＳ 明朝" panose="02020609040205080304" pitchFamily="17" charset="-128"/>
            </a:endParaRPr>
          </a:p>
          <a:p>
            <a:pPr algn="ctr"/>
            <a:endParaRPr lang="en-US" altLang="ja-JP" sz="2800" b="1" dirty="0">
              <a:solidFill>
                <a:schemeClr val="bg1"/>
              </a:solidFill>
              <a:latin typeface="ＭＳ 明朝" panose="02020609040205080304" pitchFamily="17" charset="-128"/>
              <a:ea typeface="ＭＳ 明朝" panose="02020609040205080304" pitchFamily="17" charset="-128"/>
            </a:endParaRPr>
          </a:p>
          <a:p>
            <a:pPr algn="ctr"/>
            <a:r>
              <a:rPr lang="ja-JP" altLang="en-US" sz="3600" b="1" dirty="0">
                <a:solidFill>
                  <a:schemeClr val="bg1"/>
                </a:solidFill>
                <a:latin typeface="ＭＳ 明朝" panose="02020609040205080304" pitchFamily="17" charset="-128"/>
                <a:ea typeface="ＭＳ 明朝" panose="02020609040205080304" pitchFamily="17" charset="-128"/>
              </a:rPr>
              <a:t>冷却水循環ポンプ</a:t>
            </a:r>
            <a:endParaRPr lang="en-US" altLang="ja-JP" sz="3600" b="1" dirty="0">
              <a:solidFill>
                <a:schemeClr val="bg1"/>
              </a:solidFill>
              <a:latin typeface="ＭＳ 明朝" panose="02020609040205080304" pitchFamily="17" charset="-128"/>
              <a:ea typeface="ＭＳ 明朝" panose="02020609040205080304" pitchFamily="17" charset="-128"/>
            </a:endParaRPr>
          </a:p>
          <a:p>
            <a:pPr algn="ctr"/>
            <a:endParaRPr kumimoji="1" lang="ja-JP" altLang="en-US" sz="2800" b="1" dirty="0">
              <a:solidFill>
                <a:schemeClr val="tx1"/>
              </a:solidFill>
              <a:latin typeface="ＭＳ 明朝" panose="02020609040205080304" pitchFamily="17" charset="-128"/>
              <a:ea typeface="ＭＳ 明朝" panose="02020609040205080304" pitchFamily="17" charset="-128"/>
            </a:endParaRPr>
          </a:p>
        </p:txBody>
      </p:sp>
      <p:sp>
        <p:nvSpPr>
          <p:cNvPr id="2" name="フッター プレースホルダー 1">
            <a:extLst>
              <a:ext uri="{FF2B5EF4-FFF2-40B4-BE49-F238E27FC236}">
                <a16:creationId xmlns:a16="http://schemas.microsoft.com/office/drawing/2014/main" id="{06B35F5D-DA33-49BD-9CE7-2EE792A2DDB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431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DDD3CF-97BC-4BD7-A4D5-DB2ADD1676FF}"/>
              </a:ext>
            </a:extLst>
          </p:cNvPr>
          <p:cNvSpPr>
            <a:spLocks noGrp="1"/>
          </p:cNvSpPr>
          <p:nvPr>
            <p:ph type="title"/>
          </p:nvPr>
        </p:nvSpPr>
        <p:spPr>
          <a:xfrm>
            <a:off x="838200" y="315698"/>
            <a:ext cx="10515600" cy="5590832"/>
          </a:xfrm>
          <a:ln>
            <a:noFill/>
          </a:ln>
        </p:spPr>
        <p:txBody>
          <a:bodyPr>
            <a:normAutofit/>
          </a:bodyPr>
          <a:lstStyle/>
          <a:p>
            <a:pPr algn="ctr"/>
            <a:r>
              <a:rPr kumimoji="1" lang="ja-JP" altLang="en-US" sz="5400" b="1" dirty="0">
                <a:latin typeface="ＭＳ 明朝" panose="02020609040205080304" pitchFamily="17" charset="-128"/>
                <a:ea typeface="ＭＳ 明朝" panose="02020609040205080304" pitchFamily="17" charset="-128"/>
              </a:rPr>
              <a:t>運転中の管理（点検項目）</a:t>
            </a:r>
          </a:p>
        </p:txBody>
      </p:sp>
    </p:spTree>
    <p:extLst>
      <p:ext uri="{BB962C8B-B14F-4D97-AF65-F5344CB8AC3E}">
        <p14:creationId xmlns:p14="http://schemas.microsoft.com/office/powerpoint/2010/main" val="1202538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D568F-6090-416A-BB9D-8292FD6B2C23}"/>
              </a:ext>
            </a:extLst>
          </p:cNvPr>
          <p:cNvSpPr>
            <a:spLocks noGrp="1"/>
          </p:cNvSpPr>
          <p:nvPr>
            <p:ph type="title"/>
          </p:nvPr>
        </p:nvSpPr>
        <p:spPr>
          <a:xfrm>
            <a:off x="838200" y="365125"/>
            <a:ext cx="10515600" cy="771697"/>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危害予防規程</a:t>
            </a:r>
            <a:r>
              <a:rPr kumimoji="1" lang="ja-JP" altLang="en-US" sz="2800" b="1" dirty="0">
                <a:latin typeface="ＭＳ 明朝" panose="02020609040205080304" pitchFamily="17" charset="-128"/>
                <a:ea typeface="ＭＳ 明朝" panose="02020609040205080304" pitchFamily="17" charset="-128"/>
              </a:rPr>
              <a:t>（法第</a:t>
            </a:r>
            <a:r>
              <a:rPr kumimoji="1" lang="en-US" altLang="ja-JP" sz="2800" b="1" dirty="0">
                <a:latin typeface="ＭＳ 明朝" panose="02020609040205080304" pitchFamily="17" charset="-128"/>
                <a:ea typeface="ＭＳ 明朝" panose="02020609040205080304" pitchFamily="17" charset="-128"/>
              </a:rPr>
              <a:t>26</a:t>
            </a:r>
            <a:r>
              <a:rPr kumimoji="1" lang="ja-JP" altLang="en-US" sz="2800" b="1" dirty="0">
                <a:latin typeface="ＭＳ 明朝" panose="02020609040205080304" pitchFamily="17" charset="-128"/>
                <a:ea typeface="ＭＳ 明朝" panose="02020609040205080304" pitchFamily="17" charset="-128"/>
              </a:rPr>
              <a:t>条・冷凍則第</a:t>
            </a:r>
            <a:r>
              <a:rPr kumimoji="1" lang="en-US" altLang="ja-JP" sz="2800" b="1" dirty="0">
                <a:latin typeface="ＭＳ 明朝" panose="02020609040205080304" pitchFamily="17" charset="-128"/>
                <a:ea typeface="ＭＳ 明朝" panose="02020609040205080304" pitchFamily="17" charset="-128"/>
              </a:rPr>
              <a:t>35</a:t>
            </a:r>
            <a:r>
              <a:rPr kumimoji="1" lang="ja-JP" altLang="en-US" sz="2800" b="1" dirty="0">
                <a:latin typeface="ＭＳ 明朝" panose="02020609040205080304" pitchFamily="17" charset="-128"/>
                <a:ea typeface="ＭＳ 明朝" panose="02020609040205080304" pitchFamily="17" charset="-128"/>
              </a:rPr>
              <a:t>条・第</a:t>
            </a:r>
            <a:r>
              <a:rPr kumimoji="1" lang="en-US" altLang="ja-JP" sz="2800" b="1" dirty="0">
                <a:latin typeface="ＭＳ 明朝" panose="02020609040205080304" pitchFamily="17" charset="-128"/>
                <a:ea typeface="ＭＳ 明朝" panose="02020609040205080304" pitchFamily="17" charset="-128"/>
              </a:rPr>
              <a:t>5</a:t>
            </a:r>
            <a:r>
              <a:rPr kumimoji="1" lang="ja-JP" altLang="en-US" sz="2800" b="1" dirty="0">
                <a:latin typeface="ＭＳ 明朝" panose="02020609040205080304" pitchFamily="17" charset="-128"/>
                <a:ea typeface="ＭＳ 明朝" panose="02020609040205080304" pitchFamily="17" charset="-128"/>
              </a:rPr>
              <a:t>条第</a:t>
            </a:r>
            <a:r>
              <a:rPr lang="en-US" altLang="ja-JP" sz="2800" b="1" dirty="0">
                <a:latin typeface="ＭＳ 明朝" panose="02020609040205080304" pitchFamily="17" charset="-128"/>
                <a:ea typeface="ＭＳ 明朝" panose="02020609040205080304" pitchFamily="17" charset="-128"/>
              </a:rPr>
              <a:t>2</a:t>
            </a:r>
            <a:r>
              <a:rPr lang="ja-JP" altLang="en-US" sz="2800" b="1" dirty="0">
                <a:latin typeface="ＭＳ 明朝" panose="02020609040205080304" pitchFamily="17" charset="-128"/>
                <a:ea typeface="ＭＳ 明朝" panose="02020609040205080304" pitchFamily="17" charset="-128"/>
              </a:rPr>
              <a:t>項）</a:t>
            </a:r>
            <a:endParaRPr kumimoji="1" lang="ja-JP" altLang="en-US" sz="28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37011961-9E1B-467C-81C4-3637DC304385}"/>
              </a:ext>
            </a:extLst>
          </p:cNvPr>
          <p:cNvSpPr>
            <a:spLocks noGrp="1"/>
          </p:cNvSpPr>
          <p:nvPr>
            <p:ph idx="1"/>
          </p:nvPr>
        </p:nvSpPr>
        <p:spPr>
          <a:xfrm>
            <a:off x="838200" y="1260389"/>
            <a:ext cx="10515600" cy="4916574"/>
          </a:xfrm>
          <a:ln w="38100">
            <a:solidFill>
              <a:schemeClr val="tx1"/>
            </a:solidFill>
          </a:ln>
        </p:spPr>
        <p:txBody>
          <a:bodyPr>
            <a:normAutofit/>
          </a:bodyPr>
          <a:lstStyle/>
          <a:p>
            <a:pPr marL="0" indent="0">
              <a:buNone/>
            </a:pPr>
            <a:r>
              <a:rPr kumimoji="1" lang="ja-JP" altLang="en-US" b="1" dirty="0">
                <a:latin typeface="ＭＳ 明朝" panose="02020609040205080304" pitchFamily="17" charset="-128"/>
                <a:ea typeface="ＭＳ 明朝" panose="02020609040205080304" pitchFamily="17" charset="-128"/>
              </a:rPr>
              <a:t>　「危害予防規程」とは、第</a:t>
            </a:r>
            <a:r>
              <a:rPr kumimoji="1" lang="en-US" altLang="ja-JP" b="1" dirty="0">
                <a:latin typeface="ＭＳ 明朝" panose="02020609040205080304" pitchFamily="17" charset="-128"/>
                <a:ea typeface="ＭＳ 明朝" panose="02020609040205080304" pitchFamily="17" charset="-128"/>
              </a:rPr>
              <a:t>1</a:t>
            </a:r>
            <a:r>
              <a:rPr kumimoji="1" lang="ja-JP" altLang="en-US" b="1" dirty="0">
                <a:latin typeface="ＭＳ 明朝" panose="02020609040205080304" pitchFamily="17" charset="-128"/>
                <a:ea typeface="ＭＳ 明朝" panose="02020609040205080304" pitchFamily="17" charset="-128"/>
              </a:rPr>
              <a:t>種製造者が高圧ガス保安法の定めるところにより、高圧ガス製造所における高圧ガスによる事故災害の予防に関し、会社（事業所）が自ら制定する規程です。</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　第</a:t>
            </a:r>
            <a:r>
              <a:rPr lang="en-US" altLang="ja-JP" sz="2400" b="1" dirty="0">
                <a:latin typeface="ＭＳ 明朝" panose="02020609040205080304" pitchFamily="17" charset="-128"/>
                <a:ea typeface="ＭＳ 明朝" panose="02020609040205080304" pitchFamily="17" charset="-128"/>
              </a:rPr>
              <a:t>1</a:t>
            </a:r>
            <a:r>
              <a:rPr lang="ja-JP" altLang="en-US" sz="2400" b="1" dirty="0">
                <a:latin typeface="ＭＳ 明朝" panose="02020609040205080304" pitchFamily="17" charset="-128"/>
                <a:ea typeface="ＭＳ 明朝" panose="02020609040205080304" pitchFamily="17" charset="-128"/>
              </a:rPr>
              <a:t>種製造者は、法第</a:t>
            </a:r>
            <a:r>
              <a:rPr lang="en-US" altLang="ja-JP" sz="2400" b="1" dirty="0">
                <a:latin typeface="ＭＳ 明朝" panose="02020609040205080304" pitchFamily="17" charset="-128"/>
                <a:ea typeface="ＭＳ 明朝" panose="02020609040205080304" pitchFamily="17" charset="-128"/>
              </a:rPr>
              <a:t>11</a:t>
            </a:r>
            <a:r>
              <a:rPr lang="ja-JP" altLang="en-US" sz="2400" b="1" dirty="0">
                <a:latin typeface="ＭＳ 明朝" panose="02020609040205080304" pitchFamily="17" charset="-128"/>
                <a:ea typeface="ＭＳ 明朝" panose="02020609040205080304" pitchFamily="17" charset="-128"/>
              </a:rPr>
              <a:t>条の規定により、法第</a:t>
            </a:r>
            <a:r>
              <a:rPr lang="en-US" altLang="ja-JP" sz="2400" b="1" dirty="0">
                <a:latin typeface="ＭＳ 明朝" panose="02020609040205080304" pitchFamily="17" charset="-128"/>
                <a:ea typeface="ＭＳ 明朝" panose="02020609040205080304" pitchFamily="17" charset="-128"/>
              </a:rPr>
              <a:t>8</a:t>
            </a:r>
            <a:r>
              <a:rPr lang="ja-JP" altLang="en-US" sz="2400" b="1" dirty="0">
                <a:latin typeface="ＭＳ 明朝" panose="02020609040205080304" pitchFamily="17" charset="-128"/>
                <a:ea typeface="ＭＳ 明朝" panose="02020609040205080304" pitchFamily="17" charset="-128"/>
              </a:rPr>
              <a:t>条</a:t>
            </a:r>
            <a:r>
              <a:rPr lang="en-US" altLang="ja-JP" sz="2400" b="1" dirty="0">
                <a:latin typeface="ＭＳ 明朝" panose="02020609040205080304" pitchFamily="17" charset="-128"/>
                <a:ea typeface="ＭＳ 明朝" panose="02020609040205080304" pitchFamily="17" charset="-128"/>
              </a:rPr>
              <a:t>1</a:t>
            </a:r>
            <a:r>
              <a:rPr lang="ja-JP" altLang="en-US" sz="2400" b="1" dirty="0">
                <a:latin typeface="ＭＳ 明朝" panose="02020609040205080304" pitchFamily="17" charset="-128"/>
                <a:ea typeface="ＭＳ 明朝" panose="02020609040205080304" pitchFamily="17" charset="-128"/>
              </a:rPr>
              <a:t>号の基準に従って製造施設を維持し、かつ、第</a:t>
            </a:r>
            <a:r>
              <a:rPr lang="en-US" altLang="ja-JP" sz="2400" b="1" dirty="0">
                <a:latin typeface="ＭＳ 明朝" panose="02020609040205080304" pitchFamily="17" charset="-128"/>
                <a:ea typeface="ＭＳ 明朝" panose="02020609040205080304" pitchFamily="17" charset="-128"/>
              </a:rPr>
              <a:t>2</a:t>
            </a:r>
            <a:r>
              <a:rPr lang="ja-JP" altLang="en-US" sz="2400" b="1" dirty="0">
                <a:latin typeface="ＭＳ 明朝" panose="02020609040205080304" pitchFamily="17" charset="-128"/>
                <a:ea typeface="ＭＳ 明朝" panose="02020609040205080304" pitchFamily="17" charset="-128"/>
              </a:rPr>
              <a:t>号の基準に従って製造をしなければなりませんが、</a:t>
            </a:r>
            <a:r>
              <a:rPr kumimoji="1" lang="ja-JP" altLang="en-US" sz="2400" b="1" dirty="0">
                <a:latin typeface="ＭＳ 明朝" panose="02020609040205080304" pitchFamily="17" charset="-128"/>
                <a:ea typeface="ＭＳ 明朝" panose="02020609040205080304" pitchFamily="17" charset="-128"/>
              </a:rPr>
              <a:t>製造施設は事業所ごとに多種多様であり、また、その製造の方法も千差万別です。このため、法第</a:t>
            </a:r>
            <a:r>
              <a:rPr kumimoji="1" lang="en-US" altLang="ja-JP" sz="2400" b="1" dirty="0">
                <a:latin typeface="ＭＳ 明朝" panose="02020609040205080304" pitchFamily="17" charset="-128"/>
                <a:ea typeface="ＭＳ 明朝" panose="02020609040205080304" pitchFamily="17" charset="-128"/>
              </a:rPr>
              <a:t>8</a:t>
            </a:r>
            <a:r>
              <a:rPr kumimoji="1" lang="ja-JP" altLang="en-US" sz="2400" b="1" dirty="0">
                <a:latin typeface="ＭＳ 明朝" panose="02020609040205080304" pitchFamily="17" charset="-128"/>
                <a:ea typeface="ＭＳ 明朝" panose="02020609040205080304" pitchFamily="17" charset="-128"/>
              </a:rPr>
              <a:t>条第</a:t>
            </a:r>
            <a:r>
              <a:rPr kumimoji="1" lang="en-US" altLang="ja-JP" sz="2400" b="1" dirty="0">
                <a:latin typeface="ＭＳ 明朝" panose="02020609040205080304" pitchFamily="17" charset="-128"/>
                <a:ea typeface="ＭＳ 明朝" panose="02020609040205080304" pitchFamily="17" charset="-128"/>
              </a:rPr>
              <a:t>1</a:t>
            </a:r>
            <a:r>
              <a:rPr kumimoji="1" lang="ja-JP" altLang="en-US" sz="2400" b="1" dirty="0">
                <a:latin typeface="ＭＳ 明朝" panose="02020609040205080304" pitchFamily="17" charset="-128"/>
                <a:ea typeface="ＭＳ 明朝" panose="02020609040205080304" pitchFamily="17" charset="-128"/>
              </a:rPr>
              <a:t>号、第</a:t>
            </a:r>
            <a:r>
              <a:rPr kumimoji="1" lang="en-US" altLang="ja-JP" sz="2400" b="1" dirty="0">
                <a:latin typeface="ＭＳ 明朝" panose="02020609040205080304" pitchFamily="17" charset="-128"/>
                <a:ea typeface="ＭＳ 明朝" panose="02020609040205080304" pitchFamily="17" charset="-128"/>
              </a:rPr>
              <a:t>2</a:t>
            </a:r>
            <a:r>
              <a:rPr kumimoji="1" lang="ja-JP" altLang="en-US" sz="2400" b="1" dirty="0">
                <a:latin typeface="ＭＳ 明朝" panose="02020609040205080304" pitchFamily="17" charset="-128"/>
                <a:ea typeface="ＭＳ 明朝" panose="02020609040205080304" pitchFamily="17" charset="-128"/>
              </a:rPr>
              <a:t>号の基準は、これら多様な施設それぞれに対応することが難しいため、必要最小限のものとして一般抽象化されています。このため、高圧ガスによる災害の発生の防止に万全を期して高圧ガスの製造を行うためには、各々の事業所の実態に即して具体化し、又は補完して、当該事業所に最適な危害予防規程を作成する必要があります。</a:t>
            </a:r>
            <a:r>
              <a:rPr lang="ja-JP" altLang="en-US" sz="2400" b="1" dirty="0">
                <a:solidFill>
                  <a:srgbClr val="FF0000"/>
                </a:solidFill>
                <a:latin typeface="ＭＳ 明朝" panose="02020609040205080304" pitchFamily="17" charset="-128"/>
                <a:ea typeface="ＭＳ 明朝" panose="02020609040205080304" pitchFamily="17" charset="-128"/>
              </a:rPr>
              <a:t>第</a:t>
            </a:r>
            <a:r>
              <a:rPr lang="en-US" altLang="ja-JP" sz="2400" b="1" dirty="0">
                <a:solidFill>
                  <a:srgbClr val="FF0000"/>
                </a:solidFill>
                <a:latin typeface="ＭＳ 明朝" panose="02020609040205080304" pitchFamily="17" charset="-128"/>
                <a:ea typeface="ＭＳ 明朝" panose="02020609040205080304" pitchFamily="17" charset="-128"/>
              </a:rPr>
              <a:t>1</a:t>
            </a:r>
            <a:r>
              <a:rPr lang="ja-JP" altLang="en-US" sz="2400" b="1" dirty="0">
                <a:solidFill>
                  <a:srgbClr val="FF0000"/>
                </a:solidFill>
                <a:latin typeface="ＭＳ 明朝" panose="02020609040205080304" pitchFamily="17" charset="-128"/>
                <a:ea typeface="ＭＳ 明朝" panose="02020609040205080304" pitchFamily="17" charset="-128"/>
              </a:rPr>
              <a:t>種製造者及びその従業者は、危害予防規程を確実に遵守、実行することによって災害防止と公共の安全を確保する必要があります。</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p:txBody>
      </p:sp>
      <p:sp>
        <p:nvSpPr>
          <p:cNvPr id="6" name="フッター プレースホルダー 5">
            <a:extLst>
              <a:ext uri="{FF2B5EF4-FFF2-40B4-BE49-F238E27FC236}">
                <a16:creationId xmlns:a16="http://schemas.microsoft.com/office/drawing/2014/main" id="{71E35B6E-BEFD-4B14-9957-511BD0E8F163}"/>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27</a:t>
            </a:r>
          </a:p>
        </p:txBody>
      </p:sp>
    </p:spTree>
    <p:extLst>
      <p:ext uri="{BB962C8B-B14F-4D97-AF65-F5344CB8AC3E}">
        <p14:creationId xmlns:p14="http://schemas.microsoft.com/office/powerpoint/2010/main" val="426083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2F837-626D-4871-BA3B-1FD59EC8E4B9}"/>
              </a:ext>
            </a:extLst>
          </p:cNvPr>
          <p:cNvSpPr>
            <a:spLocks noGrp="1"/>
          </p:cNvSpPr>
          <p:nvPr>
            <p:ph type="ctrTitle"/>
          </p:nvPr>
        </p:nvSpPr>
        <p:spPr>
          <a:xfrm>
            <a:off x="1249680" y="401595"/>
            <a:ext cx="9692640" cy="778475"/>
          </a:xfrm>
        </p:spPr>
        <p:txBody>
          <a:bodyPr anchor="t">
            <a:normAutofit/>
          </a:bodyPr>
          <a:lstStyle/>
          <a:p>
            <a:r>
              <a:rPr kumimoji="1" lang="ja-JP" altLang="en-US" sz="4000" b="1" dirty="0">
                <a:latin typeface="ＭＳ 明朝" panose="02020609040205080304" pitchFamily="17" charset="-128"/>
                <a:ea typeface="ＭＳ 明朝" panose="02020609040205080304" pitchFamily="17" charset="-128"/>
              </a:rPr>
              <a:t>基本的な冷凍サイクル</a:t>
            </a:r>
          </a:p>
        </p:txBody>
      </p:sp>
      <p:sp>
        <p:nvSpPr>
          <p:cNvPr id="3" name="字幕 2">
            <a:extLst>
              <a:ext uri="{FF2B5EF4-FFF2-40B4-BE49-F238E27FC236}">
                <a16:creationId xmlns:a16="http://schemas.microsoft.com/office/drawing/2014/main" id="{B9FF2C28-8560-48E9-8E3A-2025A6DAC5B3}"/>
              </a:ext>
            </a:extLst>
          </p:cNvPr>
          <p:cNvSpPr>
            <a:spLocks noGrp="1"/>
          </p:cNvSpPr>
          <p:nvPr>
            <p:ph type="subTitle" idx="1"/>
          </p:nvPr>
        </p:nvSpPr>
        <p:spPr>
          <a:xfrm>
            <a:off x="1042911" y="1334529"/>
            <a:ext cx="10350020" cy="4584357"/>
          </a:xfrm>
          <a:ln w="38100">
            <a:solidFill>
              <a:schemeClr val="tx1"/>
            </a:solidFill>
          </a:ln>
        </p:spPr>
        <p:txBody>
          <a:bodyPr anchor="ctr">
            <a:normAutofit/>
          </a:bodyPr>
          <a:lstStyle/>
          <a:p>
            <a:pPr algn="l"/>
            <a:r>
              <a:rPr lang="ja-JP" altLang="en-US" dirty="0">
                <a:latin typeface="ＭＳ 明朝" panose="02020609040205080304" pitchFamily="17" charset="-128"/>
                <a:ea typeface="ＭＳ 明朝" panose="02020609040205080304" pitchFamily="17" charset="-128"/>
              </a:rPr>
              <a:t>　　</a:t>
            </a:r>
            <a:r>
              <a:rPr lang="ja-JP" altLang="en-US" sz="3200" b="1" dirty="0">
                <a:latin typeface="ＭＳ 明朝" panose="02020609040205080304" pitchFamily="17" charset="-128"/>
                <a:ea typeface="ＭＳ 明朝" panose="02020609040205080304" pitchFamily="17" charset="-128"/>
              </a:rPr>
              <a:t>冷凍サイクルは、</a:t>
            </a:r>
            <a:r>
              <a:rPr lang="ja-JP" altLang="en-US" sz="3200" b="1" dirty="0">
                <a:solidFill>
                  <a:srgbClr val="FF0000"/>
                </a:solidFill>
                <a:latin typeface="ＭＳ 明朝" panose="02020609040205080304" pitchFamily="17" charset="-128"/>
                <a:ea typeface="ＭＳ 明朝" panose="02020609040205080304" pitchFamily="17" charset="-128"/>
              </a:rPr>
              <a:t>圧縮、凝縮、</a:t>
            </a:r>
            <a:r>
              <a:rPr lang="ja-JP" altLang="en-US" sz="3200" b="1" dirty="0">
                <a:solidFill>
                  <a:schemeClr val="tx2"/>
                </a:solidFill>
                <a:latin typeface="ＭＳ 明朝" panose="02020609040205080304" pitchFamily="17" charset="-128"/>
                <a:ea typeface="ＭＳ 明朝" panose="02020609040205080304" pitchFamily="17" charset="-128"/>
              </a:rPr>
              <a:t>膨張、</a:t>
            </a:r>
            <a:r>
              <a:rPr lang="ja-JP" altLang="en-US" sz="3200" b="1" dirty="0">
                <a:solidFill>
                  <a:schemeClr val="accent6">
                    <a:lumMod val="75000"/>
                  </a:schemeClr>
                </a:solidFill>
                <a:latin typeface="ＭＳ 明朝" panose="02020609040205080304" pitchFamily="17" charset="-128"/>
                <a:ea typeface="ＭＳ 明朝" panose="02020609040205080304" pitchFamily="17" charset="-128"/>
              </a:rPr>
              <a:t>蒸発</a:t>
            </a:r>
            <a:r>
              <a:rPr lang="ja-JP" altLang="en-US" sz="3200" b="1" dirty="0">
                <a:latin typeface="ＭＳ 明朝" panose="02020609040205080304" pitchFamily="17" charset="-128"/>
                <a:ea typeface="ＭＳ 明朝" panose="02020609040205080304" pitchFamily="17" charset="-128"/>
              </a:rPr>
              <a:t>から成り</a:t>
            </a:r>
            <a:endParaRPr lang="en-US" altLang="ja-JP" sz="3200" b="1" dirty="0">
              <a:latin typeface="ＭＳ 明朝" panose="02020609040205080304" pitchFamily="17" charset="-128"/>
              <a:ea typeface="ＭＳ 明朝" panose="02020609040205080304" pitchFamily="17" charset="-128"/>
            </a:endParaRPr>
          </a:p>
          <a:p>
            <a:pPr algn="l"/>
            <a:r>
              <a:rPr lang="ja-JP" altLang="en-US" sz="3200" b="1" dirty="0">
                <a:latin typeface="ＭＳ 明朝" panose="02020609040205080304" pitchFamily="17" charset="-128"/>
                <a:ea typeface="ＭＳ 明朝" panose="02020609040205080304" pitchFamily="17" charset="-128"/>
              </a:rPr>
              <a:t>立っている。</a:t>
            </a:r>
            <a:r>
              <a:rPr lang="ja-JP" altLang="en-US" sz="1200" b="1" dirty="0">
                <a:latin typeface="ＭＳ 明朝" panose="02020609040205080304" pitchFamily="17" charset="-128"/>
                <a:ea typeface="ＭＳ 明朝" panose="02020609040205080304" pitchFamily="17" charset="-128"/>
              </a:rPr>
              <a:t>　　　　　　　　　　　　　　　　　　　　　　　　　　　　　　　　　　　　　　　　　　　</a:t>
            </a:r>
            <a:endParaRPr lang="en-US" altLang="ja-JP" sz="1200" b="1" dirty="0">
              <a:latin typeface="ＭＳ 明朝" panose="02020609040205080304" pitchFamily="17" charset="-128"/>
              <a:ea typeface="ＭＳ 明朝" panose="02020609040205080304" pitchFamily="17" charset="-128"/>
            </a:endParaRPr>
          </a:p>
          <a:p>
            <a:pPr algn="l"/>
            <a:endParaRPr lang="en-US" altLang="ja-JP" sz="1200" dirty="0">
              <a:latin typeface="ＭＳ 明朝" panose="02020609040205080304" pitchFamily="17" charset="-128"/>
              <a:ea typeface="ＭＳ 明朝" panose="02020609040205080304" pitchFamily="17" charset="-128"/>
            </a:endParaRPr>
          </a:p>
          <a:p>
            <a:pPr algn="l"/>
            <a:r>
              <a:rPr lang="ja-JP" altLang="en-US" sz="3000" b="1" dirty="0">
                <a:solidFill>
                  <a:schemeClr val="accent6">
                    <a:lumMod val="75000"/>
                  </a:schemeClr>
                </a:solidFill>
                <a:latin typeface="ＭＳ 明朝" panose="02020609040205080304" pitchFamily="17" charset="-128"/>
                <a:ea typeface="ＭＳ 明朝" panose="02020609040205080304" pitchFamily="17" charset="-128"/>
              </a:rPr>
              <a:t>蒸発</a:t>
            </a:r>
            <a:r>
              <a:rPr lang="ja-JP" altLang="en-US" sz="3000" dirty="0">
                <a:latin typeface="ＭＳ 明朝" panose="02020609040205080304" pitchFamily="17" charset="-128"/>
                <a:ea typeface="ＭＳ 明朝" panose="02020609040205080304" pitchFamily="17" charset="-128"/>
              </a:rPr>
              <a:t>：</a:t>
            </a:r>
            <a:r>
              <a:rPr lang="ja-JP" altLang="en-US" sz="2600" b="1" dirty="0">
                <a:latin typeface="ＭＳ 明朝" panose="02020609040205080304" pitchFamily="17" charset="-128"/>
                <a:ea typeface="ＭＳ 明朝" panose="02020609040205080304" pitchFamily="17" charset="-128"/>
              </a:rPr>
              <a:t>冷媒液が周囲の熱を吸収しながら蒸発し気体（蒸気）となる</a:t>
            </a:r>
            <a:endParaRPr lang="ja-JP" altLang="en-US" sz="2800" b="1" dirty="0">
              <a:latin typeface="ＭＳ 明朝" panose="02020609040205080304" pitchFamily="17" charset="-128"/>
              <a:ea typeface="ＭＳ 明朝" panose="02020609040205080304" pitchFamily="17" charset="-128"/>
            </a:endParaRPr>
          </a:p>
          <a:p>
            <a:pPr algn="l"/>
            <a:r>
              <a:rPr kumimoji="1" lang="ja-JP" altLang="en-US" sz="3000" b="1" dirty="0">
                <a:solidFill>
                  <a:srgbClr val="FF0000"/>
                </a:solidFill>
                <a:latin typeface="ＭＳ 明朝" panose="02020609040205080304" pitchFamily="17" charset="-128"/>
                <a:ea typeface="ＭＳ 明朝" panose="02020609040205080304" pitchFamily="17" charset="-128"/>
              </a:rPr>
              <a:t>圧縮</a:t>
            </a:r>
            <a:r>
              <a:rPr kumimoji="1" lang="ja-JP" altLang="en-US" sz="3000" b="1" dirty="0">
                <a:latin typeface="ＭＳ 明朝" panose="02020609040205080304" pitchFamily="17" charset="-128"/>
                <a:ea typeface="ＭＳ 明朝" panose="02020609040205080304" pitchFamily="17" charset="-128"/>
              </a:rPr>
              <a:t>：冷媒を圧縮して高温・高圧の気体（蒸気）にする。</a:t>
            </a:r>
            <a:endParaRPr kumimoji="1" lang="en-US" altLang="ja-JP" sz="3000" b="1" dirty="0">
              <a:latin typeface="ＭＳ 明朝" panose="02020609040205080304" pitchFamily="17" charset="-128"/>
              <a:ea typeface="ＭＳ 明朝" panose="02020609040205080304" pitchFamily="17" charset="-128"/>
            </a:endParaRPr>
          </a:p>
          <a:p>
            <a:pPr algn="l"/>
            <a:r>
              <a:rPr lang="ja-JP" altLang="en-US" sz="3000" b="1" dirty="0">
                <a:solidFill>
                  <a:srgbClr val="FF0000"/>
                </a:solidFill>
                <a:latin typeface="ＭＳ 明朝" panose="02020609040205080304" pitchFamily="17" charset="-128"/>
                <a:ea typeface="ＭＳ 明朝" panose="02020609040205080304" pitchFamily="17" charset="-128"/>
              </a:rPr>
              <a:t>凝縮</a:t>
            </a:r>
            <a:r>
              <a:rPr lang="ja-JP" altLang="en-US" sz="3000" b="1" dirty="0">
                <a:latin typeface="ＭＳ 明朝" panose="02020609040205080304" pitchFamily="17" charset="-128"/>
                <a:ea typeface="ＭＳ 明朝" panose="02020609040205080304" pitchFamily="17" charset="-128"/>
              </a:rPr>
              <a:t>：高温・高圧の気体（蒸気）から熱を放出し、冷媒液</a:t>
            </a:r>
            <a:endParaRPr lang="en-US" altLang="ja-JP" sz="3000" b="1" dirty="0">
              <a:latin typeface="ＭＳ 明朝" panose="02020609040205080304" pitchFamily="17" charset="-128"/>
              <a:ea typeface="ＭＳ 明朝" panose="02020609040205080304" pitchFamily="17" charset="-128"/>
            </a:endParaRPr>
          </a:p>
          <a:p>
            <a:pPr algn="l"/>
            <a:r>
              <a:rPr lang="ja-JP" altLang="en-US" sz="3000" b="1" dirty="0">
                <a:latin typeface="ＭＳ 明朝" panose="02020609040205080304" pitchFamily="17" charset="-128"/>
                <a:ea typeface="ＭＳ 明朝" panose="02020609040205080304" pitchFamily="17" charset="-128"/>
              </a:rPr>
              <a:t>　　　となる。</a:t>
            </a:r>
            <a:endParaRPr lang="en-US" altLang="ja-JP" sz="3000" b="1" dirty="0">
              <a:latin typeface="ＭＳ 明朝" panose="02020609040205080304" pitchFamily="17" charset="-128"/>
              <a:ea typeface="ＭＳ 明朝" panose="02020609040205080304" pitchFamily="17" charset="-128"/>
            </a:endParaRPr>
          </a:p>
          <a:p>
            <a:pPr algn="l"/>
            <a:r>
              <a:rPr kumimoji="1" lang="ja-JP" altLang="en-US" sz="3000" b="1" dirty="0">
                <a:solidFill>
                  <a:schemeClr val="tx2"/>
                </a:solidFill>
                <a:latin typeface="ＭＳ 明朝" panose="02020609040205080304" pitchFamily="17" charset="-128"/>
                <a:ea typeface="ＭＳ 明朝" panose="02020609040205080304" pitchFamily="17" charset="-128"/>
              </a:rPr>
              <a:t>膨張</a:t>
            </a:r>
            <a:r>
              <a:rPr kumimoji="1" lang="ja-JP" altLang="en-US" sz="3000" b="1" dirty="0">
                <a:latin typeface="ＭＳ 明朝" panose="02020609040205080304" pitchFamily="17" charset="-128"/>
                <a:ea typeface="ＭＳ 明朝" panose="02020609040205080304" pitchFamily="17" charset="-128"/>
              </a:rPr>
              <a:t>：冷媒液の圧力を下げ蒸発しやすくする。</a:t>
            </a:r>
            <a:endParaRPr kumimoji="1" lang="en-US" altLang="ja-JP" sz="3000" b="1" dirty="0">
              <a:latin typeface="ＭＳ 明朝" panose="02020609040205080304" pitchFamily="17" charset="-128"/>
              <a:ea typeface="ＭＳ 明朝" panose="02020609040205080304" pitchFamily="17" charset="-128"/>
            </a:endParaRPr>
          </a:p>
        </p:txBody>
      </p:sp>
      <p:sp>
        <p:nvSpPr>
          <p:cNvPr id="5" name="フッター プレースホルダー 4">
            <a:extLst>
              <a:ext uri="{FF2B5EF4-FFF2-40B4-BE49-F238E27FC236}">
                <a16:creationId xmlns:a16="http://schemas.microsoft.com/office/drawing/2014/main" id="{8E1B9A3D-EA33-48E7-AD98-7DC145F66EDA}"/>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2</a:t>
            </a:r>
          </a:p>
        </p:txBody>
      </p:sp>
    </p:spTree>
    <p:extLst>
      <p:ext uri="{BB962C8B-B14F-4D97-AF65-F5344CB8AC3E}">
        <p14:creationId xmlns:p14="http://schemas.microsoft.com/office/powerpoint/2010/main" val="2584169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3C27C-6CB8-4F11-AC1B-23B4A83F9929}"/>
              </a:ext>
            </a:extLst>
          </p:cNvPr>
          <p:cNvSpPr>
            <a:spLocks noGrp="1"/>
          </p:cNvSpPr>
          <p:nvPr>
            <p:ph type="title"/>
          </p:nvPr>
        </p:nvSpPr>
        <p:spPr>
          <a:xfrm>
            <a:off x="838200" y="365125"/>
            <a:ext cx="10515600" cy="685199"/>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保安教育（第</a:t>
            </a:r>
            <a:r>
              <a:rPr kumimoji="1" lang="en-US" altLang="ja-JP" sz="3600" b="1" dirty="0">
                <a:latin typeface="ＭＳ 明朝" panose="02020609040205080304" pitchFamily="17" charset="-128"/>
                <a:ea typeface="ＭＳ 明朝" panose="02020609040205080304" pitchFamily="17" charset="-128"/>
              </a:rPr>
              <a:t>1</a:t>
            </a:r>
            <a:r>
              <a:rPr kumimoji="1" lang="ja-JP" altLang="en-US" sz="3600" b="1" dirty="0">
                <a:latin typeface="ＭＳ 明朝" panose="02020609040205080304" pitchFamily="17" charset="-128"/>
                <a:ea typeface="ＭＳ 明朝" panose="02020609040205080304" pitchFamily="17" charset="-128"/>
              </a:rPr>
              <a:t>種製造者・第</a:t>
            </a:r>
            <a:r>
              <a:rPr kumimoji="1" lang="en-US" altLang="ja-JP" sz="3600" b="1" dirty="0">
                <a:latin typeface="ＭＳ 明朝" panose="02020609040205080304" pitchFamily="17" charset="-128"/>
                <a:ea typeface="ＭＳ 明朝" panose="02020609040205080304" pitchFamily="17" charset="-128"/>
              </a:rPr>
              <a:t>2</a:t>
            </a:r>
            <a:r>
              <a:rPr kumimoji="1" lang="ja-JP" altLang="en-US" sz="3600" b="1" dirty="0">
                <a:latin typeface="ＭＳ 明朝" panose="02020609040205080304" pitchFamily="17" charset="-128"/>
                <a:ea typeface="ＭＳ 明朝" panose="02020609040205080304" pitchFamily="17" charset="-128"/>
              </a:rPr>
              <a:t>種製造者）</a:t>
            </a:r>
          </a:p>
        </p:txBody>
      </p:sp>
      <p:sp>
        <p:nvSpPr>
          <p:cNvPr id="3" name="コンテンツ プレースホルダー 2">
            <a:extLst>
              <a:ext uri="{FF2B5EF4-FFF2-40B4-BE49-F238E27FC236}">
                <a16:creationId xmlns:a16="http://schemas.microsoft.com/office/drawing/2014/main" id="{560CA20E-7ECF-4870-A848-EB7BE6177060}"/>
              </a:ext>
            </a:extLst>
          </p:cNvPr>
          <p:cNvSpPr>
            <a:spLocks noGrp="1"/>
          </p:cNvSpPr>
          <p:nvPr>
            <p:ph idx="1"/>
          </p:nvPr>
        </p:nvSpPr>
        <p:spPr>
          <a:xfrm>
            <a:off x="838200" y="1198605"/>
            <a:ext cx="10515600" cy="5016844"/>
          </a:xfrm>
          <a:ln w="38100">
            <a:solidFill>
              <a:schemeClr val="tx1"/>
            </a:solidFill>
          </a:ln>
        </p:spPr>
        <p:txBody>
          <a:bodyPr/>
          <a:lstStyle/>
          <a:p>
            <a:pPr marL="0" indent="0">
              <a:buNone/>
            </a:pPr>
            <a:r>
              <a:rPr kumimoji="1" lang="ja-JP" altLang="en-US" b="1" dirty="0">
                <a:latin typeface="ＭＳ 明朝" panose="02020609040205080304" pitchFamily="17" charset="-128"/>
                <a:ea typeface="ＭＳ 明朝" panose="02020609040205080304" pitchFamily="17" charset="-128"/>
              </a:rPr>
              <a:t>　災害は、冷凍設備などを取扱う人たちの不注意や理解の不足に起因して起こる場合が多いので、その人たちに対して、高圧ガスの性質とか、設備の安全な操作方法などについて、十分教育する必要があります。これが保安教育です。</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第</a:t>
            </a:r>
            <a:r>
              <a:rPr lang="en-US" altLang="ja-JP" b="1" dirty="0">
                <a:latin typeface="ＭＳ 明朝" panose="02020609040205080304" pitchFamily="17" charset="-128"/>
                <a:ea typeface="ＭＳ 明朝" panose="02020609040205080304" pitchFamily="17" charset="-128"/>
              </a:rPr>
              <a:t>1</a:t>
            </a:r>
            <a:r>
              <a:rPr lang="ja-JP" altLang="en-US" b="1" dirty="0">
                <a:latin typeface="ＭＳ 明朝" panose="02020609040205080304" pitchFamily="17" charset="-128"/>
                <a:ea typeface="ＭＳ 明朝" panose="02020609040205080304" pitchFamily="17" charset="-128"/>
              </a:rPr>
              <a:t>種製造者は、保安教育計画を定め、その従業者に対し保安教育計画を忠実に実行しなければなりません。</a:t>
            </a:r>
            <a:endParaRPr lang="en-US" altLang="ja-JP" b="1" dirty="0">
              <a:latin typeface="ＭＳ 明朝" panose="02020609040205080304" pitchFamily="17" charset="-128"/>
              <a:ea typeface="ＭＳ 明朝" panose="02020609040205080304" pitchFamily="17" charset="-128"/>
            </a:endParaRPr>
          </a:p>
          <a:p>
            <a:pPr marL="0" indent="0">
              <a:buNone/>
            </a:pPr>
            <a:r>
              <a:rPr kumimoji="1" lang="ja-JP" altLang="en-US" b="1" dirty="0">
                <a:latin typeface="ＭＳ 明朝" panose="02020609040205080304" pitchFamily="17" charset="-128"/>
                <a:ea typeface="ＭＳ 明朝" panose="02020609040205080304" pitchFamily="17" charset="-128"/>
              </a:rPr>
              <a:t>　第</a:t>
            </a:r>
            <a:r>
              <a:rPr kumimoji="1" lang="en-US" altLang="ja-JP" b="1" dirty="0">
                <a:latin typeface="ＭＳ 明朝" panose="02020609040205080304" pitchFamily="17" charset="-128"/>
                <a:ea typeface="ＭＳ 明朝" panose="02020609040205080304" pitchFamily="17" charset="-128"/>
              </a:rPr>
              <a:t>2</a:t>
            </a:r>
            <a:r>
              <a:rPr kumimoji="1" lang="ja-JP" altLang="en-US" b="1" dirty="0">
                <a:latin typeface="ＭＳ 明朝" panose="02020609040205080304" pitchFamily="17" charset="-128"/>
                <a:ea typeface="ＭＳ 明朝" panose="02020609040205080304" pitchFamily="17" charset="-128"/>
              </a:rPr>
              <a:t>種製造者は、その従業者に対し保安教育を忠実に実行しなければなりません。</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solidFill>
                  <a:srgbClr val="FF0000"/>
                </a:solidFill>
                <a:latin typeface="ＭＳ 明朝" panose="02020609040205080304" pitchFamily="17" charset="-128"/>
                <a:ea typeface="ＭＳ 明朝" panose="02020609040205080304" pitchFamily="17" charset="-128"/>
              </a:rPr>
              <a:t>　保安教育は、保安法第</a:t>
            </a:r>
            <a:r>
              <a:rPr lang="en-US" altLang="ja-JP" b="1" dirty="0">
                <a:solidFill>
                  <a:srgbClr val="FF0000"/>
                </a:solidFill>
                <a:latin typeface="ＭＳ 明朝" panose="02020609040205080304" pitchFamily="17" charset="-128"/>
                <a:ea typeface="ＭＳ 明朝" panose="02020609040205080304" pitchFamily="17" charset="-128"/>
              </a:rPr>
              <a:t>27</a:t>
            </a:r>
            <a:r>
              <a:rPr lang="ja-JP" altLang="en-US" b="1" dirty="0">
                <a:solidFill>
                  <a:srgbClr val="FF0000"/>
                </a:solidFill>
                <a:latin typeface="ＭＳ 明朝" panose="02020609040205080304" pitchFamily="17" charset="-128"/>
                <a:ea typeface="ＭＳ 明朝" panose="02020609040205080304" pitchFamily="17" charset="-128"/>
              </a:rPr>
              <a:t>条において、第</a:t>
            </a:r>
            <a:r>
              <a:rPr lang="en-US" altLang="ja-JP" b="1" dirty="0">
                <a:solidFill>
                  <a:srgbClr val="FF0000"/>
                </a:solidFill>
                <a:latin typeface="ＭＳ 明朝" panose="02020609040205080304" pitchFamily="17" charset="-128"/>
                <a:ea typeface="ＭＳ 明朝" panose="02020609040205080304" pitchFamily="17" charset="-128"/>
              </a:rPr>
              <a:t>1</a:t>
            </a:r>
            <a:r>
              <a:rPr lang="ja-JP" altLang="en-US" b="1" dirty="0">
                <a:solidFill>
                  <a:srgbClr val="FF0000"/>
                </a:solidFill>
                <a:latin typeface="ＭＳ 明朝" panose="02020609040205080304" pitchFamily="17" charset="-128"/>
                <a:ea typeface="ＭＳ 明朝" panose="02020609040205080304" pitchFamily="17" charset="-128"/>
              </a:rPr>
              <a:t>種製造者はもちろん、第</a:t>
            </a:r>
            <a:r>
              <a:rPr lang="en-US" altLang="ja-JP" b="1" dirty="0">
                <a:solidFill>
                  <a:srgbClr val="FF0000"/>
                </a:solidFill>
                <a:latin typeface="ＭＳ 明朝" panose="02020609040205080304" pitchFamily="17" charset="-128"/>
                <a:ea typeface="ＭＳ 明朝" panose="02020609040205080304" pitchFamily="17" charset="-128"/>
              </a:rPr>
              <a:t>2</a:t>
            </a:r>
            <a:r>
              <a:rPr lang="ja-JP" altLang="en-US" b="1" dirty="0">
                <a:solidFill>
                  <a:srgbClr val="FF0000"/>
                </a:solidFill>
                <a:latin typeface="ＭＳ 明朝" panose="02020609040205080304" pitchFamily="17" charset="-128"/>
                <a:ea typeface="ＭＳ 明朝" panose="02020609040205080304" pitchFamily="17" charset="-128"/>
              </a:rPr>
              <a:t>種製造者についても、その従業者に対して、保安教育の義務が課せられています。</a:t>
            </a:r>
            <a:endParaRPr kumimoji="1" lang="ja-JP" altLang="en-US" b="1" dirty="0">
              <a:solidFill>
                <a:srgbClr val="FF0000"/>
              </a:solidFill>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C4AAEB4D-6B08-48A9-93ED-F461056ABBB8}"/>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28</a:t>
            </a:r>
          </a:p>
        </p:txBody>
      </p:sp>
    </p:spTree>
    <p:extLst>
      <p:ext uri="{BB962C8B-B14F-4D97-AF65-F5344CB8AC3E}">
        <p14:creationId xmlns:p14="http://schemas.microsoft.com/office/powerpoint/2010/main" val="127005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A0E0-160C-41C0-9184-01A67BA7F330}"/>
              </a:ext>
            </a:extLst>
          </p:cNvPr>
          <p:cNvSpPr>
            <a:spLocks noGrp="1"/>
          </p:cNvSpPr>
          <p:nvPr>
            <p:ph type="title"/>
          </p:nvPr>
        </p:nvSpPr>
        <p:spPr>
          <a:xfrm>
            <a:off x="838200" y="365126"/>
            <a:ext cx="10515600" cy="524560"/>
          </a:xfrm>
        </p:spPr>
        <p:txBody>
          <a:bodyPr>
            <a:normAutofit fontScale="90000"/>
          </a:bodyPr>
          <a:lstStyle/>
          <a:p>
            <a:pPr algn="ctr"/>
            <a:r>
              <a:rPr kumimoji="1" lang="ja-JP" altLang="en-US" sz="4000" b="1" dirty="0">
                <a:latin typeface="ＭＳ 明朝" panose="02020609040205080304" pitchFamily="17" charset="-128"/>
                <a:ea typeface="ＭＳ 明朝" panose="02020609040205080304" pitchFamily="17" charset="-128"/>
              </a:rPr>
              <a:t>日常点検・運転日誌</a:t>
            </a:r>
          </a:p>
        </p:txBody>
      </p:sp>
      <p:sp>
        <p:nvSpPr>
          <p:cNvPr id="3" name="コンテンツ プレースホルダー 2">
            <a:extLst>
              <a:ext uri="{FF2B5EF4-FFF2-40B4-BE49-F238E27FC236}">
                <a16:creationId xmlns:a16="http://schemas.microsoft.com/office/drawing/2014/main" id="{0AC8E591-8C00-4934-AA40-42377E58B54F}"/>
              </a:ext>
            </a:extLst>
          </p:cNvPr>
          <p:cNvSpPr>
            <a:spLocks noGrp="1"/>
          </p:cNvSpPr>
          <p:nvPr>
            <p:ph idx="1"/>
          </p:nvPr>
        </p:nvSpPr>
        <p:spPr>
          <a:xfrm>
            <a:off x="838200" y="1102240"/>
            <a:ext cx="10515600" cy="5254110"/>
          </a:xfrm>
          <a:ln w="38100">
            <a:solidFill>
              <a:schemeClr val="tx1"/>
            </a:solidFill>
          </a:ln>
        </p:spPr>
        <p:txBody>
          <a:bodyPr>
            <a:normAutofit lnSpcReduction="10000"/>
          </a:bodyPr>
          <a:lstStyle/>
          <a:p>
            <a:pPr marL="0" indent="0">
              <a:buNone/>
            </a:pPr>
            <a:r>
              <a:rPr kumimoji="1" lang="ja-JP" altLang="en-US" dirty="0">
                <a:latin typeface="ＭＳ 明朝" panose="02020609040205080304" pitchFamily="17" charset="-128"/>
                <a:ea typeface="ＭＳ 明朝" panose="02020609040205080304" pitchFamily="17" charset="-128"/>
              </a:rPr>
              <a:t>　</a:t>
            </a:r>
            <a:r>
              <a:rPr kumimoji="1" lang="ja-JP" altLang="en-US" sz="2400" b="1" dirty="0">
                <a:latin typeface="ＭＳ 明朝" panose="02020609040205080304" pitchFamily="17" charset="-128"/>
                <a:ea typeface="ＭＳ 明朝" panose="02020609040205080304" pitchFamily="17" charset="-128"/>
              </a:rPr>
              <a:t>冷凍装置の正常な運転状態を維持するためには、圧縮機、凝縮器、膨張</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kumimoji="1" lang="ja-JP" altLang="en-US" sz="2400" b="1" dirty="0">
                <a:latin typeface="ＭＳ 明朝" panose="02020609040205080304" pitchFamily="17" charset="-128"/>
                <a:ea typeface="ＭＳ 明朝" panose="02020609040205080304" pitchFamily="17" charset="-128"/>
              </a:rPr>
              <a:t>弁、蒸発器、自動制御機器等がバランスよく稼働しなければならない。運</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kumimoji="1" lang="ja-JP" altLang="en-US" sz="2400" b="1" dirty="0">
                <a:latin typeface="ＭＳ 明朝" panose="02020609040205080304" pitchFamily="17" charset="-128"/>
                <a:ea typeface="ＭＳ 明朝" panose="02020609040205080304" pitchFamily="17" charset="-128"/>
              </a:rPr>
              <a:t>転に従事する保安責任者等、保安要員は装置の構造、配管系統、電気系統、</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kumimoji="1" lang="ja-JP" altLang="en-US" sz="2400" b="1" dirty="0">
                <a:latin typeface="ＭＳ 明朝" panose="02020609040205080304" pitchFamily="17" charset="-128"/>
                <a:ea typeface="ＭＳ 明朝" panose="02020609040205080304" pitchFamily="17" charset="-128"/>
              </a:rPr>
              <a:t>取扱い方法をよく理解していなければならない。</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lang="ja-JP" altLang="en-US" sz="3000" b="1" dirty="0">
                <a:latin typeface="ＭＳ 明朝" panose="02020609040205080304" pitchFamily="17" charset="-128"/>
                <a:ea typeface="ＭＳ 明朝" panose="02020609040205080304" pitchFamily="17" charset="-128"/>
              </a:rPr>
              <a:t>日常点検のポイント</a:t>
            </a:r>
            <a:endParaRPr lang="en-US" altLang="ja-JP" sz="3000" b="1" dirty="0">
              <a:latin typeface="ＭＳ 明朝" panose="02020609040205080304" pitchFamily="17" charset="-128"/>
              <a:ea typeface="ＭＳ 明朝" panose="02020609040205080304" pitchFamily="17" charset="-128"/>
            </a:endParaRPr>
          </a:p>
          <a:p>
            <a:pPr marL="0" indent="0">
              <a:buNone/>
            </a:pPr>
            <a:r>
              <a:rPr kumimoji="1" lang="en-US" altLang="ja-JP" sz="2400" b="1" dirty="0">
                <a:latin typeface="ＭＳ 明朝" panose="02020609040205080304" pitchFamily="17" charset="-128"/>
                <a:ea typeface="ＭＳ 明朝" panose="02020609040205080304" pitchFamily="17" charset="-128"/>
              </a:rPr>
              <a:t>1</a:t>
            </a:r>
            <a:r>
              <a:rPr kumimoji="1" lang="ja-JP" altLang="en-US" sz="2400" b="1" dirty="0">
                <a:latin typeface="ＭＳ 明朝" panose="02020609040205080304" pitchFamily="17" charset="-128"/>
                <a:ea typeface="ＭＳ 明朝" panose="02020609040205080304" pitchFamily="17" charset="-128"/>
              </a:rPr>
              <a:t>．制御盤の液晶パネルに表示される各部の圧力、温度、電流、電圧等の数　</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　</a:t>
            </a:r>
            <a:r>
              <a:rPr kumimoji="1" lang="ja-JP" altLang="en-US" sz="2400" b="1" dirty="0">
                <a:latin typeface="ＭＳ 明朝" panose="02020609040205080304" pitchFamily="17" charset="-128"/>
                <a:ea typeface="ＭＳ 明朝" panose="02020609040205080304" pitchFamily="17" charset="-128"/>
              </a:rPr>
              <a:t>値を確認して運転日誌に記入するほか必ず目視にて冷媒設備の点検を行　</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　</a:t>
            </a:r>
            <a:r>
              <a:rPr kumimoji="1" lang="ja-JP" altLang="en-US" sz="2400" b="1" dirty="0">
                <a:latin typeface="ＭＳ 明朝" panose="02020609040205080304" pitchFamily="17" charset="-128"/>
                <a:ea typeface="ＭＳ 明朝" panose="02020609040205080304" pitchFamily="17" charset="-128"/>
              </a:rPr>
              <a:t>う。</a:t>
            </a:r>
            <a:r>
              <a:rPr lang="ja-JP" altLang="en-US" sz="2400" b="1" dirty="0">
                <a:latin typeface="ＭＳ 明朝" panose="02020609040205080304" pitchFamily="17" charset="-128"/>
                <a:ea typeface="ＭＳ 明朝" panose="02020609040205080304" pitchFamily="17" charset="-128"/>
              </a:rPr>
              <a:t>液晶パネルに表示されない機種は、目視にて各部の圧力、温度、電</a:t>
            </a:r>
            <a:endParaRPr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　流、電圧等の数値を確認して運転日誌に記入するほか必ず目視にて冷媒</a:t>
            </a:r>
            <a:endParaRPr lang="en-US" altLang="ja-JP" sz="2400" b="1" dirty="0">
              <a:latin typeface="ＭＳ 明朝" panose="02020609040205080304" pitchFamily="17" charset="-128"/>
              <a:ea typeface="ＭＳ 明朝" panose="02020609040205080304" pitchFamily="17" charset="-128"/>
            </a:endParaRPr>
          </a:p>
          <a:p>
            <a:pPr marL="0" indent="0">
              <a:buNone/>
            </a:pPr>
            <a:r>
              <a:rPr lang="ja-JP" altLang="en-US" sz="2400" b="1" dirty="0">
                <a:latin typeface="ＭＳ 明朝" panose="02020609040205080304" pitchFamily="17" charset="-128"/>
                <a:ea typeface="ＭＳ 明朝" panose="02020609040205080304" pitchFamily="17" charset="-128"/>
              </a:rPr>
              <a:t>　設備の点検を行う。</a:t>
            </a:r>
            <a:endParaRPr lang="en-US" altLang="ja-JP" sz="2400" b="1" dirty="0">
              <a:latin typeface="ＭＳ 明朝" panose="02020609040205080304" pitchFamily="17" charset="-128"/>
              <a:ea typeface="ＭＳ 明朝" panose="02020609040205080304" pitchFamily="17" charset="-128"/>
            </a:endParaRPr>
          </a:p>
          <a:p>
            <a:pPr marL="0" indent="0">
              <a:buNone/>
            </a:pPr>
            <a:r>
              <a:rPr kumimoji="1" lang="en-US" altLang="ja-JP" sz="2400" b="1" dirty="0">
                <a:latin typeface="ＭＳ 明朝" panose="02020609040205080304" pitchFamily="17" charset="-128"/>
                <a:ea typeface="ＭＳ 明朝" panose="02020609040205080304" pitchFamily="17" charset="-128"/>
              </a:rPr>
              <a:t>2</a:t>
            </a:r>
            <a:r>
              <a:rPr kumimoji="1" lang="ja-JP" altLang="en-US" sz="2400" b="1" dirty="0">
                <a:latin typeface="ＭＳ 明朝" panose="02020609040205080304" pitchFamily="17" charset="-128"/>
                <a:ea typeface="ＭＳ 明朝" panose="02020609040205080304" pitchFamily="17" charset="-128"/>
              </a:rPr>
              <a:t>．点検のポイントは、運転中の正常値を把握して、運転中の異常状態を早</a:t>
            </a:r>
            <a:endParaRPr kumimoji="1" lang="en-US" altLang="ja-JP" sz="2400" b="1" dirty="0">
              <a:latin typeface="ＭＳ 明朝" panose="02020609040205080304" pitchFamily="17" charset="-128"/>
              <a:ea typeface="ＭＳ 明朝" panose="02020609040205080304" pitchFamily="17" charset="-128"/>
            </a:endParaRPr>
          </a:p>
          <a:p>
            <a:pPr marL="0" indent="0">
              <a:buNone/>
            </a:pPr>
            <a:r>
              <a:rPr kumimoji="1" lang="ja-JP" altLang="en-US" sz="2400" b="1" dirty="0">
                <a:latin typeface="ＭＳ 明朝" panose="02020609040205080304" pitchFamily="17" charset="-128"/>
                <a:ea typeface="ＭＳ 明朝" panose="02020609040205080304" pitchFamily="17" charset="-128"/>
              </a:rPr>
              <a:t>　期に発見できるように管理技術向上をはかることも重要である。</a:t>
            </a:r>
            <a:endParaRPr kumimoji="1" lang="en-US" altLang="ja-JP" sz="2400" b="1" dirty="0">
              <a:latin typeface="ＭＳ 明朝" panose="02020609040205080304" pitchFamily="17" charset="-128"/>
              <a:ea typeface="ＭＳ 明朝" panose="02020609040205080304" pitchFamily="17" charset="-128"/>
            </a:endParaRPr>
          </a:p>
        </p:txBody>
      </p:sp>
      <p:sp>
        <p:nvSpPr>
          <p:cNvPr id="6" name="フッター プレースホルダー 5">
            <a:extLst>
              <a:ext uri="{FF2B5EF4-FFF2-40B4-BE49-F238E27FC236}">
                <a16:creationId xmlns:a16="http://schemas.microsoft.com/office/drawing/2014/main" id="{50E555F2-A927-41DA-AEE5-F63BF9A514AB}"/>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29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4111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7403A-CBA3-44D2-A056-D172110989EC}"/>
              </a:ext>
            </a:extLst>
          </p:cNvPr>
          <p:cNvSpPr>
            <a:spLocks noGrp="1"/>
          </p:cNvSpPr>
          <p:nvPr>
            <p:ph type="title"/>
          </p:nvPr>
        </p:nvSpPr>
        <p:spPr>
          <a:xfrm>
            <a:off x="838200" y="365126"/>
            <a:ext cx="10515600" cy="858194"/>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冷凍装置における代表的な点検箇所及び点検内容</a:t>
            </a:r>
          </a:p>
        </p:txBody>
      </p:sp>
      <p:sp>
        <p:nvSpPr>
          <p:cNvPr id="3" name="コンテンツ プレースホルダー 2">
            <a:extLst>
              <a:ext uri="{FF2B5EF4-FFF2-40B4-BE49-F238E27FC236}">
                <a16:creationId xmlns:a16="http://schemas.microsoft.com/office/drawing/2014/main" id="{7F7D3422-9B77-4F84-9812-0DEAE830438E}"/>
              </a:ext>
            </a:extLst>
          </p:cNvPr>
          <p:cNvSpPr>
            <a:spLocks noGrp="1"/>
          </p:cNvSpPr>
          <p:nvPr>
            <p:ph idx="1"/>
          </p:nvPr>
        </p:nvSpPr>
        <p:spPr>
          <a:xfrm>
            <a:off x="838200" y="1408670"/>
            <a:ext cx="10515600" cy="4769708"/>
          </a:xfrm>
          <a:ln w="38100">
            <a:solidFill>
              <a:schemeClr val="tx1"/>
            </a:solidFill>
          </a:ln>
        </p:spPr>
        <p:txBody>
          <a:bodyPr anchor="ctr">
            <a:normAutofit lnSpcReduction="10000"/>
          </a:bodyPr>
          <a:lstStyle/>
          <a:p>
            <a:pPr marL="0" indent="0">
              <a:buNone/>
            </a:pPr>
            <a:r>
              <a:rPr kumimoji="1" lang="ja-JP" altLang="en-US" dirty="0">
                <a:latin typeface="ＭＳ 明朝" panose="02020609040205080304" pitchFamily="17" charset="-128"/>
                <a:ea typeface="ＭＳ 明朝" panose="02020609040205080304" pitchFamily="17" charset="-128"/>
              </a:rPr>
              <a:t>　冷凍装置は、</a:t>
            </a:r>
            <a:r>
              <a:rPr kumimoji="1" lang="ja-JP" altLang="en-US" dirty="0">
                <a:solidFill>
                  <a:srgbClr val="FF0000"/>
                </a:solidFill>
                <a:latin typeface="ＭＳ 明朝" panose="02020609040205080304" pitchFamily="17" charset="-128"/>
                <a:ea typeface="ＭＳ 明朝" panose="02020609040205080304" pitchFamily="17" charset="-128"/>
              </a:rPr>
              <a:t>冷却温度の保持</a:t>
            </a:r>
            <a:r>
              <a:rPr kumimoji="1" lang="ja-JP" altLang="en-US" dirty="0">
                <a:latin typeface="ＭＳ 明朝" panose="02020609040205080304" pitchFamily="17" charset="-128"/>
                <a:ea typeface="ＭＳ 明朝" panose="02020609040205080304" pitchFamily="17" charset="-128"/>
              </a:rPr>
              <a:t>と同時に、</a:t>
            </a:r>
            <a:r>
              <a:rPr kumimoji="1" lang="ja-JP" altLang="en-US" dirty="0">
                <a:solidFill>
                  <a:srgbClr val="FF0000"/>
                </a:solidFill>
                <a:latin typeface="ＭＳ 明朝" panose="02020609040205080304" pitchFamily="17" charset="-128"/>
                <a:ea typeface="ＭＳ 明朝" panose="02020609040205080304" pitchFamily="17" charset="-128"/>
              </a:rPr>
              <a:t>動力消費量</a:t>
            </a:r>
            <a:r>
              <a:rPr kumimoji="1" lang="ja-JP" altLang="en-US" dirty="0">
                <a:latin typeface="ＭＳ 明朝" panose="02020609040205080304" pitchFamily="17" charset="-128"/>
                <a:ea typeface="ＭＳ 明朝" panose="02020609040205080304" pitchFamily="17" charset="-128"/>
              </a:rPr>
              <a:t>及び</a:t>
            </a:r>
            <a:r>
              <a:rPr kumimoji="1" lang="ja-JP" altLang="en-US" dirty="0">
                <a:solidFill>
                  <a:srgbClr val="FF0000"/>
                </a:solidFill>
                <a:latin typeface="ＭＳ 明朝" panose="02020609040205080304" pitchFamily="17" charset="-128"/>
                <a:ea typeface="ＭＳ 明朝" panose="02020609040205080304" pitchFamily="17" charset="-128"/>
              </a:rPr>
              <a:t>保安の</a:t>
            </a:r>
            <a:endParaRPr kumimoji="1" lang="en-US" altLang="ja-JP" dirty="0">
              <a:solidFill>
                <a:srgbClr val="FF0000"/>
              </a:solidFill>
              <a:latin typeface="ＭＳ 明朝" panose="02020609040205080304" pitchFamily="17" charset="-128"/>
              <a:ea typeface="ＭＳ 明朝" panose="02020609040205080304" pitchFamily="17" charset="-128"/>
            </a:endParaRPr>
          </a:p>
          <a:p>
            <a:pPr marL="0" indent="0">
              <a:buNone/>
            </a:pPr>
            <a:r>
              <a:rPr kumimoji="1" lang="ja-JP" altLang="en-US" dirty="0">
                <a:solidFill>
                  <a:srgbClr val="FF0000"/>
                </a:solidFill>
                <a:latin typeface="ＭＳ 明朝" panose="02020609040205080304" pitchFamily="17" charset="-128"/>
                <a:ea typeface="ＭＳ 明朝" panose="02020609040205080304" pitchFamily="17" charset="-128"/>
              </a:rPr>
              <a:t>面</a:t>
            </a:r>
            <a:r>
              <a:rPr kumimoji="1" lang="ja-JP" altLang="en-US" dirty="0">
                <a:latin typeface="ＭＳ 明朝" panose="02020609040205080304" pitchFamily="17" charset="-128"/>
                <a:ea typeface="ＭＳ 明朝" panose="02020609040205080304" pitchFamily="17" charset="-128"/>
              </a:rPr>
              <a:t>から、いつも</a:t>
            </a:r>
            <a:r>
              <a:rPr kumimoji="1" lang="ja-JP" altLang="en-US" dirty="0">
                <a:solidFill>
                  <a:srgbClr val="FF0000"/>
                </a:solidFill>
                <a:latin typeface="ＭＳ 明朝" panose="02020609040205080304" pitchFamily="17" charset="-128"/>
                <a:ea typeface="ＭＳ 明朝" panose="02020609040205080304" pitchFamily="17" charset="-128"/>
              </a:rPr>
              <a:t>正常な運転状態を維持</a:t>
            </a:r>
            <a:r>
              <a:rPr kumimoji="1" lang="ja-JP" altLang="en-US" dirty="0">
                <a:latin typeface="ＭＳ 明朝" panose="02020609040205080304" pitchFamily="17" charset="-128"/>
                <a:ea typeface="ＭＳ 明朝" panose="02020609040205080304" pitchFamily="17" charset="-128"/>
              </a:rPr>
              <a:t>しなければならない。</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そのため</a:t>
            </a:r>
            <a:r>
              <a:rPr lang="ja-JP" altLang="en-US" dirty="0">
                <a:solidFill>
                  <a:schemeClr val="accent1"/>
                </a:solidFill>
                <a:latin typeface="ＭＳ 明朝" panose="02020609040205080304" pitchFamily="17" charset="-128"/>
                <a:ea typeface="ＭＳ 明朝" panose="02020609040205080304" pitchFamily="17" charset="-128"/>
              </a:rPr>
              <a:t>装置の正常な運転状態を良く把握</a:t>
            </a:r>
            <a:r>
              <a:rPr lang="ja-JP" altLang="en-US" dirty="0">
                <a:latin typeface="ＭＳ 明朝" panose="02020609040205080304" pitchFamily="17" charset="-128"/>
                <a:ea typeface="ＭＳ 明朝" panose="02020609040205080304" pitchFamily="17" charset="-128"/>
              </a:rPr>
              <a:t>し、</a:t>
            </a:r>
            <a:r>
              <a:rPr lang="ja-JP" altLang="en-US" dirty="0">
                <a:solidFill>
                  <a:schemeClr val="accent1"/>
                </a:solidFill>
                <a:latin typeface="ＭＳ 明朝" panose="02020609040205080304" pitchFamily="17" charset="-128"/>
                <a:ea typeface="ＭＳ 明朝" panose="02020609040205080304" pitchFamily="17" charset="-128"/>
              </a:rPr>
              <a:t>異常が生じた場合</a:t>
            </a:r>
            <a:endParaRPr lang="en-US" altLang="ja-JP" dirty="0">
              <a:solidFill>
                <a:schemeClr val="accent1"/>
              </a:solidFill>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は、それを</a:t>
            </a:r>
            <a:r>
              <a:rPr lang="ja-JP" altLang="en-US" dirty="0">
                <a:solidFill>
                  <a:schemeClr val="accent1"/>
                </a:solidFill>
                <a:latin typeface="ＭＳ 明朝" panose="02020609040205080304" pitchFamily="17" charset="-128"/>
                <a:ea typeface="ＭＳ 明朝" panose="02020609040205080304" pitchFamily="17" charset="-128"/>
              </a:rPr>
              <a:t>早期に発見</a:t>
            </a:r>
            <a:r>
              <a:rPr lang="ja-JP" altLang="en-US" dirty="0">
                <a:latin typeface="ＭＳ 明朝" panose="02020609040205080304" pitchFamily="17" charset="-128"/>
                <a:ea typeface="ＭＳ 明朝" panose="02020609040205080304" pitchFamily="17" charset="-128"/>
              </a:rPr>
              <a:t>して、</a:t>
            </a:r>
            <a:r>
              <a:rPr lang="ja-JP" altLang="en-US" dirty="0">
                <a:solidFill>
                  <a:schemeClr val="accent1"/>
                </a:solidFill>
                <a:latin typeface="ＭＳ 明朝" panose="02020609040205080304" pitchFamily="17" charset="-128"/>
                <a:ea typeface="ＭＳ 明朝" panose="02020609040205080304" pitchFamily="17" charset="-128"/>
              </a:rPr>
              <a:t>適切な処置</a:t>
            </a:r>
            <a:r>
              <a:rPr lang="ja-JP" altLang="en-US" dirty="0">
                <a:latin typeface="ＭＳ 明朝" panose="02020609040205080304" pitchFamily="17" charset="-128"/>
                <a:ea typeface="ＭＳ 明朝" panose="02020609040205080304" pitchFamily="17" charset="-128"/>
              </a:rPr>
              <a:t>をする必要がある。</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冷凍装置の正常な運転状態を維持するためには、</a:t>
            </a:r>
            <a:r>
              <a:rPr kumimoji="1" lang="ja-JP" altLang="en-US" dirty="0">
                <a:solidFill>
                  <a:srgbClr val="FF0000"/>
                </a:solidFill>
                <a:latin typeface="ＭＳ 明朝" panose="02020609040205080304" pitchFamily="17" charset="-128"/>
                <a:ea typeface="ＭＳ 明朝" panose="02020609040205080304" pitchFamily="17" charset="-128"/>
              </a:rPr>
              <a:t>圧縮機、凝</a:t>
            </a:r>
            <a:endParaRPr kumimoji="1" lang="en-US" altLang="ja-JP" dirty="0">
              <a:solidFill>
                <a:srgbClr val="FF0000"/>
              </a:solidFill>
              <a:latin typeface="ＭＳ 明朝" panose="02020609040205080304" pitchFamily="17" charset="-128"/>
              <a:ea typeface="ＭＳ 明朝" panose="02020609040205080304" pitchFamily="17" charset="-128"/>
            </a:endParaRPr>
          </a:p>
          <a:p>
            <a:pPr marL="0" indent="0">
              <a:buNone/>
            </a:pPr>
            <a:r>
              <a:rPr kumimoji="1" lang="ja-JP" altLang="en-US" dirty="0">
                <a:solidFill>
                  <a:srgbClr val="FF0000"/>
                </a:solidFill>
                <a:latin typeface="ＭＳ 明朝" panose="02020609040205080304" pitchFamily="17" charset="-128"/>
                <a:ea typeface="ＭＳ 明朝" panose="02020609040205080304" pitchFamily="17" charset="-128"/>
              </a:rPr>
              <a:t>縮器、膨張弁、蒸発器、自動制御機器</a:t>
            </a:r>
            <a:r>
              <a:rPr kumimoji="1" lang="ja-JP" altLang="en-US" dirty="0">
                <a:latin typeface="ＭＳ 明朝" panose="02020609040205080304" pitchFamily="17" charset="-128"/>
                <a:ea typeface="ＭＳ 明朝" panose="02020609040205080304" pitchFamily="17" charset="-128"/>
              </a:rPr>
              <a:t>などがバランスよく稼働し</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なければならない。運転に従事している者は</a:t>
            </a:r>
            <a:r>
              <a:rPr kumimoji="1" lang="ja-JP" altLang="en-US" dirty="0">
                <a:solidFill>
                  <a:srgbClr val="FF0000"/>
                </a:solidFill>
                <a:latin typeface="ＭＳ 明朝" panose="02020609040205080304" pitchFamily="17" charset="-128"/>
                <a:ea typeface="ＭＳ 明朝" panose="02020609040205080304" pitchFamily="17" charset="-128"/>
              </a:rPr>
              <a:t>装置の構造</a:t>
            </a:r>
            <a:r>
              <a:rPr kumimoji="1" lang="ja-JP" altLang="en-US" dirty="0">
                <a:latin typeface="ＭＳ 明朝" panose="02020609040205080304" pitchFamily="17" charset="-128"/>
                <a:ea typeface="ＭＳ 明朝" panose="02020609040205080304" pitchFamily="17" charset="-128"/>
              </a:rPr>
              <a:t>、</a:t>
            </a:r>
            <a:r>
              <a:rPr kumimoji="1" lang="ja-JP" altLang="en-US" dirty="0">
                <a:solidFill>
                  <a:srgbClr val="FF0000"/>
                </a:solidFill>
                <a:latin typeface="ＭＳ 明朝" panose="02020609040205080304" pitchFamily="17" charset="-128"/>
                <a:ea typeface="ＭＳ 明朝" panose="02020609040205080304" pitchFamily="17" charset="-128"/>
              </a:rPr>
              <a:t>配管系</a:t>
            </a:r>
            <a:endParaRPr kumimoji="1" lang="en-US" altLang="ja-JP" dirty="0">
              <a:solidFill>
                <a:srgbClr val="FF0000"/>
              </a:solidFill>
              <a:latin typeface="ＭＳ 明朝" panose="02020609040205080304" pitchFamily="17" charset="-128"/>
              <a:ea typeface="ＭＳ 明朝" panose="02020609040205080304" pitchFamily="17" charset="-128"/>
            </a:endParaRPr>
          </a:p>
          <a:p>
            <a:pPr marL="0" indent="0">
              <a:buNone/>
            </a:pPr>
            <a:r>
              <a:rPr kumimoji="1" lang="ja-JP" altLang="en-US" dirty="0">
                <a:solidFill>
                  <a:srgbClr val="FF0000"/>
                </a:solidFill>
                <a:latin typeface="ＭＳ 明朝" panose="02020609040205080304" pitchFamily="17" charset="-128"/>
                <a:ea typeface="ＭＳ 明朝" panose="02020609040205080304" pitchFamily="17" charset="-128"/>
              </a:rPr>
              <a:t>統</a:t>
            </a:r>
            <a:r>
              <a:rPr kumimoji="1" lang="ja-JP" altLang="en-US" dirty="0">
                <a:latin typeface="ＭＳ 明朝" panose="02020609040205080304" pitchFamily="17" charset="-128"/>
                <a:ea typeface="ＭＳ 明朝" panose="02020609040205080304" pitchFamily="17" charset="-128"/>
              </a:rPr>
              <a:t>、</a:t>
            </a:r>
            <a:r>
              <a:rPr kumimoji="1" lang="ja-JP" altLang="en-US" dirty="0">
                <a:solidFill>
                  <a:srgbClr val="FF0000"/>
                </a:solidFill>
                <a:latin typeface="ＭＳ 明朝" panose="02020609040205080304" pitchFamily="17" charset="-128"/>
                <a:ea typeface="ＭＳ 明朝" panose="02020609040205080304" pitchFamily="17" charset="-128"/>
              </a:rPr>
              <a:t>電気系統等</a:t>
            </a:r>
            <a:r>
              <a:rPr kumimoji="1" lang="ja-JP" altLang="en-US" dirty="0">
                <a:latin typeface="ＭＳ 明朝" panose="02020609040205080304" pitchFamily="17" charset="-128"/>
                <a:ea typeface="ＭＳ 明朝" panose="02020609040205080304" pitchFamily="17" charset="-128"/>
              </a:rPr>
              <a:t>、</a:t>
            </a:r>
            <a:r>
              <a:rPr kumimoji="1" lang="ja-JP" altLang="en-US" dirty="0">
                <a:solidFill>
                  <a:srgbClr val="FF0000"/>
                </a:solidFill>
                <a:latin typeface="ＭＳ 明朝" panose="02020609040205080304" pitchFamily="17" charset="-128"/>
                <a:ea typeface="ＭＳ 明朝" panose="02020609040205080304" pitchFamily="17" charset="-128"/>
              </a:rPr>
              <a:t>取扱い方法</a:t>
            </a:r>
            <a:r>
              <a:rPr kumimoji="1" lang="ja-JP" altLang="en-US" dirty="0">
                <a:latin typeface="ＭＳ 明朝" panose="02020609040205080304" pitchFamily="17" charset="-128"/>
                <a:ea typeface="ＭＳ 明朝" panose="02020609040205080304" pitchFamily="17" charset="-128"/>
              </a:rPr>
              <a:t>をよく</a:t>
            </a:r>
            <a:r>
              <a:rPr kumimoji="1" lang="ja-JP" altLang="en-US" dirty="0">
                <a:solidFill>
                  <a:srgbClr val="FF0000"/>
                </a:solidFill>
                <a:latin typeface="ＭＳ 明朝" panose="02020609040205080304" pitchFamily="17" charset="-128"/>
                <a:ea typeface="ＭＳ 明朝" panose="02020609040205080304" pitchFamily="17" charset="-128"/>
              </a:rPr>
              <a:t>理解</a:t>
            </a:r>
            <a:r>
              <a:rPr kumimoji="1" lang="ja-JP" altLang="en-US" dirty="0">
                <a:latin typeface="ＭＳ 明朝" panose="02020609040205080304" pitchFamily="17" charset="-128"/>
                <a:ea typeface="ＭＳ 明朝" panose="02020609040205080304" pitchFamily="17" charset="-128"/>
              </a:rPr>
              <a:t>し、予め点検箇所を定め</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て、正常な運転と異常な運転との判定基準を明らかにしておく必</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要がある。</a:t>
            </a:r>
          </a:p>
        </p:txBody>
      </p:sp>
      <p:sp>
        <p:nvSpPr>
          <p:cNvPr id="4" name="フッター プレースホルダー 3">
            <a:extLst>
              <a:ext uri="{FF2B5EF4-FFF2-40B4-BE49-F238E27FC236}">
                <a16:creationId xmlns:a16="http://schemas.microsoft.com/office/drawing/2014/main" id="{392AF6C5-2E49-4659-B6A8-5C2C0C2E9620}"/>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3616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35408-5D86-4D23-BE7A-9380BA0DA00D}"/>
              </a:ext>
            </a:extLst>
          </p:cNvPr>
          <p:cNvSpPr>
            <a:spLocks noGrp="1"/>
          </p:cNvSpPr>
          <p:nvPr>
            <p:ph type="title"/>
          </p:nvPr>
        </p:nvSpPr>
        <p:spPr>
          <a:xfrm>
            <a:off x="838200" y="155062"/>
            <a:ext cx="10515600" cy="596229"/>
          </a:xfrm>
        </p:spPr>
        <p:txBody>
          <a:bodyPr>
            <a:normAutofit fontScale="90000"/>
          </a:bodyPr>
          <a:lstStyle/>
          <a:p>
            <a:pPr algn="ctr"/>
            <a:r>
              <a:rPr kumimoji="1" lang="ja-JP" altLang="en-US" sz="4000" b="1" dirty="0">
                <a:latin typeface="ＭＳ 明朝" panose="02020609040205080304" pitchFamily="17" charset="-128"/>
                <a:ea typeface="ＭＳ 明朝" panose="02020609040205080304" pitchFamily="17" charset="-128"/>
              </a:rPr>
              <a:t>圧　縮　機</a:t>
            </a:r>
          </a:p>
        </p:txBody>
      </p:sp>
      <p:graphicFrame>
        <p:nvGraphicFramePr>
          <p:cNvPr id="4" name="表 4">
            <a:extLst>
              <a:ext uri="{FF2B5EF4-FFF2-40B4-BE49-F238E27FC236}">
                <a16:creationId xmlns:a16="http://schemas.microsoft.com/office/drawing/2014/main" id="{C0B2E81D-D47F-496D-957F-4BA1C1CC9173}"/>
              </a:ext>
            </a:extLst>
          </p:cNvPr>
          <p:cNvGraphicFramePr>
            <a:graphicFrameLocks noGrp="1"/>
          </p:cNvGraphicFramePr>
          <p:nvPr>
            <p:ph idx="1"/>
            <p:extLst>
              <p:ext uri="{D42A27DB-BD31-4B8C-83A1-F6EECF244321}">
                <p14:modId xmlns:p14="http://schemas.microsoft.com/office/powerpoint/2010/main" val="3043077382"/>
              </p:ext>
            </p:extLst>
          </p:nvPr>
        </p:nvGraphicFramePr>
        <p:xfrm>
          <a:off x="976184" y="778476"/>
          <a:ext cx="10689773" cy="5176129"/>
        </p:xfrm>
        <a:graphic>
          <a:graphicData uri="http://schemas.openxmlformats.org/drawingml/2006/table">
            <a:tbl>
              <a:tblPr firstRow="1" bandRow="1">
                <a:tableStyleId>{93296810-A885-4BE3-A3E7-6D5BEEA58F35}</a:tableStyleId>
              </a:tblPr>
              <a:tblGrid>
                <a:gridCol w="580768">
                  <a:extLst>
                    <a:ext uri="{9D8B030D-6E8A-4147-A177-3AD203B41FA5}">
                      <a16:colId xmlns:a16="http://schemas.microsoft.com/office/drawing/2014/main" val="3264816878"/>
                    </a:ext>
                  </a:extLst>
                </a:gridCol>
                <a:gridCol w="914399">
                  <a:extLst>
                    <a:ext uri="{9D8B030D-6E8A-4147-A177-3AD203B41FA5}">
                      <a16:colId xmlns:a16="http://schemas.microsoft.com/office/drawing/2014/main" val="1845408341"/>
                    </a:ext>
                  </a:extLst>
                </a:gridCol>
                <a:gridCol w="1421027">
                  <a:extLst>
                    <a:ext uri="{9D8B030D-6E8A-4147-A177-3AD203B41FA5}">
                      <a16:colId xmlns:a16="http://schemas.microsoft.com/office/drawing/2014/main" val="272041744"/>
                    </a:ext>
                  </a:extLst>
                </a:gridCol>
                <a:gridCol w="7773579">
                  <a:extLst>
                    <a:ext uri="{9D8B030D-6E8A-4147-A177-3AD203B41FA5}">
                      <a16:colId xmlns:a16="http://schemas.microsoft.com/office/drawing/2014/main" val="1384982982"/>
                    </a:ext>
                  </a:extLst>
                </a:gridCol>
              </a:tblGrid>
              <a:tr h="582811">
                <a:tc rowSpan="2" gridSpan="2">
                  <a:txBody>
                    <a:bodyPr/>
                    <a:lstStyle/>
                    <a:p>
                      <a:pPr algn="l"/>
                      <a:r>
                        <a:rPr kumimoji="1" lang="ja-JP" altLang="en-US" sz="2000" b="1" dirty="0">
                          <a:solidFill>
                            <a:schemeClr val="tx1"/>
                          </a:solidFill>
                          <a:latin typeface="ＭＳ 明朝" panose="02020609040205080304" pitchFamily="17" charset="-128"/>
                          <a:ea typeface="ＭＳ 明朝" panose="02020609040205080304" pitchFamily="17" charset="-128"/>
                        </a:rPr>
                        <a:t>吸込み蒸気</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000" b="1" dirty="0">
                          <a:solidFill>
                            <a:schemeClr val="tx1"/>
                          </a:solidFill>
                          <a:latin typeface="ＭＳ 明朝" panose="02020609040205080304" pitchFamily="17" charset="-128"/>
                          <a:ea typeface="ＭＳ 明朝" panose="02020609040205080304" pitchFamily="17" charset="-128"/>
                        </a:rPr>
                        <a:t>（低　圧）</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l"/>
                      <a:endParaRPr kumimoji="1" lang="en-US" altLang="ja-JP" sz="20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吸込み圧力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（冷媒の蒸発温度に相当する飽和圧力）－（吸込み配管での圧力下）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888132"/>
                  </a:ext>
                </a:extLst>
              </a:tr>
              <a:tr h="582811">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吸込み温度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ＭＳ 明朝" panose="02020609040205080304" pitchFamily="17" charset="-128"/>
                          <a:ea typeface="ＭＳ 明朝" panose="02020609040205080304" pitchFamily="17" charset="-128"/>
                        </a:rPr>
                        <a:t>（冷媒の蒸発温度）－（加熱度、加熱度は</a:t>
                      </a:r>
                      <a:r>
                        <a:rPr kumimoji="1" lang="en-US" altLang="ja-JP" sz="1600" b="1" dirty="0">
                          <a:solidFill>
                            <a:srgbClr val="FF0000"/>
                          </a:solidFill>
                          <a:latin typeface="ＭＳ 明朝" panose="02020609040205080304" pitchFamily="17" charset="-128"/>
                          <a:ea typeface="ＭＳ 明朝" panose="02020609040205080304" pitchFamily="17" charset="-128"/>
                        </a:rPr>
                        <a:t>5K</a:t>
                      </a:r>
                      <a:r>
                        <a:rPr kumimoji="1" lang="ja-JP" altLang="en-US" sz="1600" b="1" dirty="0">
                          <a:solidFill>
                            <a:schemeClr val="tx1"/>
                          </a:solidFill>
                          <a:latin typeface="ＭＳ 明朝" panose="02020609040205080304" pitchFamily="17" charset="-128"/>
                          <a:ea typeface="ＭＳ 明朝" panose="02020609040205080304" pitchFamily="17" charset="-128"/>
                        </a:rPr>
                        <a:t>前後）</a:t>
                      </a: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364294"/>
                  </a:ext>
                </a:extLst>
              </a:tr>
              <a:tr h="438559">
                <a:tc rowSpan="2" gridSpan="2">
                  <a:txBody>
                    <a:bodyPr/>
                    <a:lstStyle/>
                    <a:p>
                      <a:pPr algn="l"/>
                      <a:r>
                        <a:rPr kumimoji="1" lang="ja-JP" altLang="en-US" sz="2000" b="1" dirty="0">
                          <a:solidFill>
                            <a:schemeClr val="tx1"/>
                          </a:solidFill>
                          <a:latin typeface="ＭＳ 明朝" panose="02020609040205080304" pitchFamily="17" charset="-128"/>
                          <a:ea typeface="ＭＳ 明朝" panose="02020609040205080304" pitchFamily="17" charset="-128"/>
                        </a:rPr>
                        <a:t>吐出しガス</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000" b="1" dirty="0">
                          <a:solidFill>
                            <a:schemeClr val="tx1"/>
                          </a:solidFill>
                          <a:latin typeface="ＭＳ 明朝" panose="02020609040205080304" pitchFamily="17" charset="-128"/>
                          <a:ea typeface="ＭＳ 明朝" panose="02020609040205080304" pitchFamily="17" charset="-128"/>
                        </a:rPr>
                        <a:t>（高　圧）</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hMerge="1">
                  <a:txBody>
                    <a:bodyPr/>
                    <a:lstStyle/>
                    <a:p>
                      <a:pPr algn="l"/>
                      <a:endParaRPr kumimoji="1" lang="ja-JP" altLang="en-US" sz="20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1" dirty="0">
                          <a:solidFill>
                            <a:schemeClr val="tx1"/>
                          </a:solidFill>
                          <a:latin typeface="ＭＳ 明朝" panose="02020609040205080304" pitchFamily="17" charset="-128"/>
                          <a:ea typeface="ＭＳ 明朝" panose="02020609040205080304" pitchFamily="17" charset="-128"/>
                        </a:rPr>
                        <a:t>吐出し圧力</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1">
                          <a:solidFill>
                            <a:schemeClr val="tx1"/>
                          </a:solidFill>
                          <a:latin typeface="ＭＳ 明朝" panose="02020609040205080304" pitchFamily="17" charset="-128"/>
                          <a:ea typeface="ＭＳ 明朝" panose="02020609040205080304" pitchFamily="17" charset="-128"/>
                        </a:rPr>
                        <a:t>（冷媒の凝縮温度に相当する飽和圧力）＋（吐出管での圧力降下）</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408407"/>
                  </a:ext>
                </a:extLst>
              </a:tr>
              <a:tr h="191265">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ja-JP" altLang="en-US" sz="1800" b="1" dirty="0">
                          <a:solidFill>
                            <a:schemeClr val="tx1"/>
                          </a:solidFill>
                          <a:latin typeface="ＭＳ 明朝" panose="02020609040205080304" pitchFamily="17" charset="-128"/>
                          <a:ea typeface="ＭＳ 明朝" panose="02020609040205080304" pitchFamily="17" charset="-128"/>
                        </a:rPr>
                        <a:t>吐出し温度</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b="1" dirty="0">
                          <a:solidFill>
                            <a:schemeClr val="tx1"/>
                          </a:solidFill>
                          <a:latin typeface="ＭＳ 明朝" panose="02020609040205080304" pitchFamily="17" charset="-128"/>
                          <a:ea typeface="ＭＳ 明朝" panose="02020609040205080304" pitchFamily="17" charset="-128"/>
                        </a:rPr>
                        <a:t> 運転条件、冷媒により異なるが通常</a:t>
                      </a:r>
                      <a:r>
                        <a:rPr kumimoji="1" lang="en-US" altLang="ja-JP" sz="1800" b="1" dirty="0">
                          <a:solidFill>
                            <a:srgbClr val="FF0000"/>
                          </a:solidFill>
                          <a:latin typeface="ＭＳ 明朝" panose="02020609040205080304" pitchFamily="17" charset="-128"/>
                          <a:ea typeface="ＭＳ 明朝" panose="02020609040205080304" pitchFamily="17" charset="-128"/>
                        </a:rPr>
                        <a:t>120</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en-US" altLang="ja-JP" sz="1800" b="1" dirty="0">
                          <a:solidFill>
                            <a:srgbClr val="FF0000"/>
                          </a:solidFill>
                          <a:latin typeface="ＭＳ 明朝" panose="02020609040205080304" pitchFamily="17" charset="-128"/>
                          <a:ea typeface="ＭＳ 明朝" panose="02020609040205080304" pitchFamily="17" charset="-128"/>
                        </a:rPr>
                        <a:t>130</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ja-JP" altLang="en-US" sz="1800" b="1" dirty="0">
                          <a:solidFill>
                            <a:schemeClr val="tx1"/>
                          </a:solidFill>
                          <a:latin typeface="ＭＳ 明朝" panose="02020609040205080304" pitchFamily="17" charset="-128"/>
                          <a:ea typeface="ＭＳ 明朝" panose="02020609040205080304" pitchFamily="17" charset="-128"/>
                        </a:rPr>
                        <a:t>以下</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984024"/>
                  </a:ext>
                </a:extLst>
              </a:tr>
              <a:tr h="611067">
                <a:tc gridSpan="4">
                  <a:txBody>
                    <a:bodyPr/>
                    <a:lstStyle/>
                    <a:p>
                      <a:pPr algn="l"/>
                      <a:r>
                        <a:rPr kumimoji="1" lang="ja-JP" altLang="en-US" sz="1800" b="1" dirty="0">
                          <a:solidFill>
                            <a:schemeClr val="tx1"/>
                          </a:solidFill>
                          <a:latin typeface="ＭＳ 明朝" panose="02020609040205080304" pitchFamily="17" charset="-128"/>
                          <a:ea typeface="ＭＳ 明朝" panose="02020609040205080304" pitchFamily="17" charset="-128"/>
                        </a:rPr>
                        <a:t>　冷凍設備は運転条件、冷媒ガスの種類、熱交換器の種類、外気温度などにより運転中の圧力、温度が変化するので、運転中の正常値（基準値）は</a:t>
                      </a:r>
                      <a:r>
                        <a:rPr kumimoji="1" lang="ja-JP" altLang="en-US" sz="1800" b="1" u="none" dirty="0">
                          <a:solidFill>
                            <a:schemeClr val="tx1"/>
                          </a:solidFill>
                          <a:latin typeface="ＭＳ 明朝" panose="02020609040205080304" pitchFamily="17" charset="-128"/>
                          <a:ea typeface="ＭＳ 明朝" panose="02020609040205080304" pitchFamily="17" charset="-128"/>
                        </a:rPr>
                        <a:t>事業所のデータより定める</a:t>
                      </a:r>
                      <a:r>
                        <a:rPr kumimoji="1" lang="ja-JP" altLang="en-US" sz="1800" b="1" dirty="0">
                          <a:solidFill>
                            <a:schemeClr val="tx1"/>
                          </a:solidFill>
                          <a:latin typeface="ＭＳ 明朝" panose="02020609040205080304" pitchFamily="17" charset="-128"/>
                          <a:ea typeface="ＭＳ 明朝" panose="02020609040205080304" pitchFamily="17" charset="-128"/>
                        </a:rPr>
                        <a:t>が、使用冷媒、運転条件と使用する熱交換器の種類を定めた場合の基準値の概略を下記に示す。</a:t>
                      </a:r>
                      <a:endParaRPr kumimoji="1" lang="en-US" altLang="ja-JP"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86831525"/>
                  </a:ext>
                </a:extLst>
              </a:tr>
              <a:tr h="61106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accent1"/>
                          </a:solidFill>
                          <a:latin typeface="ＭＳ 明朝" panose="02020609040205080304" pitchFamily="17" charset="-128"/>
                          <a:ea typeface="ＭＳ 明朝" panose="02020609040205080304" pitchFamily="17" charset="-128"/>
                        </a:rPr>
                        <a:t>水冷凝縮器を使用した場合「測定」（ゲージ圧力を示す。　</a:t>
                      </a:r>
                      <a:r>
                        <a:rPr kumimoji="1" lang="en-US" altLang="ja-JP" sz="2000" b="1" dirty="0">
                          <a:solidFill>
                            <a:schemeClr val="accent1"/>
                          </a:solidFill>
                          <a:latin typeface="ＭＳ 明朝" panose="02020609040205080304" pitchFamily="17" charset="-128"/>
                          <a:ea typeface="ＭＳ 明朝" panose="02020609040205080304" pitchFamily="17" charset="-128"/>
                        </a:rPr>
                        <a:t>±5</a:t>
                      </a:r>
                      <a:r>
                        <a:rPr kumimoji="1" lang="ja-JP" altLang="en-US" sz="2000" b="1" dirty="0">
                          <a:solidFill>
                            <a:schemeClr val="accent1"/>
                          </a:solidFill>
                          <a:latin typeface="ＭＳ 明朝" panose="02020609040205080304" pitchFamily="17" charset="-128"/>
                          <a:ea typeface="ＭＳ 明朝" panose="02020609040205080304" pitchFamily="17" charset="-128"/>
                        </a:rPr>
                        <a:t>～</a:t>
                      </a:r>
                      <a:r>
                        <a:rPr kumimoji="1" lang="en-US" altLang="ja-JP" sz="2000" b="1" dirty="0">
                          <a:solidFill>
                            <a:schemeClr val="accent1"/>
                          </a:solidFill>
                          <a:latin typeface="ＭＳ 明朝" panose="02020609040205080304" pitchFamily="17" charset="-128"/>
                          <a:ea typeface="ＭＳ 明朝" panose="02020609040205080304" pitchFamily="17" charset="-128"/>
                        </a:rPr>
                        <a:t>10</a:t>
                      </a:r>
                      <a:r>
                        <a:rPr kumimoji="1" lang="ja-JP" altLang="en-US" sz="2000" b="1" dirty="0">
                          <a:solidFill>
                            <a:schemeClr val="accent1"/>
                          </a:solidFill>
                          <a:latin typeface="ＭＳ 明朝" panose="02020609040205080304" pitchFamily="17" charset="-128"/>
                          <a:ea typeface="ＭＳ 明朝" panose="02020609040205080304" pitchFamily="17" charset="-128"/>
                        </a:rPr>
                        <a:t>％が基準値の範囲）</a:t>
                      </a:r>
                    </a:p>
                    <a:p>
                      <a:pPr algn="ctr"/>
                      <a:r>
                        <a:rPr kumimoji="1" lang="ja-JP" altLang="en-US" sz="2000" b="1" dirty="0">
                          <a:solidFill>
                            <a:schemeClr val="accent1"/>
                          </a:solidFill>
                          <a:latin typeface="ＭＳ 明朝" panose="02020609040205080304" pitchFamily="17" charset="-128"/>
                          <a:ea typeface="ＭＳ 明朝" panose="02020609040205080304" pitchFamily="17" charset="-128"/>
                        </a:rPr>
                        <a:t>冷凍二段圧縮・水冷凝縮器を使用した場合、蒸発温度－</a:t>
                      </a:r>
                      <a:r>
                        <a:rPr kumimoji="1" lang="en-US" altLang="ja-JP" sz="2000" b="1" dirty="0">
                          <a:solidFill>
                            <a:schemeClr val="accent1"/>
                          </a:solidFill>
                          <a:latin typeface="ＭＳ 明朝" panose="02020609040205080304" pitchFamily="17" charset="-128"/>
                          <a:ea typeface="ＭＳ 明朝" panose="02020609040205080304" pitchFamily="17" charset="-128"/>
                        </a:rPr>
                        <a:t>30℃</a:t>
                      </a:r>
                      <a:r>
                        <a:rPr kumimoji="1" lang="ja-JP" altLang="en-US" sz="2000" b="1" dirty="0">
                          <a:solidFill>
                            <a:schemeClr val="accent1"/>
                          </a:solidFill>
                          <a:latin typeface="ＭＳ 明朝" panose="02020609040205080304" pitchFamily="17" charset="-128"/>
                          <a:ea typeface="ＭＳ 明朝" panose="02020609040205080304" pitchFamily="17" charset="-128"/>
                        </a:rPr>
                        <a:t>　凝縮温度</a:t>
                      </a:r>
                      <a:r>
                        <a:rPr kumimoji="1" lang="en-US" altLang="ja-JP" sz="2000" b="1" dirty="0">
                          <a:solidFill>
                            <a:schemeClr val="accent1"/>
                          </a:solidFill>
                          <a:latin typeface="ＭＳ 明朝" panose="02020609040205080304" pitchFamily="17" charset="-128"/>
                          <a:ea typeface="ＭＳ 明朝" panose="02020609040205080304" pitchFamily="17" charset="-128"/>
                        </a:rPr>
                        <a:t>40℃</a:t>
                      </a:r>
                      <a:r>
                        <a:rPr kumimoji="1" lang="ja-JP" altLang="en-US" sz="2000" b="1" dirty="0">
                          <a:solidFill>
                            <a:schemeClr val="accent1"/>
                          </a:solidFill>
                          <a:latin typeface="ＭＳ 明朝" panose="02020609040205080304" pitchFamily="17" charset="-128"/>
                          <a:ea typeface="ＭＳ 明朝" panose="02020609040205080304" pitchFamily="17" charset="-128"/>
                        </a:rPr>
                        <a:t>（冬季</a:t>
                      </a:r>
                      <a:r>
                        <a:rPr kumimoji="1" lang="en-US" altLang="ja-JP" sz="2000" b="1" dirty="0">
                          <a:solidFill>
                            <a:schemeClr val="accent1"/>
                          </a:solidFill>
                          <a:latin typeface="ＭＳ 明朝" panose="02020609040205080304" pitchFamily="17" charset="-128"/>
                          <a:ea typeface="ＭＳ 明朝" panose="02020609040205080304" pitchFamily="17" charset="-128"/>
                        </a:rPr>
                        <a:t>25℃</a:t>
                      </a:r>
                      <a:r>
                        <a:rPr kumimoji="1" lang="ja-JP" altLang="en-US" sz="2000" b="1" dirty="0">
                          <a:solidFill>
                            <a:schemeClr val="accent1"/>
                          </a:solidFill>
                          <a:latin typeface="ＭＳ 明朝" panose="02020609040205080304" pitchFamily="17" charset="-128"/>
                          <a:ea typeface="ＭＳ 明朝" panose="02020609040205080304" pitchFamily="17" charset="-128"/>
                        </a:rPr>
                        <a:t>）</a:t>
                      </a:r>
                      <a:endParaRPr kumimoji="1" lang="en-US" altLang="ja-JP" sz="2000" b="1" dirty="0">
                        <a:solidFill>
                          <a:schemeClr val="accent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999402982"/>
                  </a:ext>
                </a:extLst>
              </a:tr>
              <a:tr h="402028">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夏季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dirty="0">
                          <a:solidFill>
                            <a:srgbClr val="00B05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00B050"/>
                          </a:solidFill>
                          <a:latin typeface="ＭＳ 明朝" panose="02020609040205080304" pitchFamily="17" charset="-128"/>
                          <a:ea typeface="ＭＳ 明朝" panose="02020609040205080304" pitchFamily="17" charset="-128"/>
                        </a:rPr>
                        <a:t>3</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0.02MPa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R22 0.06MPa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20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263403"/>
                  </a:ext>
                </a:extLst>
              </a:tr>
              <a:tr h="457200">
                <a:tc v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FF0000"/>
                          </a:solidFill>
                          <a:latin typeface="ＭＳ 明朝" panose="02020609040205080304" pitchFamily="17" charset="-128"/>
                          <a:ea typeface="ＭＳ 明朝" panose="02020609040205080304" pitchFamily="17" charset="-128"/>
                        </a:rPr>
                        <a:t>3</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1.45MPa  115℃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R22 1.43MPa   96℃</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1.72MPa </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86℃</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117790"/>
                  </a:ext>
                </a:extLst>
              </a:tr>
              <a:tr h="297250">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冬季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en-US" altLang="ja-JP" sz="1800" b="1" dirty="0">
                          <a:solidFill>
                            <a:srgbClr val="00B05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00B050"/>
                          </a:solidFill>
                          <a:latin typeface="ＭＳ 明朝" panose="02020609040205080304" pitchFamily="17" charset="-128"/>
                          <a:ea typeface="ＭＳ 明朝" panose="02020609040205080304" pitchFamily="17" charset="-128"/>
                        </a:rPr>
                        <a:t>3</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0.02MPa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R22 0.06MPa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20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625412"/>
                  </a:ext>
                </a:extLst>
              </a:tr>
              <a:tr h="297250">
                <a:tc v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FF0000"/>
                          </a:solidFill>
                          <a:latin typeface="ＭＳ 明朝" panose="02020609040205080304" pitchFamily="17" charset="-128"/>
                          <a:ea typeface="ＭＳ 明朝" panose="02020609040205080304" pitchFamily="17" charset="-128"/>
                        </a:rPr>
                        <a:t>3</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0.93MPa  </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80℃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R22 0.98MPa   60℃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1.18MPa </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55℃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1992"/>
                  </a:ext>
                </a:extLst>
              </a:tr>
            </a:tbl>
          </a:graphicData>
        </a:graphic>
      </p:graphicFrame>
      <p:sp>
        <p:nvSpPr>
          <p:cNvPr id="3" name="フッター プレースホルダー 2">
            <a:extLst>
              <a:ext uri="{FF2B5EF4-FFF2-40B4-BE49-F238E27FC236}">
                <a16:creationId xmlns:a16="http://schemas.microsoft.com/office/drawing/2014/main" id="{18C8949E-CFC7-4EC5-A95C-922F278D2251}"/>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2938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0B2E81D-D47F-496D-957F-4BA1C1CC9173}"/>
              </a:ext>
            </a:extLst>
          </p:cNvPr>
          <p:cNvGraphicFramePr>
            <a:graphicFrameLocks noGrp="1"/>
          </p:cNvGraphicFramePr>
          <p:nvPr>
            <p:ph idx="1"/>
            <p:extLst>
              <p:ext uri="{D42A27DB-BD31-4B8C-83A1-F6EECF244321}">
                <p14:modId xmlns:p14="http://schemas.microsoft.com/office/powerpoint/2010/main" val="2064668889"/>
              </p:ext>
            </p:extLst>
          </p:nvPr>
        </p:nvGraphicFramePr>
        <p:xfrm>
          <a:off x="976184" y="778476"/>
          <a:ext cx="10689773" cy="4893275"/>
        </p:xfrm>
        <a:graphic>
          <a:graphicData uri="http://schemas.openxmlformats.org/drawingml/2006/table">
            <a:tbl>
              <a:tblPr firstRow="1" bandRow="1">
                <a:tableStyleId>{93296810-A885-4BE3-A3E7-6D5BEEA58F35}</a:tableStyleId>
              </a:tblPr>
              <a:tblGrid>
                <a:gridCol w="580768">
                  <a:extLst>
                    <a:ext uri="{9D8B030D-6E8A-4147-A177-3AD203B41FA5}">
                      <a16:colId xmlns:a16="http://schemas.microsoft.com/office/drawing/2014/main" val="3264816878"/>
                    </a:ext>
                  </a:extLst>
                </a:gridCol>
                <a:gridCol w="2335426">
                  <a:extLst>
                    <a:ext uri="{9D8B030D-6E8A-4147-A177-3AD203B41FA5}">
                      <a16:colId xmlns:a16="http://schemas.microsoft.com/office/drawing/2014/main" val="1845408341"/>
                    </a:ext>
                  </a:extLst>
                </a:gridCol>
                <a:gridCol w="7773579">
                  <a:extLst>
                    <a:ext uri="{9D8B030D-6E8A-4147-A177-3AD203B41FA5}">
                      <a16:colId xmlns:a16="http://schemas.microsoft.com/office/drawing/2014/main" val="1384982982"/>
                    </a:ext>
                  </a:extLst>
                </a:gridCol>
              </a:tblGrid>
              <a:tr h="6970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accent1"/>
                          </a:solidFill>
                          <a:latin typeface="ＭＳ 明朝" panose="02020609040205080304" pitchFamily="17" charset="-128"/>
                          <a:ea typeface="ＭＳ 明朝" panose="02020609040205080304" pitchFamily="17" charset="-128"/>
                        </a:rPr>
                        <a:t>冷凍二段圧縮・水冷凝縮器を使用した場合、蒸発温度－</a:t>
                      </a:r>
                      <a:r>
                        <a:rPr kumimoji="1" lang="en-US" altLang="ja-JP" sz="2000" b="1" dirty="0">
                          <a:solidFill>
                            <a:schemeClr val="accent1"/>
                          </a:solidFill>
                          <a:latin typeface="ＭＳ 明朝" panose="02020609040205080304" pitchFamily="17" charset="-128"/>
                          <a:ea typeface="ＭＳ 明朝" panose="02020609040205080304" pitchFamily="17" charset="-128"/>
                        </a:rPr>
                        <a:t>10℃</a:t>
                      </a:r>
                      <a:r>
                        <a:rPr kumimoji="1" lang="ja-JP" altLang="en-US" sz="2000" b="1" dirty="0">
                          <a:solidFill>
                            <a:schemeClr val="accent1"/>
                          </a:solidFill>
                          <a:latin typeface="ＭＳ 明朝" panose="02020609040205080304" pitchFamily="17" charset="-128"/>
                          <a:ea typeface="ＭＳ 明朝" panose="02020609040205080304" pitchFamily="17" charset="-128"/>
                        </a:rPr>
                        <a:t>　凝縮温度</a:t>
                      </a:r>
                      <a:r>
                        <a:rPr kumimoji="1" lang="en-US" altLang="ja-JP" sz="2000" b="1" dirty="0">
                          <a:solidFill>
                            <a:schemeClr val="accent1"/>
                          </a:solidFill>
                          <a:latin typeface="ＭＳ 明朝" panose="02020609040205080304" pitchFamily="17" charset="-128"/>
                          <a:ea typeface="ＭＳ 明朝" panose="02020609040205080304" pitchFamily="17" charset="-128"/>
                        </a:rPr>
                        <a:t>35℃</a:t>
                      </a:r>
                      <a:r>
                        <a:rPr kumimoji="1" lang="ja-JP" altLang="en-US" sz="2000" b="1" dirty="0">
                          <a:solidFill>
                            <a:schemeClr val="accent1"/>
                          </a:solidFill>
                          <a:latin typeface="ＭＳ 明朝" panose="02020609040205080304" pitchFamily="17" charset="-128"/>
                          <a:ea typeface="ＭＳ 明朝" panose="02020609040205080304" pitchFamily="17" charset="-128"/>
                        </a:rPr>
                        <a:t>（冬季</a:t>
                      </a:r>
                      <a:r>
                        <a:rPr kumimoji="1" lang="en-US" altLang="ja-JP" sz="2000" b="1" dirty="0">
                          <a:solidFill>
                            <a:schemeClr val="accent1"/>
                          </a:solidFill>
                          <a:latin typeface="ＭＳ 明朝" panose="02020609040205080304" pitchFamily="17" charset="-128"/>
                          <a:ea typeface="ＭＳ 明朝" panose="02020609040205080304" pitchFamily="17" charset="-128"/>
                        </a:rPr>
                        <a:t>25℃</a:t>
                      </a:r>
                      <a:r>
                        <a:rPr kumimoji="1" lang="ja-JP" altLang="en-US" sz="2000" b="1" dirty="0">
                          <a:solidFill>
                            <a:schemeClr val="accent1"/>
                          </a:solidFill>
                          <a:latin typeface="ＭＳ 明朝" panose="02020609040205080304" pitchFamily="17" charset="-128"/>
                          <a:ea typeface="ＭＳ 明朝" panose="02020609040205080304" pitchFamily="17" charset="-128"/>
                        </a:rPr>
                        <a:t>）</a:t>
                      </a:r>
                      <a:endParaRPr kumimoji="1" lang="en-US" altLang="ja-JP" sz="2000" b="1" dirty="0">
                        <a:solidFill>
                          <a:schemeClr val="accent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133444"/>
                  </a:ext>
                </a:extLst>
              </a:tr>
              <a:tr h="41508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ＭＳ 明朝" panose="02020609040205080304" pitchFamily="17" charset="-128"/>
                          <a:ea typeface="ＭＳ 明朝" panose="02020609040205080304" pitchFamily="17" charset="-128"/>
                        </a:rPr>
                        <a:t>夏季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dirty="0">
                          <a:solidFill>
                            <a:srgbClr val="00B05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00B050"/>
                          </a:solidFill>
                          <a:latin typeface="ＭＳ 明朝" panose="02020609040205080304" pitchFamily="17" charset="-128"/>
                          <a:ea typeface="ＭＳ 明朝" panose="02020609040205080304" pitchFamily="17" charset="-128"/>
                        </a:rPr>
                        <a:t>3</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0.22MPa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2℃</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R22 0.25MPa   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0.33MPa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888132"/>
                  </a:ext>
                </a:extLst>
              </a:tr>
              <a:tr h="37070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FF0000"/>
                          </a:solidFill>
                          <a:latin typeface="ＭＳ 明朝" panose="02020609040205080304" pitchFamily="17" charset="-128"/>
                          <a:ea typeface="ＭＳ 明朝" panose="02020609040205080304" pitchFamily="17" charset="-128"/>
                        </a:rPr>
                        <a:t>3</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1.27MPa  100℃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R22 1.28MPa  80℃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1.55MPa  75℃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364294"/>
                  </a:ext>
                </a:extLst>
              </a:tr>
              <a:tr h="47850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ＭＳ 明朝" panose="02020609040205080304" pitchFamily="17" charset="-128"/>
                          <a:ea typeface="ＭＳ 明朝" panose="02020609040205080304" pitchFamily="17" charset="-128"/>
                        </a:rPr>
                        <a:t>冬季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dirty="0">
                          <a:solidFill>
                            <a:srgbClr val="00B05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00B050"/>
                          </a:solidFill>
                          <a:latin typeface="ＭＳ 明朝" panose="02020609040205080304" pitchFamily="17" charset="-128"/>
                          <a:ea typeface="ＭＳ 明朝" panose="02020609040205080304" pitchFamily="17" charset="-128"/>
                        </a:rPr>
                        <a:t>3</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0.22MPa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2℃</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R22 0.25MPa   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0.33MPa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408407"/>
                  </a:ext>
                </a:extLst>
              </a:tr>
              <a:tr h="47850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NH</a:t>
                      </a:r>
                      <a:r>
                        <a:rPr kumimoji="1" lang="en-US" altLang="ja-JP" sz="1800" b="1" baseline="30000" dirty="0">
                          <a:solidFill>
                            <a:srgbClr val="FF0000"/>
                          </a:solidFill>
                          <a:latin typeface="ＭＳ 明朝" panose="02020609040205080304" pitchFamily="17" charset="-128"/>
                          <a:ea typeface="ＭＳ 明朝" panose="02020609040205080304" pitchFamily="17" charset="-128"/>
                        </a:rPr>
                        <a:t>3</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0.93MPa   65℃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R22 0.98MPa  55℃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1.18MPa  50℃</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984024"/>
                  </a:ext>
                </a:extLst>
              </a:tr>
              <a:tr h="666731">
                <a:tc gridSpan="3">
                  <a:txBody>
                    <a:bodyPr/>
                    <a:lstStyle/>
                    <a:p>
                      <a:pPr algn="ctr"/>
                      <a:r>
                        <a:rPr kumimoji="1" lang="ja-JP" altLang="en-US" sz="2200" b="1" dirty="0">
                          <a:solidFill>
                            <a:srgbClr val="7030A0"/>
                          </a:solidFill>
                          <a:latin typeface="ＭＳ 明朝" panose="02020609040205080304" pitchFamily="17" charset="-128"/>
                          <a:ea typeface="ＭＳ 明朝" panose="02020609040205080304" pitchFamily="17" charset="-128"/>
                        </a:rPr>
                        <a:t>冷房・水冷凝縮器を使用した場合、蒸発温度</a:t>
                      </a:r>
                      <a:r>
                        <a:rPr kumimoji="1" lang="en-US" altLang="ja-JP" sz="2200" b="1" dirty="0">
                          <a:solidFill>
                            <a:srgbClr val="7030A0"/>
                          </a:solidFill>
                          <a:latin typeface="ＭＳ 明朝" panose="02020609040205080304" pitchFamily="17" charset="-128"/>
                          <a:ea typeface="ＭＳ 明朝" panose="02020609040205080304" pitchFamily="17" charset="-128"/>
                        </a:rPr>
                        <a:t>5℃</a:t>
                      </a:r>
                      <a:r>
                        <a:rPr kumimoji="1" lang="ja-JP" altLang="en-US" sz="2200" b="1" dirty="0">
                          <a:solidFill>
                            <a:srgbClr val="7030A0"/>
                          </a:solidFill>
                          <a:latin typeface="ＭＳ 明朝" panose="02020609040205080304" pitchFamily="17" charset="-128"/>
                          <a:ea typeface="ＭＳ 明朝" panose="02020609040205080304" pitchFamily="17" charset="-128"/>
                        </a:rPr>
                        <a:t>　凝縮温度</a:t>
                      </a:r>
                      <a:r>
                        <a:rPr kumimoji="1" lang="en-US" altLang="ja-JP" sz="2200" b="1" dirty="0">
                          <a:solidFill>
                            <a:srgbClr val="7030A0"/>
                          </a:solidFill>
                          <a:latin typeface="ＭＳ 明朝" panose="02020609040205080304" pitchFamily="17" charset="-128"/>
                          <a:ea typeface="ＭＳ 明朝" panose="02020609040205080304" pitchFamily="17" charset="-128"/>
                        </a:rPr>
                        <a:t>50℃</a:t>
                      </a:r>
                      <a:r>
                        <a:rPr kumimoji="1" lang="ja-JP" altLang="en-US" sz="2200" b="1" dirty="0">
                          <a:solidFill>
                            <a:srgbClr val="7030A0"/>
                          </a:solidFill>
                          <a:latin typeface="ＭＳ 明朝" panose="02020609040205080304" pitchFamily="17" charset="-128"/>
                          <a:ea typeface="ＭＳ 明朝" panose="02020609040205080304" pitchFamily="17" charset="-128"/>
                        </a:rPr>
                        <a:t>（中間期</a:t>
                      </a:r>
                      <a:r>
                        <a:rPr kumimoji="1" lang="en-US" altLang="ja-JP" sz="2200" b="1" dirty="0">
                          <a:solidFill>
                            <a:srgbClr val="7030A0"/>
                          </a:solidFill>
                          <a:latin typeface="ＭＳ 明朝" panose="02020609040205080304" pitchFamily="17" charset="-128"/>
                          <a:ea typeface="ＭＳ 明朝" panose="02020609040205080304" pitchFamily="17" charset="-128"/>
                        </a:rPr>
                        <a:t>30℃</a:t>
                      </a:r>
                      <a:r>
                        <a:rPr kumimoji="1" lang="ja-JP" altLang="en-US" sz="2200" b="1" dirty="0">
                          <a:solidFill>
                            <a:srgbClr val="7030A0"/>
                          </a:solidFill>
                          <a:latin typeface="ＭＳ 明朝" panose="02020609040205080304" pitchFamily="17" charset="-128"/>
                          <a:ea typeface="ＭＳ 明朝" panose="02020609040205080304" pitchFamily="17" charset="-128"/>
                        </a:rPr>
                        <a:t>）</a:t>
                      </a:r>
                      <a:endParaRPr kumimoji="1" lang="en-US" altLang="ja-JP" sz="2200" b="1" dirty="0">
                        <a:solidFill>
                          <a:srgbClr val="7030A0"/>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99402982"/>
                  </a:ext>
                </a:extLst>
              </a:tr>
              <a:tr h="438650">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夏季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0.32MPa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0.26MPa   8℃</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0.85MPa   8</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263403"/>
                  </a:ext>
                </a:extLst>
              </a:tr>
              <a:tr h="433666">
                <a:tc v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1.85MPa  90℃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1.21MPa  80℃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2.96MPa 110℃</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117790"/>
                  </a:ext>
                </a:extLst>
              </a:tr>
              <a:tr h="399078">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中間期</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0.32MPa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0.26MPa   8℃</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0.85MPa   8</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625412"/>
                  </a:ext>
                </a:extLst>
              </a:tr>
              <a:tr h="399078">
                <a:tc v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1.09MPa  75℃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0.67MPa  60℃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1.78MPa  90℃</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1992"/>
                  </a:ext>
                </a:extLst>
              </a:tr>
            </a:tbl>
          </a:graphicData>
        </a:graphic>
      </p:graphicFrame>
      <p:sp>
        <p:nvSpPr>
          <p:cNvPr id="2" name="フッター プレースホルダー 1">
            <a:extLst>
              <a:ext uri="{FF2B5EF4-FFF2-40B4-BE49-F238E27FC236}">
                <a16:creationId xmlns:a16="http://schemas.microsoft.com/office/drawing/2014/main" id="{F2E49FE4-4DDB-4325-A51B-7E1EF0653523}"/>
              </a:ext>
            </a:extLst>
          </p:cNvPr>
          <p:cNvSpPr>
            <a:spLocks noGrp="1"/>
          </p:cNvSpPr>
          <p:nvPr>
            <p:ph type="ftr" sz="quarter" idx="11"/>
          </p:nvPr>
        </p:nvSpPr>
        <p:spPr>
          <a:xfrm>
            <a:off x="4038600" y="6183355"/>
            <a:ext cx="4114800" cy="365125"/>
          </a:xfrm>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22814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0B2E81D-D47F-496D-957F-4BA1C1CC9173}"/>
              </a:ext>
            </a:extLst>
          </p:cNvPr>
          <p:cNvGraphicFramePr>
            <a:graphicFrameLocks noGrp="1"/>
          </p:cNvGraphicFramePr>
          <p:nvPr>
            <p:ph idx="1"/>
            <p:extLst>
              <p:ext uri="{D42A27DB-BD31-4B8C-83A1-F6EECF244321}">
                <p14:modId xmlns:p14="http://schemas.microsoft.com/office/powerpoint/2010/main" val="4125102585"/>
              </p:ext>
            </p:extLst>
          </p:nvPr>
        </p:nvGraphicFramePr>
        <p:xfrm>
          <a:off x="976184" y="778476"/>
          <a:ext cx="10689773" cy="5424616"/>
        </p:xfrm>
        <a:graphic>
          <a:graphicData uri="http://schemas.openxmlformats.org/drawingml/2006/table">
            <a:tbl>
              <a:tblPr firstRow="1" bandRow="1">
                <a:tableStyleId>{93296810-A885-4BE3-A3E7-6D5BEEA58F35}</a:tableStyleId>
              </a:tblPr>
              <a:tblGrid>
                <a:gridCol w="580768">
                  <a:extLst>
                    <a:ext uri="{9D8B030D-6E8A-4147-A177-3AD203B41FA5}">
                      <a16:colId xmlns:a16="http://schemas.microsoft.com/office/drawing/2014/main" val="3264816878"/>
                    </a:ext>
                  </a:extLst>
                </a:gridCol>
                <a:gridCol w="2335426">
                  <a:extLst>
                    <a:ext uri="{9D8B030D-6E8A-4147-A177-3AD203B41FA5}">
                      <a16:colId xmlns:a16="http://schemas.microsoft.com/office/drawing/2014/main" val="1845408341"/>
                    </a:ext>
                  </a:extLst>
                </a:gridCol>
                <a:gridCol w="7773579">
                  <a:extLst>
                    <a:ext uri="{9D8B030D-6E8A-4147-A177-3AD203B41FA5}">
                      <a16:colId xmlns:a16="http://schemas.microsoft.com/office/drawing/2014/main" val="1384982982"/>
                    </a:ext>
                  </a:extLst>
                </a:gridCol>
              </a:tblGrid>
              <a:tr h="732759">
                <a:tc gridSpan="3">
                  <a:txBody>
                    <a:bodyPr/>
                    <a:lstStyle/>
                    <a:p>
                      <a:pPr algn="ctr"/>
                      <a:r>
                        <a:rPr kumimoji="1" lang="ja-JP" altLang="en-US" sz="2800" b="1" dirty="0">
                          <a:solidFill>
                            <a:srgbClr val="7030A0"/>
                          </a:solidFill>
                          <a:latin typeface="ＭＳ 明朝" panose="02020609040205080304" pitchFamily="17" charset="-128"/>
                          <a:ea typeface="ＭＳ 明朝" panose="02020609040205080304" pitchFamily="17" charset="-128"/>
                        </a:rPr>
                        <a:t>暖房・水冷凝縮器を使用した場合、蒸発温度</a:t>
                      </a:r>
                      <a:r>
                        <a:rPr kumimoji="1" lang="en-US" altLang="ja-JP" sz="2800" b="1" dirty="0">
                          <a:solidFill>
                            <a:srgbClr val="7030A0"/>
                          </a:solidFill>
                          <a:latin typeface="ＭＳ 明朝" panose="02020609040205080304" pitchFamily="17" charset="-128"/>
                          <a:ea typeface="ＭＳ 明朝" panose="02020609040205080304" pitchFamily="17" charset="-128"/>
                        </a:rPr>
                        <a:t>0℃</a:t>
                      </a:r>
                      <a:r>
                        <a:rPr kumimoji="1" lang="ja-JP" altLang="en-US" sz="2800" b="1" dirty="0">
                          <a:solidFill>
                            <a:srgbClr val="7030A0"/>
                          </a:solidFill>
                          <a:latin typeface="ＭＳ 明朝" panose="02020609040205080304" pitchFamily="17" charset="-128"/>
                          <a:ea typeface="ＭＳ 明朝" panose="02020609040205080304" pitchFamily="17" charset="-128"/>
                        </a:rPr>
                        <a:t>　凝縮温度</a:t>
                      </a:r>
                      <a:r>
                        <a:rPr kumimoji="1" lang="en-US" altLang="ja-JP" sz="2800" b="1" dirty="0">
                          <a:solidFill>
                            <a:srgbClr val="7030A0"/>
                          </a:solidFill>
                          <a:latin typeface="ＭＳ 明朝" panose="02020609040205080304" pitchFamily="17" charset="-128"/>
                          <a:ea typeface="ＭＳ 明朝" panose="02020609040205080304" pitchFamily="17" charset="-128"/>
                        </a:rPr>
                        <a:t>40℃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133444"/>
                  </a:ext>
                </a:extLst>
              </a:tr>
              <a:tr h="43636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ＭＳ 明朝" panose="02020609040205080304" pitchFamily="17" charset="-128"/>
                          <a:ea typeface="ＭＳ 明朝" panose="02020609040205080304" pitchFamily="17" charset="-128"/>
                        </a:rPr>
                        <a:t>冬季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0.39MPa   6℃</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0.19MPa   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0.70MPa   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888132"/>
                  </a:ext>
                </a:extLst>
              </a:tr>
              <a:tr h="38970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1.43MPa  90℃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0.91MPa  75℃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2.32MPa  95℃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364294"/>
                  </a:ext>
                </a:extLst>
              </a:tr>
              <a:tr h="57157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accent1"/>
                          </a:solidFill>
                          <a:latin typeface="ＭＳ 明朝" panose="02020609040205080304" pitchFamily="17" charset="-128"/>
                          <a:ea typeface="ＭＳ 明朝" panose="02020609040205080304" pitchFamily="17" charset="-128"/>
                        </a:rPr>
                        <a:t>冷凍二段圧縮・空冷凝縮器を使用した場合、蒸発温度－</a:t>
                      </a:r>
                      <a:r>
                        <a:rPr kumimoji="1" lang="en-US" altLang="ja-JP" sz="2000" b="1" dirty="0">
                          <a:solidFill>
                            <a:schemeClr val="accent1"/>
                          </a:solidFill>
                          <a:latin typeface="ＭＳ 明朝" panose="02020609040205080304" pitchFamily="17" charset="-128"/>
                          <a:ea typeface="ＭＳ 明朝" panose="02020609040205080304" pitchFamily="17" charset="-128"/>
                        </a:rPr>
                        <a:t>30℃</a:t>
                      </a:r>
                      <a:r>
                        <a:rPr kumimoji="1" lang="ja-JP" altLang="en-US" sz="2000" b="1" dirty="0">
                          <a:solidFill>
                            <a:schemeClr val="accent1"/>
                          </a:solidFill>
                          <a:latin typeface="ＭＳ 明朝" panose="02020609040205080304" pitchFamily="17" charset="-128"/>
                          <a:ea typeface="ＭＳ 明朝" panose="02020609040205080304" pitchFamily="17" charset="-128"/>
                        </a:rPr>
                        <a:t>　凝縮温度</a:t>
                      </a:r>
                      <a:r>
                        <a:rPr kumimoji="1" lang="en-US" altLang="ja-JP" sz="2000" b="1" dirty="0">
                          <a:solidFill>
                            <a:schemeClr val="accent1"/>
                          </a:solidFill>
                          <a:latin typeface="ＭＳ 明朝" panose="02020609040205080304" pitchFamily="17" charset="-128"/>
                          <a:ea typeface="ＭＳ 明朝" panose="02020609040205080304" pitchFamily="17" charset="-128"/>
                        </a:rPr>
                        <a:t>45℃</a:t>
                      </a:r>
                      <a:r>
                        <a:rPr kumimoji="1" lang="ja-JP" altLang="en-US" sz="2000" b="1" dirty="0">
                          <a:solidFill>
                            <a:schemeClr val="accent1"/>
                          </a:solidFill>
                          <a:latin typeface="ＭＳ 明朝" panose="02020609040205080304" pitchFamily="17" charset="-128"/>
                          <a:ea typeface="ＭＳ 明朝" panose="02020609040205080304" pitchFamily="17" charset="-128"/>
                        </a:rPr>
                        <a:t>（冬季</a:t>
                      </a:r>
                      <a:r>
                        <a:rPr kumimoji="1" lang="en-US" altLang="ja-JP" sz="2000" b="1" dirty="0">
                          <a:solidFill>
                            <a:schemeClr val="accent1"/>
                          </a:solidFill>
                          <a:latin typeface="ＭＳ 明朝" panose="02020609040205080304" pitchFamily="17" charset="-128"/>
                          <a:ea typeface="ＭＳ 明朝" panose="02020609040205080304" pitchFamily="17" charset="-128"/>
                        </a:rPr>
                        <a:t>30℃</a:t>
                      </a:r>
                      <a:r>
                        <a:rPr kumimoji="1" lang="ja-JP" altLang="en-US" sz="2000" b="1" dirty="0">
                          <a:solidFill>
                            <a:schemeClr val="accent1"/>
                          </a:solidFill>
                          <a:latin typeface="ＭＳ 明朝" panose="02020609040205080304" pitchFamily="17" charset="-128"/>
                          <a:ea typeface="ＭＳ 明朝" panose="02020609040205080304" pitchFamily="17" charset="-128"/>
                        </a:rPr>
                        <a:t>）</a:t>
                      </a:r>
                      <a:endParaRPr kumimoji="1" lang="en-US" altLang="ja-JP" sz="2000" b="1" dirty="0">
                        <a:solidFill>
                          <a:schemeClr val="accent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408407"/>
                  </a:ext>
                </a:extLst>
              </a:tr>
              <a:tr h="503039">
                <a:tc rowSpan="2">
                  <a:txBody>
                    <a:bodyPr/>
                    <a:lstStyle/>
                    <a:p>
                      <a:pPr algn="ctr"/>
                      <a:r>
                        <a:rPr kumimoji="1" lang="ja-JP" altLang="en-US" sz="2000" b="1" dirty="0">
                          <a:solidFill>
                            <a:schemeClr val="tx1"/>
                          </a:solidFill>
                          <a:latin typeface="ＭＳ 明朝" panose="02020609040205080304" pitchFamily="17" charset="-128"/>
                          <a:ea typeface="ＭＳ 明朝" panose="02020609040205080304" pitchFamily="17" charset="-128"/>
                        </a:rPr>
                        <a:t>夏季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 0.06MPa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984024"/>
                  </a:ext>
                </a:extLst>
              </a:tr>
              <a:tr h="432255">
                <a:tc vMerge="1">
                  <a:txBody>
                    <a:bodyPr/>
                    <a:lstStyle/>
                    <a:p>
                      <a:pPr algn="ctr"/>
                      <a:endParaRPr kumimoji="1" lang="en-US" altLang="ja-JP" sz="2200" b="1" dirty="0">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baseline="0" dirty="0">
                          <a:solidFill>
                            <a:srgbClr val="FF0000"/>
                          </a:solidFill>
                          <a:latin typeface="ＭＳ 明朝" panose="02020609040205080304" pitchFamily="17" charset="-128"/>
                          <a:ea typeface="ＭＳ 明朝" panose="02020609040205080304" pitchFamily="17" charset="-128"/>
                        </a:rPr>
                        <a:t>R22 1.67MPa   108℃</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2.00MPa   105℃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402982"/>
                  </a:ext>
                </a:extLst>
              </a:tr>
              <a:tr h="461137">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冬季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0.06MPa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263403"/>
                  </a:ext>
                </a:extLst>
              </a:tr>
              <a:tr h="455897">
                <a:tc vMerge="1">
                  <a:txBody>
                    <a:bodyPr/>
                    <a:lstStyle/>
                    <a:p>
                      <a:pPr algn="l"/>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1.09MPa    90℃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1.32MPa    85℃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117790"/>
                  </a:ext>
                </a:extLst>
              </a:tr>
              <a:tr h="6028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accent1"/>
                          </a:solidFill>
                          <a:latin typeface="ＭＳ 明朝" panose="02020609040205080304" pitchFamily="17" charset="-128"/>
                          <a:ea typeface="ＭＳ 明朝" panose="02020609040205080304" pitchFamily="17" charset="-128"/>
                        </a:rPr>
                        <a:t>冷凍二段圧縮・空冷凝縮器を使用した場合、蒸発温度－</a:t>
                      </a:r>
                      <a:r>
                        <a:rPr kumimoji="1" lang="en-US" altLang="ja-JP" sz="2000" b="1" dirty="0">
                          <a:solidFill>
                            <a:schemeClr val="accent1"/>
                          </a:solidFill>
                          <a:latin typeface="ＭＳ 明朝" panose="02020609040205080304" pitchFamily="17" charset="-128"/>
                          <a:ea typeface="ＭＳ 明朝" panose="02020609040205080304" pitchFamily="17" charset="-128"/>
                        </a:rPr>
                        <a:t>10℃</a:t>
                      </a:r>
                      <a:r>
                        <a:rPr kumimoji="1" lang="ja-JP" altLang="en-US" sz="2000" b="1" dirty="0">
                          <a:solidFill>
                            <a:schemeClr val="accent1"/>
                          </a:solidFill>
                          <a:latin typeface="ＭＳ 明朝" panose="02020609040205080304" pitchFamily="17" charset="-128"/>
                          <a:ea typeface="ＭＳ 明朝" panose="02020609040205080304" pitchFamily="17" charset="-128"/>
                        </a:rPr>
                        <a:t>　凝縮温度</a:t>
                      </a:r>
                      <a:r>
                        <a:rPr kumimoji="1" lang="en-US" altLang="ja-JP" sz="2000" b="1" dirty="0">
                          <a:solidFill>
                            <a:schemeClr val="accent1"/>
                          </a:solidFill>
                          <a:latin typeface="ＭＳ 明朝" panose="02020609040205080304" pitchFamily="17" charset="-128"/>
                          <a:ea typeface="ＭＳ 明朝" panose="02020609040205080304" pitchFamily="17" charset="-128"/>
                        </a:rPr>
                        <a:t>35℃</a:t>
                      </a:r>
                      <a:r>
                        <a:rPr kumimoji="1" lang="ja-JP" altLang="en-US" sz="2000" b="1" dirty="0">
                          <a:solidFill>
                            <a:schemeClr val="accent1"/>
                          </a:solidFill>
                          <a:latin typeface="ＭＳ 明朝" panose="02020609040205080304" pitchFamily="17" charset="-128"/>
                          <a:ea typeface="ＭＳ 明朝" panose="02020609040205080304" pitchFamily="17" charset="-128"/>
                        </a:rPr>
                        <a:t>（冬季</a:t>
                      </a:r>
                      <a:r>
                        <a:rPr kumimoji="1" lang="en-US" altLang="ja-JP" sz="2000" b="1" dirty="0">
                          <a:solidFill>
                            <a:schemeClr val="accent1"/>
                          </a:solidFill>
                          <a:latin typeface="ＭＳ 明朝" panose="02020609040205080304" pitchFamily="17" charset="-128"/>
                          <a:ea typeface="ＭＳ 明朝" panose="02020609040205080304" pitchFamily="17" charset="-128"/>
                        </a:rPr>
                        <a:t>25℃</a:t>
                      </a:r>
                      <a:r>
                        <a:rPr kumimoji="1" lang="ja-JP" altLang="en-US" sz="2000" b="1" dirty="0">
                          <a:solidFill>
                            <a:schemeClr val="tx1"/>
                          </a:solidFill>
                          <a:latin typeface="ＭＳ 明朝" panose="02020609040205080304" pitchFamily="17" charset="-128"/>
                          <a:ea typeface="ＭＳ 明朝" panose="02020609040205080304" pitchFamily="17" charset="-128"/>
                        </a:rPr>
                        <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625412"/>
                  </a:ext>
                </a:extLst>
              </a:tr>
              <a:tr h="419536">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夏季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 0.25MPa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1992"/>
                  </a:ext>
                </a:extLst>
              </a:tr>
              <a:tr h="419536">
                <a:tc vMerge="1">
                  <a:txBody>
                    <a:bodyPr/>
                    <a:lstStyle/>
                    <a:p>
                      <a:pPr algn="ct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baseline="0" dirty="0">
                          <a:solidFill>
                            <a:srgbClr val="FF0000"/>
                          </a:solidFill>
                          <a:latin typeface="ＭＳ 明朝" panose="02020609040205080304" pitchFamily="17" charset="-128"/>
                          <a:ea typeface="ＭＳ 明朝" panose="02020609040205080304" pitchFamily="17" charset="-128"/>
                        </a:rPr>
                        <a:t>R22 1.27MPa   100℃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1.55MPa    95℃</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1760391"/>
                  </a:ext>
                </a:extLst>
              </a:tr>
            </a:tbl>
          </a:graphicData>
        </a:graphic>
      </p:graphicFrame>
      <p:sp>
        <p:nvSpPr>
          <p:cNvPr id="2" name="フッター プレースホルダー 1">
            <a:extLst>
              <a:ext uri="{FF2B5EF4-FFF2-40B4-BE49-F238E27FC236}">
                <a16:creationId xmlns:a16="http://schemas.microsoft.com/office/drawing/2014/main" id="{9A1B2252-5CA0-424D-B665-A7F92B108CF1}"/>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6128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6EA949E-DC93-4D5F-BFF6-C4D9AC7E67F0}"/>
              </a:ext>
            </a:extLst>
          </p:cNvPr>
          <p:cNvGraphicFramePr>
            <a:graphicFrameLocks noGrp="1"/>
          </p:cNvGraphicFramePr>
          <p:nvPr>
            <p:ph idx="1"/>
            <p:extLst>
              <p:ext uri="{D42A27DB-BD31-4B8C-83A1-F6EECF244321}">
                <p14:modId xmlns:p14="http://schemas.microsoft.com/office/powerpoint/2010/main" val="3333267787"/>
              </p:ext>
            </p:extLst>
          </p:nvPr>
        </p:nvGraphicFramePr>
        <p:xfrm>
          <a:off x="820693" y="667266"/>
          <a:ext cx="10634813" cy="5557508"/>
        </p:xfrm>
        <a:graphic>
          <a:graphicData uri="http://schemas.openxmlformats.org/drawingml/2006/table">
            <a:tbl>
              <a:tblPr firstRow="1" bandRow="1">
                <a:tableStyleId>{5C22544A-7EE6-4342-B048-85BDC9FD1C3A}</a:tableStyleId>
              </a:tblPr>
              <a:tblGrid>
                <a:gridCol w="714393">
                  <a:extLst>
                    <a:ext uri="{9D8B030D-6E8A-4147-A177-3AD203B41FA5}">
                      <a16:colId xmlns:a16="http://schemas.microsoft.com/office/drawing/2014/main" val="3215514592"/>
                    </a:ext>
                  </a:extLst>
                </a:gridCol>
                <a:gridCol w="392568">
                  <a:extLst>
                    <a:ext uri="{9D8B030D-6E8A-4147-A177-3AD203B41FA5}">
                      <a16:colId xmlns:a16="http://schemas.microsoft.com/office/drawing/2014/main" val="3851767671"/>
                    </a:ext>
                  </a:extLst>
                </a:gridCol>
                <a:gridCol w="1937712">
                  <a:extLst>
                    <a:ext uri="{9D8B030D-6E8A-4147-A177-3AD203B41FA5}">
                      <a16:colId xmlns:a16="http://schemas.microsoft.com/office/drawing/2014/main" val="608404445"/>
                    </a:ext>
                  </a:extLst>
                </a:gridCol>
                <a:gridCol w="3672256">
                  <a:extLst>
                    <a:ext uri="{9D8B030D-6E8A-4147-A177-3AD203B41FA5}">
                      <a16:colId xmlns:a16="http://schemas.microsoft.com/office/drawing/2014/main" val="1066279137"/>
                    </a:ext>
                  </a:extLst>
                </a:gridCol>
                <a:gridCol w="3917884">
                  <a:extLst>
                    <a:ext uri="{9D8B030D-6E8A-4147-A177-3AD203B41FA5}">
                      <a16:colId xmlns:a16="http://schemas.microsoft.com/office/drawing/2014/main" val="1117496111"/>
                    </a:ext>
                  </a:extLst>
                </a:gridCol>
              </a:tblGrid>
              <a:tr h="354444">
                <a:tc rowSpan="2">
                  <a:txBody>
                    <a:bodyPr/>
                    <a:lstStyle/>
                    <a:p>
                      <a:pPr algn="ctr"/>
                      <a:r>
                        <a:rPr kumimoji="1" lang="ja-JP" altLang="en-US" sz="2000" b="1" dirty="0">
                          <a:solidFill>
                            <a:schemeClr val="tx1"/>
                          </a:solidFill>
                          <a:latin typeface="ＭＳ 明朝" panose="02020609040205080304" pitchFamily="17" charset="-128"/>
                          <a:ea typeface="ＭＳ 明朝" panose="02020609040205080304" pitchFamily="17" charset="-128"/>
                        </a:rPr>
                        <a:t>冬</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000" b="1" dirty="0">
                          <a:solidFill>
                            <a:schemeClr val="tx1"/>
                          </a:solidFill>
                          <a:latin typeface="ＭＳ 明朝" panose="02020609040205080304" pitchFamily="17" charset="-128"/>
                          <a:ea typeface="ＭＳ 明朝" panose="02020609040205080304" pitchFamily="17" charset="-128"/>
                        </a:rPr>
                        <a:t>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 0.25MPa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R404A 0.11MPa   </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r>
                        <a:rPr kumimoji="1" lang="en-US" altLang="ja-JP" sz="1800" b="1" baseline="0" dirty="0">
                          <a:solidFill>
                            <a:srgbClr val="00B050"/>
                          </a:solidFill>
                          <a:latin typeface="ＭＳ 明朝" panose="02020609040205080304" pitchFamily="17" charset="-128"/>
                          <a:ea typeface="ＭＳ 明朝" panose="02020609040205080304" pitchFamily="17" charset="-128"/>
                        </a:rPr>
                        <a:t>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20281893"/>
                  </a:ext>
                </a:extLst>
              </a:tr>
              <a:tr h="354444">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baseline="0" dirty="0">
                          <a:solidFill>
                            <a:srgbClr val="FF0000"/>
                          </a:solidFill>
                          <a:latin typeface="ＭＳ 明朝" panose="02020609040205080304" pitchFamily="17" charset="-128"/>
                          <a:ea typeface="ＭＳ 明朝" panose="02020609040205080304" pitchFamily="17" charset="-128"/>
                        </a:rPr>
                        <a:t>R22 0.97MPa  ―  ℃</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R404A 1.15MPa  ―  ℃</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11707058"/>
                  </a:ext>
                </a:extLst>
              </a:tr>
              <a:tr h="791671">
                <a:tc gridSpan="5">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空冷・凝縮器使用した場合、</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400" b="1" dirty="0">
                          <a:solidFill>
                            <a:schemeClr val="tx1"/>
                          </a:solidFill>
                          <a:latin typeface="ＭＳ 明朝" panose="02020609040205080304" pitchFamily="17" charset="-128"/>
                          <a:ea typeface="ＭＳ 明朝" panose="02020609040205080304" pitchFamily="17" charset="-128"/>
                        </a:rPr>
                        <a:t>冷房蒸発温度</a:t>
                      </a:r>
                      <a:r>
                        <a:rPr kumimoji="1" lang="en-US" altLang="ja-JP" sz="2400" b="1" dirty="0">
                          <a:solidFill>
                            <a:schemeClr val="tx1"/>
                          </a:solidFill>
                          <a:latin typeface="ＭＳ 明朝" panose="02020609040205080304" pitchFamily="17" charset="-128"/>
                          <a:ea typeface="ＭＳ 明朝" panose="02020609040205080304" pitchFamily="17" charset="-128"/>
                        </a:rPr>
                        <a:t>5℃</a:t>
                      </a:r>
                      <a:r>
                        <a:rPr kumimoji="1" lang="ja-JP" altLang="en-US" sz="2400" b="1" dirty="0">
                          <a:solidFill>
                            <a:schemeClr val="tx1"/>
                          </a:solidFill>
                          <a:latin typeface="ＭＳ 明朝" panose="02020609040205080304" pitchFamily="17" charset="-128"/>
                          <a:ea typeface="ＭＳ 明朝" panose="02020609040205080304" pitchFamily="17" charset="-128"/>
                        </a:rPr>
                        <a:t>（暖房</a:t>
                      </a:r>
                      <a:r>
                        <a:rPr kumimoji="1" lang="en-US" altLang="ja-JP" sz="2400" b="1" dirty="0">
                          <a:solidFill>
                            <a:schemeClr val="tx1"/>
                          </a:solidFill>
                          <a:latin typeface="ＭＳ 明朝" panose="02020609040205080304" pitchFamily="17" charset="-128"/>
                          <a:ea typeface="ＭＳ 明朝" panose="02020609040205080304" pitchFamily="17" charset="-128"/>
                        </a:rPr>
                        <a:t>0℃</a:t>
                      </a:r>
                      <a:r>
                        <a:rPr kumimoji="1" lang="ja-JP" altLang="en-US" sz="2400" b="1" dirty="0">
                          <a:solidFill>
                            <a:schemeClr val="tx1"/>
                          </a:solidFill>
                          <a:latin typeface="ＭＳ 明朝" panose="02020609040205080304" pitchFamily="17" charset="-128"/>
                          <a:ea typeface="ＭＳ 明朝" panose="02020609040205080304" pitchFamily="17" charset="-128"/>
                        </a:rPr>
                        <a:t>）・凝縮温度</a:t>
                      </a:r>
                      <a:r>
                        <a:rPr kumimoji="1" lang="en-US" altLang="ja-JP" sz="2400" b="1" dirty="0">
                          <a:solidFill>
                            <a:schemeClr val="tx1"/>
                          </a:solidFill>
                          <a:latin typeface="ＭＳ 明朝" panose="02020609040205080304" pitchFamily="17" charset="-128"/>
                          <a:ea typeface="ＭＳ 明朝" panose="02020609040205080304" pitchFamily="17" charset="-128"/>
                        </a:rPr>
                        <a:t>55℃</a:t>
                      </a:r>
                      <a:r>
                        <a:rPr kumimoji="1" lang="ja-JP" altLang="en-US" sz="2400" b="1" dirty="0">
                          <a:solidFill>
                            <a:schemeClr val="tx1"/>
                          </a:solidFill>
                          <a:latin typeface="ＭＳ 明朝" panose="02020609040205080304" pitchFamily="17" charset="-128"/>
                          <a:ea typeface="ＭＳ 明朝" panose="02020609040205080304" pitchFamily="17" charset="-128"/>
                        </a:rPr>
                        <a:t>、中間期</a:t>
                      </a:r>
                      <a:r>
                        <a:rPr kumimoji="1" lang="en-US" altLang="ja-JP" sz="2400" b="1" dirty="0">
                          <a:solidFill>
                            <a:schemeClr val="tx1"/>
                          </a:solidFill>
                          <a:latin typeface="ＭＳ 明朝" panose="02020609040205080304" pitchFamily="17" charset="-128"/>
                          <a:ea typeface="ＭＳ 明朝" panose="02020609040205080304" pitchFamily="17" charset="-128"/>
                        </a:rPr>
                        <a:t>30℃</a:t>
                      </a:r>
                      <a:r>
                        <a:rPr kumimoji="1" lang="ja-JP" altLang="en-US" sz="2400" b="1" dirty="0">
                          <a:solidFill>
                            <a:schemeClr val="tx1"/>
                          </a:solidFill>
                          <a:latin typeface="ＭＳ 明朝" panose="02020609040205080304" pitchFamily="17" charset="-128"/>
                          <a:ea typeface="ＭＳ 明朝" panose="02020609040205080304" pitchFamily="17" charset="-128"/>
                        </a:rPr>
                        <a:t>、（暖房</a:t>
                      </a:r>
                      <a:r>
                        <a:rPr kumimoji="1" lang="en-US" altLang="ja-JP" sz="2400" b="1" dirty="0">
                          <a:solidFill>
                            <a:schemeClr val="tx1"/>
                          </a:solidFill>
                          <a:latin typeface="ＭＳ 明朝" panose="02020609040205080304" pitchFamily="17" charset="-128"/>
                          <a:ea typeface="ＭＳ 明朝" panose="02020609040205080304" pitchFamily="17" charset="-128"/>
                        </a:rPr>
                        <a:t>50℃</a:t>
                      </a:r>
                      <a:r>
                        <a:rPr kumimoji="1" lang="ja-JP" altLang="en-US" sz="2400" b="1" dirty="0">
                          <a:solidFill>
                            <a:schemeClr val="tx1"/>
                          </a:solidFill>
                          <a:latin typeface="ＭＳ 明朝" panose="02020609040205080304" pitchFamily="17" charset="-128"/>
                          <a:ea typeface="ＭＳ 明朝" panose="02020609040205080304" pitchFamily="17" charset="-128"/>
                        </a:rPr>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5727181"/>
                  </a:ext>
                </a:extLst>
              </a:tr>
              <a:tr h="417827">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冷</a:t>
                      </a:r>
                      <a:endParaRPr kumimoji="1" lang="en-US" altLang="ja-JP" sz="1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800" b="1" dirty="0">
                          <a:solidFill>
                            <a:schemeClr val="tx1"/>
                          </a:solidFill>
                          <a:latin typeface="ＭＳ 明朝" panose="02020609040205080304" pitchFamily="17" charset="-128"/>
                          <a:ea typeface="ＭＳ 明朝" panose="02020609040205080304" pitchFamily="17" charset="-128"/>
                        </a:rPr>
                        <a:t>房</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0.46MPa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0.26MPa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0.85MPa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21666877"/>
                  </a:ext>
                </a:extLst>
              </a:tr>
              <a:tr h="41782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2.12MPa 112℃</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1.42MPa  90℃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3.20MPa 118℃</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65046534"/>
                  </a:ext>
                </a:extLst>
              </a:tr>
              <a:tr h="417827">
                <a:tc rowSpan="2">
                  <a:txBody>
                    <a:bodyPr/>
                    <a:lstStyle/>
                    <a:p>
                      <a:pPr algn="ctr"/>
                      <a:r>
                        <a:rPr kumimoji="1" lang="ja-JP" altLang="en-US" sz="1700" b="1" dirty="0">
                          <a:solidFill>
                            <a:schemeClr val="tx1"/>
                          </a:solidFill>
                          <a:latin typeface="ＭＳ 明朝" panose="02020609040205080304" pitchFamily="17" charset="-128"/>
                          <a:ea typeface="ＭＳ 明朝" panose="02020609040205080304" pitchFamily="17" charset="-128"/>
                        </a:rPr>
                        <a:t>中</a:t>
                      </a:r>
                      <a:endParaRPr kumimoji="1" lang="en-US" altLang="ja-JP" sz="17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700" b="1" dirty="0">
                          <a:solidFill>
                            <a:schemeClr val="tx1"/>
                          </a:solidFill>
                          <a:latin typeface="ＭＳ 明朝" panose="02020609040205080304" pitchFamily="17" charset="-128"/>
                          <a:ea typeface="ＭＳ 明朝" panose="02020609040205080304" pitchFamily="17" charset="-128"/>
                        </a:rPr>
                        <a:t>間</a:t>
                      </a:r>
                      <a:endParaRPr kumimoji="1" lang="en-US" altLang="ja-JP" sz="17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700" b="1" dirty="0">
                          <a:solidFill>
                            <a:schemeClr val="tx1"/>
                          </a:solidFill>
                          <a:latin typeface="ＭＳ 明朝" panose="02020609040205080304" pitchFamily="17" charset="-128"/>
                          <a:ea typeface="ＭＳ 明朝" panose="02020609040205080304" pitchFamily="17" charset="-128"/>
                        </a:rPr>
                        <a:t>期</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0.46MPa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0.26MPa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0.85MPa  10</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sz="1800" dirty="0">
                        <a:solidFill>
                          <a:srgbClr val="00B05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55063471"/>
                  </a:ext>
                </a:extLst>
              </a:tr>
              <a:tr h="41782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1.09MPa  95℃</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0.67MPa  70℃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1.78MPa  98℃</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5799348"/>
                  </a:ext>
                </a:extLst>
              </a:tr>
              <a:tr h="417827">
                <a:tc rowSpan="2">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暖</a:t>
                      </a:r>
                      <a:endParaRPr kumimoji="1" lang="en-US" altLang="ja-JP" sz="1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800" b="1" dirty="0">
                          <a:solidFill>
                            <a:schemeClr val="tx1"/>
                          </a:solidFill>
                          <a:latin typeface="ＭＳ 明朝" panose="02020609040205080304" pitchFamily="17" charset="-128"/>
                          <a:ea typeface="ＭＳ 明朝" panose="02020609040205080304" pitchFamily="17" charset="-128"/>
                        </a:rPr>
                        <a:t>房</a:t>
                      </a:r>
                    </a:p>
                  </a:txBody>
                  <a:tcPr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800" b="1" dirty="0">
                          <a:solidFill>
                            <a:srgbClr val="00B050"/>
                          </a:solidFill>
                          <a:latin typeface="ＭＳ 明朝" panose="02020609040205080304" pitchFamily="17" charset="-128"/>
                          <a:ea typeface="ＭＳ 明朝" panose="02020609040205080304" pitchFamily="17" charset="-128"/>
                        </a:rPr>
                        <a:t>吸込圧力・吸込温度</a:t>
                      </a:r>
                      <a:endParaRPr kumimoji="1" lang="ja-JP" altLang="en-US" sz="1800" dirty="0">
                        <a:solidFill>
                          <a:srgbClr val="00B05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en-US" altLang="ja-JP" sz="1800" b="1" baseline="0" dirty="0">
                          <a:solidFill>
                            <a:srgbClr val="00B05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0.39MPa   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R134a 0.19MPa   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 </a:t>
                      </a:r>
                      <a:r>
                        <a:rPr kumimoji="1" lang="en-US" altLang="ja-JP" sz="1800" b="1" baseline="0" dirty="0">
                          <a:solidFill>
                            <a:srgbClr val="00B050"/>
                          </a:solidFill>
                          <a:latin typeface="ＭＳ 明朝" panose="02020609040205080304" pitchFamily="17" charset="-128"/>
                          <a:ea typeface="ＭＳ 明朝" panose="02020609040205080304" pitchFamily="17" charset="-128"/>
                        </a:rPr>
                        <a:t>R410A 0.70MPa   5</a:t>
                      </a:r>
                      <a:r>
                        <a:rPr kumimoji="1" lang="ja-JP" altLang="en-US" sz="1800" b="1" baseline="0" dirty="0">
                          <a:solidFill>
                            <a:srgbClr val="00B050"/>
                          </a:solidFill>
                          <a:latin typeface="ＭＳ 明朝" panose="02020609040205080304" pitchFamily="17" charset="-128"/>
                          <a:ea typeface="ＭＳ 明朝" panose="02020609040205080304" pitchFamily="17" charset="-128"/>
                        </a:rPr>
                        <a:t>℃</a:t>
                      </a:r>
                      <a:endParaRPr kumimoji="1" lang="ja-JP" altLang="en-US" sz="1800" dirty="0">
                        <a:solidFill>
                          <a:srgbClr val="00B05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655786695"/>
                  </a:ext>
                </a:extLst>
              </a:tr>
              <a:tr h="417827">
                <a:tc vMerge="1">
                  <a:txBody>
                    <a:bodyPr/>
                    <a:lstStyle/>
                    <a:p>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FF0000"/>
                          </a:solidFill>
                          <a:latin typeface="ＭＳ 明朝" panose="02020609040205080304" pitchFamily="17" charset="-128"/>
                          <a:ea typeface="ＭＳ 明朝" panose="02020609040205080304" pitchFamily="17" charset="-128"/>
                        </a:rPr>
                        <a:t>吐出圧力・吐出温度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latin typeface="ＭＳ 明朝" panose="02020609040205080304" pitchFamily="17" charset="-128"/>
                          <a:ea typeface="ＭＳ 明朝" panose="02020609040205080304" pitchFamily="17" charset="-128"/>
                        </a:rPr>
                        <a:t>R22</a:t>
                      </a:r>
                      <a:r>
                        <a:rPr kumimoji="1" lang="ja-JP" altLang="en-US" sz="1800" b="1" baseline="3000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1.84MPa 110℃</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R134a 1.21MPa  82℃</a:t>
                      </a:r>
                      <a:r>
                        <a:rPr kumimoji="1" lang="ja-JP" altLang="en-US" sz="1800" b="1" baseline="0" dirty="0">
                          <a:solidFill>
                            <a:srgbClr val="FF0000"/>
                          </a:solidFill>
                          <a:latin typeface="ＭＳ 明朝" panose="02020609040205080304" pitchFamily="17" charset="-128"/>
                          <a:ea typeface="ＭＳ 明朝" panose="02020609040205080304" pitchFamily="17" charset="-128"/>
                        </a:rPr>
                        <a:t>、 </a:t>
                      </a:r>
                      <a:r>
                        <a:rPr kumimoji="1" lang="en-US" altLang="ja-JP" sz="1800" b="1" baseline="0" dirty="0">
                          <a:solidFill>
                            <a:srgbClr val="FF0000"/>
                          </a:solidFill>
                          <a:latin typeface="ＭＳ 明朝" panose="02020609040205080304" pitchFamily="17" charset="-128"/>
                          <a:ea typeface="ＭＳ 明朝" panose="02020609040205080304" pitchFamily="17" charset="-128"/>
                        </a:rPr>
                        <a:t>R410A 2.96MPa 112℃</a:t>
                      </a:r>
                      <a:endParaRPr kumimoji="1" lang="ja-JP" altLang="en-US" sz="1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358105010"/>
                  </a:ext>
                </a:extLst>
              </a:tr>
              <a:tr h="1407416">
                <a:tc gridSpan="2">
                  <a:txBody>
                    <a:bodyPr/>
                    <a:lstStyle/>
                    <a:p>
                      <a:pPr algn="ctr"/>
                      <a:r>
                        <a:rPr kumimoji="1" lang="ja-JP" altLang="en-US" sz="1800" b="1" spc="-150" dirty="0">
                          <a:solidFill>
                            <a:schemeClr val="tx1"/>
                          </a:solidFill>
                          <a:latin typeface="ＭＳ 明朝" panose="02020609040205080304" pitchFamily="17" charset="-128"/>
                          <a:ea typeface="ＭＳ 明朝" panose="02020609040205080304" pitchFamily="17" charset="-128"/>
                        </a:rPr>
                        <a:t>油　圧</a:t>
                      </a:r>
                      <a:endParaRPr kumimoji="1" lang="en-US" altLang="ja-JP" sz="1800" b="1" spc="-15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800" b="1" spc="-150" dirty="0">
                          <a:solidFill>
                            <a:schemeClr val="tx1"/>
                          </a:solidFill>
                          <a:latin typeface="ＭＳ 明朝" panose="02020609040205080304" pitchFamily="17" charset="-128"/>
                          <a:ea typeface="ＭＳ 明朝" panose="02020609040205080304" pitchFamily="17" charset="-128"/>
                        </a:rPr>
                        <a:t>潤滑油</a:t>
                      </a:r>
                      <a:endParaRPr kumimoji="1" lang="en-US" altLang="ja-JP" sz="1800" b="1" spc="-15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800" b="1" spc="-150" dirty="0">
                          <a:solidFill>
                            <a:schemeClr val="tx1"/>
                          </a:solidFill>
                          <a:latin typeface="ＭＳ 明朝" panose="02020609040205080304" pitchFamily="17" charset="-128"/>
                          <a:ea typeface="ＭＳ 明朝" panose="02020609040205080304" pitchFamily="17" charset="-128"/>
                        </a:rPr>
                        <a:t>ポンプ</a:t>
                      </a:r>
                      <a:endParaRPr kumimoji="1" lang="en-US" altLang="ja-JP" sz="1800" b="1" spc="-15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1800" b="1" dirty="0">
                          <a:latin typeface="ＭＳ 明朝" panose="02020609040205080304" pitchFamily="17" charset="-128"/>
                          <a:ea typeface="ＭＳ 明朝" panose="02020609040205080304" pitchFamily="17" charset="-128"/>
                        </a:rPr>
                        <a:t>油面計</a:t>
                      </a:r>
                      <a:endParaRPr kumimoji="1" lang="en-US" altLang="ja-JP" sz="1800" b="1" dirty="0">
                        <a:latin typeface="ＭＳ 明朝" panose="02020609040205080304" pitchFamily="17" charset="-128"/>
                        <a:ea typeface="ＭＳ 明朝" panose="02020609040205080304" pitchFamily="17" charset="-128"/>
                      </a:endParaRPr>
                    </a:p>
                    <a:p>
                      <a:pPr algn="l"/>
                      <a:endParaRPr kumimoji="1" lang="ja-JP" altLang="en-US" sz="1800" b="1" dirty="0">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油圧：吸込み圧力</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en-US" altLang="ja-JP" sz="1800" b="1" dirty="0">
                          <a:solidFill>
                            <a:srgbClr val="FF0000"/>
                          </a:solidFill>
                          <a:latin typeface="ＭＳ 明朝" panose="02020609040205080304" pitchFamily="17" charset="-128"/>
                          <a:ea typeface="ＭＳ 明朝" panose="02020609040205080304" pitchFamily="17" charset="-128"/>
                        </a:rPr>
                        <a:t>0.15</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en-US" altLang="ja-JP" sz="1800" b="1" dirty="0">
                          <a:solidFill>
                            <a:srgbClr val="FF0000"/>
                          </a:solidFill>
                          <a:latin typeface="ＭＳ 明朝" panose="02020609040205080304" pitchFamily="17" charset="-128"/>
                          <a:ea typeface="ＭＳ 明朝" panose="02020609040205080304" pitchFamily="17" charset="-128"/>
                        </a:rPr>
                        <a:t>0.4MPa</a:t>
                      </a:r>
                      <a:r>
                        <a:rPr kumimoji="1" lang="ja-JP" altLang="en-US" sz="1800" b="1" dirty="0">
                          <a:solidFill>
                            <a:schemeClr val="tx1"/>
                          </a:solidFill>
                          <a:latin typeface="ＭＳ 明朝" panose="02020609040205080304" pitchFamily="17" charset="-128"/>
                          <a:ea typeface="ＭＳ 明朝" panose="02020609040205080304" pitchFamily="17" charset="-128"/>
                        </a:rPr>
                        <a:t>の間に調整する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油温：運転条件により異なるが通常</a:t>
                      </a:r>
                      <a:r>
                        <a:rPr kumimoji="1" lang="en-US" altLang="ja-JP" sz="1800" b="1" dirty="0">
                          <a:solidFill>
                            <a:srgbClr val="FF0000"/>
                          </a:solidFill>
                          <a:latin typeface="ＭＳ 明朝" panose="02020609040205080304" pitchFamily="17" charset="-128"/>
                          <a:ea typeface="ＭＳ 明朝" panose="02020609040205080304" pitchFamily="17" charset="-128"/>
                        </a:rPr>
                        <a:t>50</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ja-JP" altLang="en-US" sz="1800" b="1" dirty="0">
                          <a:solidFill>
                            <a:schemeClr val="tx1"/>
                          </a:solidFill>
                          <a:latin typeface="ＭＳ 明朝" panose="02020609040205080304" pitchFamily="17" charset="-128"/>
                          <a:ea typeface="ＭＳ 明朝" panose="02020609040205080304" pitchFamily="17" charset="-128"/>
                        </a:rPr>
                        <a:t>以下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ＭＳ 明朝" panose="02020609040205080304" pitchFamily="17" charset="-128"/>
                          <a:ea typeface="ＭＳ 明朝" panose="02020609040205080304" pitchFamily="17" charset="-128"/>
                        </a:rPr>
                        <a:t>油量：油清浄度・透明で濁りの無いもの</a:t>
                      </a:r>
                      <a:endParaRPr kumimoji="1" lang="en-US" altLang="ja-JP" sz="1800" b="1"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油圧：吸込み圧力</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en-US" altLang="ja-JP" sz="1800" b="1" dirty="0">
                          <a:solidFill>
                            <a:srgbClr val="FF0000"/>
                          </a:solidFill>
                          <a:latin typeface="ＭＳ 明朝" panose="02020609040205080304" pitchFamily="17" charset="-128"/>
                          <a:ea typeface="ＭＳ 明朝" panose="02020609040205080304" pitchFamily="17" charset="-128"/>
                        </a:rPr>
                        <a:t>0.15</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en-US" altLang="ja-JP" sz="1800" b="1" dirty="0">
                          <a:solidFill>
                            <a:srgbClr val="FF0000"/>
                          </a:solidFill>
                          <a:latin typeface="ＭＳ 明朝" panose="02020609040205080304" pitchFamily="17" charset="-128"/>
                          <a:ea typeface="ＭＳ 明朝" panose="02020609040205080304" pitchFamily="17" charset="-128"/>
                        </a:rPr>
                        <a:t>0.4MPa</a:t>
                      </a:r>
                      <a:r>
                        <a:rPr kumimoji="1" lang="ja-JP" altLang="en-US" sz="1800" b="1" dirty="0">
                          <a:solidFill>
                            <a:schemeClr val="tx1"/>
                          </a:solidFill>
                          <a:latin typeface="ＭＳ 明朝" panose="02020609040205080304" pitchFamily="17" charset="-128"/>
                          <a:ea typeface="ＭＳ 明朝" panose="02020609040205080304" pitchFamily="17" charset="-128"/>
                        </a:rPr>
                        <a:t>の間に調整する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明朝" panose="02020609040205080304" pitchFamily="17" charset="-128"/>
                          <a:ea typeface="ＭＳ 明朝" panose="02020609040205080304" pitchFamily="17" charset="-128"/>
                        </a:rPr>
                        <a:t>油温：運転条件により異なるが通常</a:t>
                      </a:r>
                      <a:r>
                        <a:rPr kumimoji="1" lang="en-US" altLang="ja-JP" sz="1800" b="1" dirty="0">
                          <a:solidFill>
                            <a:srgbClr val="FF0000"/>
                          </a:solidFill>
                          <a:latin typeface="ＭＳ 明朝" panose="02020609040205080304" pitchFamily="17" charset="-128"/>
                          <a:ea typeface="ＭＳ 明朝" panose="02020609040205080304" pitchFamily="17" charset="-128"/>
                        </a:rPr>
                        <a:t>50</a:t>
                      </a:r>
                      <a:r>
                        <a:rPr kumimoji="1" lang="ja-JP" altLang="en-US" sz="1800" b="1" dirty="0">
                          <a:solidFill>
                            <a:srgbClr val="FF0000"/>
                          </a:solidFill>
                          <a:latin typeface="ＭＳ 明朝" panose="02020609040205080304" pitchFamily="17" charset="-128"/>
                          <a:ea typeface="ＭＳ 明朝" panose="02020609040205080304" pitchFamily="17" charset="-128"/>
                        </a:rPr>
                        <a:t>℃</a:t>
                      </a:r>
                      <a:r>
                        <a:rPr kumimoji="1" lang="ja-JP" altLang="en-US" sz="1800" b="1" dirty="0">
                          <a:solidFill>
                            <a:schemeClr val="tx1"/>
                          </a:solidFill>
                          <a:latin typeface="ＭＳ 明朝" panose="02020609040205080304" pitchFamily="17" charset="-128"/>
                          <a:ea typeface="ＭＳ 明朝" panose="02020609040205080304" pitchFamily="17" charset="-128"/>
                        </a:rPr>
                        <a:t>以下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285242"/>
                  </a:ext>
                </a:extLst>
              </a:tr>
            </a:tbl>
          </a:graphicData>
        </a:graphic>
      </p:graphicFrame>
      <p:sp>
        <p:nvSpPr>
          <p:cNvPr id="5" name="楕円 4">
            <a:extLst>
              <a:ext uri="{FF2B5EF4-FFF2-40B4-BE49-F238E27FC236}">
                <a16:creationId xmlns:a16="http://schemas.microsoft.com/office/drawing/2014/main" id="{EEBC74B5-7AB0-4A16-B845-2B7414F1DCD2}"/>
              </a:ext>
            </a:extLst>
          </p:cNvPr>
          <p:cNvSpPr/>
          <p:nvPr/>
        </p:nvSpPr>
        <p:spPr>
          <a:xfrm>
            <a:off x="8566465" y="5099349"/>
            <a:ext cx="837169" cy="7519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28575">
                <a:solidFill>
                  <a:schemeClr val="tx1"/>
                </a:solidFill>
              </a:ln>
            </a:endParaRPr>
          </a:p>
        </p:txBody>
      </p:sp>
      <p:sp>
        <p:nvSpPr>
          <p:cNvPr id="6" name="楕円 5">
            <a:extLst>
              <a:ext uri="{FF2B5EF4-FFF2-40B4-BE49-F238E27FC236}">
                <a16:creationId xmlns:a16="http://schemas.microsoft.com/office/drawing/2014/main" id="{B6EBC1EE-0BF1-4D02-927E-F72915B0430C}"/>
              </a:ext>
            </a:extLst>
          </p:cNvPr>
          <p:cNvSpPr/>
          <p:nvPr/>
        </p:nvSpPr>
        <p:spPr>
          <a:xfrm>
            <a:off x="8748778" y="5253358"/>
            <a:ext cx="457200" cy="4250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150B4468-F905-45B5-8DF8-5CD04CE7C986}"/>
              </a:ext>
            </a:extLst>
          </p:cNvPr>
          <p:cNvCxnSpPr>
            <a:cxnSpLocks/>
            <a:stCxn id="5" idx="2"/>
            <a:endCxn id="5" idx="6"/>
          </p:cNvCxnSpPr>
          <p:nvPr/>
        </p:nvCxnSpPr>
        <p:spPr>
          <a:xfrm>
            <a:off x="8566465" y="5475327"/>
            <a:ext cx="8371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FB8C9D4B-8569-4CCE-82D2-A473BC577927}"/>
              </a:ext>
            </a:extLst>
          </p:cNvPr>
          <p:cNvCxnSpPr>
            <a:cxnSpLocks/>
          </p:cNvCxnSpPr>
          <p:nvPr/>
        </p:nvCxnSpPr>
        <p:spPr>
          <a:xfrm flipH="1">
            <a:off x="9090185" y="5150013"/>
            <a:ext cx="738222" cy="915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F0EAB464-4261-4A7D-BCFA-12DFBB126594}"/>
              </a:ext>
            </a:extLst>
          </p:cNvPr>
          <p:cNvSpPr/>
          <p:nvPr/>
        </p:nvSpPr>
        <p:spPr>
          <a:xfrm>
            <a:off x="9927354" y="4901640"/>
            <a:ext cx="756850" cy="39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ＭＳ 明朝" panose="02020609040205080304" pitchFamily="17" charset="-128"/>
                <a:ea typeface="ＭＳ 明朝" panose="02020609040205080304" pitchFamily="17" charset="-128"/>
              </a:rPr>
              <a:t>上限</a:t>
            </a:r>
          </a:p>
        </p:txBody>
      </p:sp>
      <p:sp>
        <p:nvSpPr>
          <p:cNvPr id="18" name="正方形/長方形 17">
            <a:extLst>
              <a:ext uri="{FF2B5EF4-FFF2-40B4-BE49-F238E27FC236}">
                <a16:creationId xmlns:a16="http://schemas.microsoft.com/office/drawing/2014/main" id="{F7FF8E7D-267B-46F8-A487-CE98AB4C9873}"/>
              </a:ext>
            </a:extLst>
          </p:cNvPr>
          <p:cNvSpPr/>
          <p:nvPr/>
        </p:nvSpPr>
        <p:spPr>
          <a:xfrm>
            <a:off x="7555950" y="5297057"/>
            <a:ext cx="738222" cy="43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ＭＳ 明朝" panose="02020609040205080304" pitchFamily="17" charset="-128"/>
                <a:ea typeface="ＭＳ 明朝" panose="02020609040205080304" pitchFamily="17" charset="-128"/>
              </a:rPr>
              <a:t>照準</a:t>
            </a:r>
          </a:p>
        </p:txBody>
      </p:sp>
      <p:cxnSp>
        <p:nvCxnSpPr>
          <p:cNvPr id="19" name="直線矢印コネクタ 18">
            <a:extLst>
              <a:ext uri="{FF2B5EF4-FFF2-40B4-BE49-F238E27FC236}">
                <a16:creationId xmlns:a16="http://schemas.microsoft.com/office/drawing/2014/main" id="{026A0102-665E-4A3C-ABEE-784CBEB295FF}"/>
              </a:ext>
            </a:extLst>
          </p:cNvPr>
          <p:cNvCxnSpPr>
            <a:cxnSpLocks/>
          </p:cNvCxnSpPr>
          <p:nvPr/>
        </p:nvCxnSpPr>
        <p:spPr>
          <a:xfrm flipH="1" flipV="1">
            <a:off x="9090185" y="5709092"/>
            <a:ext cx="852421" cy="319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4FBEFAE4-C481-48DC-85B7-3F6E047D59FE}"/>
              </a:ext>
            </a:extLst>
          </p:cNvPr>
          <p:cNvSpPr/>
          <p:nvPr/>
        </p:nvSpPr>
        <p:spPr>
          <a:xfrm>
            <a:off x="9942606" y="5527352"/>
            <a:ext cx="837169" cy="39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ＭＳ 明朝" panose="02020609040205080304" pitchFamily="17" charset="-128"/>
                <a:ea typeface="ＭＳ 明朝" panose="02020609040205080304" pitchFamily="17" charset="-128"/>
              </a:rPr>
              <a:t>下限</a:t>
            </a:r>
          </a:p>
        </p:txBody>
      </p:sp>
      <p:cxnSp>
        <p:nvCxnSpPr>
          <p:cNvPr id="26" name="直線矢印コネクタ 25">
            <a:extLst>
              <a:ext uri="{FF2B5EF4-FFF2-40B4-BE49-F238E27FC236}">
                <a16:creationId xmlns:a16="http://schemas.microsoft.com/office/drawing/2014/main" id="{779FA70F-4EA6-4697-A0EB-8D02EE7C75D0}"/>
              </a:ext>
            </a:extLst>
          </p:cNvPr>
          <p:cNvCxnSpPr>
            <a:cxnSpLocks/>
          </p:cNvCxnSpPr>
          <p:nvPr/>
        </p:nvCxnSpPr>
        <p:spPr>
          <a:xfrm>
            <a:off x="8216613" y="5516704"/>
            <a:ext cx="3027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F1BEB7C1-F46A-4BBF-B378-4A48203B87D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38445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C770AA28-E6C1-436C-B503-34FFEA85461B}"/>
              </a:ext>
            </a:extLst>
          </p:cNvPr>
          <p:cNvGraphicFramePr>
            <a:graphicFrameLocks noGrp="1"/>
          </p:cNvGraphicFramePr>
          <p:nvPr>
            <p:ph idx="1"/>
            <p:extLst>
              <p:ext uri="{D42A27DB-BD31-4B8C-83A1-F6EECF244321}">
                <p14:modId xmlns:p14="http://schemas.microsoft.com/office/powerpoint/2010/main" val="391802455"/>
              </p:ext>
            </p:extLst>
          </p:nvPr>
        </p:nvGraphicFramePr>
        <p:xfrm>
          <a:off x="790832" y="852616"/>
          <a:ext cx="10562965" cy="5044851"/>
        </p:xfrm>
        <a:graphic>
          <a:graphicData uri="http://schemas.openxmlformats.org/drawingml/2006/table">
            <a:tbl>
              <a:tblPr firstRow="1" bandRow="1">
                <a:tableStyleId>{5C22544A-7EE6-4342-B048-85BDC9FD1C3A}</a:tableStyleId>
              </a:tblPr>
              <a:tblGrid>
                <a:gridCol w="2397211">
                  <a:extLst>
                    <a:ext uri="{9D8B030D-6E8A-4147-A177-3AD203B41FA5}">
                      <a16:colId xmlns:a16="http://schemas.microsoft.com/office/drawing/2014/main" val="3851575779"/>
                    </a:ext>
                  </a:extLst>
                </a:gridCol>
                <a:gridCol w="1773922">
                  <a:extLst>
                    <a:ext uri="{9D8B030D-6E8A-4147-A177-3AD203B41FA5}">
                      <a16:colId xmlns:a16="http://schemas.microsoft.com/office/drawing/2014/main" val="3081866190"/>
                    </a:ext>
                  </a:extLst>
                </a:gridCol>
                <a:gridCol w="6391832">
                  <a:extLst>
                    <a:ext uri="{9D8B030D-6E8A-4147-A177-3AD203B41FA5}">
                      <a16:colId xmlns:a16="http://schemas.microsoft.com/office/drawing/2014/main" val="366325910"/>
                    </a:ext>
                  </a:extLst>
                </a:gridCol>
              </a:tblGrid>
              <a:tr h="302741">
                <a:tc rowSpan="2">
                  <a:txBody>
                    <a:bodyPr/>
                    <a:lstStyle/>
                    <a:p>
                      <a:pPr algn="dist"/>
                      <a:r>
                        <a:rPr kumimoji="1" lang="ja-JP" altLang="en-US" sz="2400" b="1" baseline="0" dirty="0">
                          <a:solidFill>
                            <a:schemeClr val="tx1"/>
                          </a:solidFill>
                          <a:latin typeface="ＭＳ 明朝" panose="02020609040205080304" pitchFamily="17" charset="-128"/>
                          <a:ea typeface="ＭＳ 明朝" panose="02020609040205080304" pitchFamily="17" charset="-128"/>
                        </a:rPr>
                        <a:t>シリンダヘッド</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solidFill>
                            <a:schemeClr val="tx1"/>
                          </a:solidFill>
                          <a:latin typeface="ＭＳ 明朝" panose="02020609040205080304" pitchFamily="17" charset="-128"/>
                          <a:ea typeface="ＭＳ 明朝" panose="02020609040205080304" pitchFamily="17" charset="-128"/>
                        </a:rPr>
                        <a:t>ヘッド温度</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solidFill>
                            <a:schemeClr val="tx1"/>
                          </a:solidFill>
                          <a:latin typeface="ＭＳ 明朝" panose="02020609040205080304" pitchFamily="17" charset="-128"/>
                          <a:ea typeface="ＭＳ 明朝" panose="02020609040205080304" pitchFamily="17" charset="-128"/>
                        </a:rPr>
                        <a:t>運転条件、冷媒により異なるが</a:t>
                      </a:r>
                      <a:r>
                        <a:rPr kumimoji="1" lang="en-US" altLang="ja-JP" sz="2400" b="1" dirty="0">
                          <a:solidFill>
                            <a:srgbClr val="FF0000"/>
                          </a:solidFill>
                          <a:latin typeface="ＭＳ 明朝" panose="02020609040205080304" pitchFamily="17" charset="-128"/>
                          <a:ea typeface="ＭＳ 明朝" panose="02020609040205080304" pitchFamily="17" charset="-128"/>
                        </a:rPr>
                        <a:t>120</a:t>
                      </a:r>
                      <a:r>
                        <a:rPr kumimoji="1" lang="ja-JP" altLang="en-US" sz="2400" b="1" dirty="0">
                          <a:solidFill>
                            <a:srgbClr val="FF0000"/>
                          </a:solidFill>
                          <a:latin typeface="ＭＳ 明朝" panose="02020609040205080304" pitchFamily="17" charset="-128"/>
                          <a:ea typeface="ＭＳ 明朝" panose="02020609040205080304" pitchFamily="17" charset="-128"/>
                        </a:rPr>
                        <a:t>℃以下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435475"/>
                  </a:ext>
                </a:extLst>
              </a:tr>
              <a:tr h="302741">
                <a:tc vMerge="1">
                  <a:txBody>
                    <a:bodyPr/>
                    <a:lstStyle/>
                    <a:p>
                      <a:endParaRPr kumimoji="1" lang="ja-JP" altLang="en-US"/>
                    </a:p>
                  </a:txBody>
                  <a:tcPr/>
                </a:tc>
                <a:tc>
                  <a:txBody>
                    <a:bodyPr/>
                    <a:lstStyle/>
                    <a:p>
                      <a:pPr algn="l"/>
                      <a:r>
                        <a:rPr kumimoji="1" lang="ja-JP" altLang="en-US" sz="2400" b="1" dirty="0">
                          <a:latin typeface="ＭＳ 明朝" panose="02020609040205080304" pitchFamily="17" charset="-128"/>
                          <a:ea typeface="ＭＳ 明朝" panose="02020609040205080304" pitchFamily="17" charset="-128"/>
                        </a:rPr>
                        <a:t>弁の音響</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ＭＳ 明朝" panose="02020609040205080304" pitchFamily="17" charset="-128"/>
                          <a:ea typeface="ＭＳ 明朝" panose="02020609040205080304" pitchFamily="17" charset="-128"/>
                        </a:rPr>
                        <a:t>弁の異常音が無く、液圧縮が無いこと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515887"/>
                  </a:ext>
                </a:extLst>
              </a:tr>
              <a:tr h="893217">
                <a:tc rowSpan="2">
                  <a:txBody>
                    <a:bodyPr/>
                    <a:lstStyle/>
                    <a:p>
                      <a:pPr algn="dist"/>
                      <a:r>
                        <a:rPr kumimoji="1" lang="ja-JP" altLang="en-US" sz="2400" b="1" dirty="0">
                          <a:latin typeface="ＭＳ 明朝" panose="02020609040205080304" pitchFamily="17" charset="-128"/>
                          <a:ea typeface="ＭＳ 明朝" panose="02020609040205080304" pitchFamily="17" charset="-128"/>
                        </a:rPr>
                        <a:t>クランクケース</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b="1" dirty="0">
                          <a:latin typeface="ＭＳ 明朝" panose="02020609040205080304" pitchFamily="17" charset="-128"/>
                          <a:ea typeface="ＭＳ 明朝" panose="02020609040205080304" pitchFamily="17" charset="-128"/>
                        </a:rPr>
                        <a:t>ケース</a:t>
                      </a:r>
                      <a:endParaRPr kumimoji="1" lang="en-US" altLang="ja-JP" sz="2800" b="1" dirty="0">
                        <a:latin typeface="ＭＳ 明朝" panose="02020609040205080304" pitchFamily="17" charset="-128"/>
                        <a:ea typeface="ＭＳ 明朝" panose="02020609040205080304" pitchFamily="17" charset="-128"/>
                      </a:endParaRPr>
                    </a:p>
                    <a:p>
                      <a:pPr algn="l"/>
                      <a:r>
                        <a:rPr kumimoji="1" lang="ja-JP" altLang="en-US" sz="2800" b="1" dirty="0">
                          <a:latin typeface="ＭＳ 明朝" panose="02020609040205080304" pitchFamily="17" charset="-128"/>
                          <a:ea typeface="ＭＳ 明朝" panose="02020609040205080304" pitchFamily="17" charset="-128"/>
                        </a:rPr>
                        <a:t>内温度</a:t>
                      </a:r>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000" b="1" dirty="0">
                          <a:solidFill>
                            <a:srgbClr val="FF0000"/>
                          </a:solidFill>
                          <a:latin typeface="ＭＳ 明朝" panose="02020609040205080304" pitchFamily="17" charset="-128"/>
                          <a:ea typeface="ＭＳ 明朝" panose="02020609040205080304" pitchFamily="17" charset="-128"/>
                        </a:rPr>
                        <a:t>50℃</a:t>
                      </a:r>
                      <a:r>
                        <a:rPr kumimoji="1" lang="ja-JP" altLang="en-US" sz="2000" b="1" dirty="0">
                          <a:solidFill>
                            <a:srgbClr val="FF0000"/>
                          </a:solidFill>
                          <a:latin typeface="ＭＳ 明朝" panose="02020609040205080304" pitchFamily="17" charset="-128"/>
                          <a:ea typeface="ＭＳ 明朝" panose="02020609040205080304" pitchFamily="17" charset="-128"/>
                        </a:rPr>
                        <a:t>以下</a:t>
                      </a:r>
                      <a:r>
                        <a:rPr kumimoji="1" lang="ja-JP" altLang="en-US" sz="2000" b="1" dirty="0">
                          <a:solidFill>
                            <a:schemeClr val="tx1"/>
                          </a:solidFill>
                          <a:latin typeface="ＭＳ 明朝" panose="02020609040205080304" pitchFamily="17" charset="-128"/>
                          <a:ea typeface="ＭＳ 明朝" panose="02020609040205080304" pitchFamily="17" charset="-128"/>
                        </a:rPr>
                        <a:t>、異常に低い場合は液バックが生じている　</a:t>
                      </a:r>
                      <a:endParaRPr kumimoji="1" lang="en-US" altLang="ja-JP" sz="20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000" b="1" dirty="0">
                          <a:solidFill>
                            <a:srgbClr val="FF0000"/>
                          </a:solidFill>
                          <a:latin typeface="ＭＳ 明朝" panose="02020609040205080304" pitchFamily="17" charset="-128"/>
                          <a:ea typeface="ＭＳ 明朝" panose="02020609040205080304" pitchFamily="17" charset="-128"/>
                        </a:rPr>
                        <a:t>（起動時のオイルフォーミング現象</a:t>
                      </a:r>
                      <a:r>
                        <a:rPr kumimoji="1" lang="en-US" altLang="ja-JP" sz="2000" b="1" dirty="0">
                          <a:solidFill>
                            <a:srgbClr val="FF0000"/>
                          </a:solidFill>
                          <a:latin typeface="ＭＳ 明朝" panose="02020609040205080304" pitchFamily="17" charset="-128"/>
                          <a:ea typeface="ＭＳ 明朝" panose="02020609040205080304" pitchFamily="17" charset="-128"/>
                        </a:rPr>
                        <a:t>)</a:t>
                      </a:r>
                      <a:r>
                        <a:rPr kumimoji="1" lang="ja-JP" altLang="en-US" sz="2000" b="1" dirty="0">
                          <a:solidFill>
                            <a:schemeClr val="tx1"/>
                          </a:solidFill>
                          <a:latin typeface="ＭＳ 明朝" panose="02020609040205080304" pitchFamily="17" charset="-128"/>
                          <a:ea typeface="ＭＳ 明朝" panose="02020609040205080304" pitchFamily="17" charset="-128"/>
                        </a:rPr>
                        <a:t>による圧縮機焼き付き事故を防止するため、</a:t>
                      </a:r>
                      <a:r>
                        <a:rPr kumimoji="1" lang="ja-JP" altLang="en-US" sz="2000" b="1" dirty="0">
                          <a:solidFill>
                            <a:srgbClr val="FF0000"/>
                          </a:solidFill>
                          <a:latin typeface="ＭＳ 明朝" panose="02020609040205080304" pitchFamily="17" charset="-128"/>
                          <a:ea typeface="ＭＳ 明朝" panose="02020609040205080304" pitchFamily="17" charset="-128"/>
                        </a:rPr>
                        <a:t>停止時にケース温度を</a:t>
                      </a:r>
                      <a:r>
                        <a:rPr kumimoji="1" lang="en-US" altLang="ja-JP" sz="2000" b="1" dirty="0">
                          <a:solidFill>
                            <a:srgbClr val="FF0000"/>
                          </a:solidFill>
                          <a:latin typeface="ＭＳ 明朝" panose="02020609040205080304" pitchFamily="17" charset="-128"/>
                          <a:ea typeface="ＭＳ 明朝" panose="02020609040205080304" pitchFamily="17" charset="-128"/>
                        </a:rPr>
                        <a:t>30℃</a:t>
                      </a:r>
                      <a:r>
                        <a:rPr kumimoji="1" lang="ja-JP" altLang="en-US" sz="2000" b="1" dirty="0">
                          <a:solidFill>
                            <a:srgbClr val="FF0000"/>
                          </a:solidFill>
                          <a:latin typeface="ＭＳ 明朝" panose="02020609040205080304" pitchFamily="17" charset="-128"/>
                          <a:ea typeface="ＭＳ 明朝" panose="02020609040205080304" pitchFamily="17" charset="-128"/>
                        </a:rPr>
                        <a:t>以上</a:t>
                      </a:r>
                      <a:r>
                        <a:rPr kumimoji="1" lang="ja-JP" altLang="en-US" sz="2000" b="1" dirty="0">
                          <a:solidFill>
                            <a:schemeClr val="tx1"/>
                          </a:solidFill>
                          <a:latin typeface="ＭＳ 明朝" panose="02020609040205080304" pitchFamily="17" charset="-128"/>
                          <a:ea typeface="ＭＳ 明朝" panose="02020609040205080304" pitchFamily="17" charset="-128"/>
                        </a:rPr>
                        <a:t>に保つようオイルヒータをとりつける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67930"/>
                  </a:ext>
                </a:extLst>
              </a:tr>
              <a:tr h="580767">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音　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異常音が無いこと</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215544"/>
                  </a:ext>
                </a:extLst>
              </a:tr>
              <a:tr h="593124">
                <a:tc>
                  <a:txBody>
                    <a:bodyPr/>
                    <a:lstStyle/>
                    <a:p>
                      <a:pPr algn="dist"/>
                      <a:r>
                        <a:rPr kumimoji="1" lang="ja-JP" altLang="en-US" sz="2400" b="1" dirty="0">
                          <a:latin typeface="ＭＳ 明朝" panose="02020609040205080304" pitchFamily="17" charset="-128"/>
                          <a:ea typeface="ＭＳ 明朝" panose="02020609040205080304" pitchFamily="17" charset="-128"/>
                        </a:rPr>
                        <a:t>軸　受　け</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solidFill>
                            <a:schemeClr val="tx1"/>
                          </a:solidFill>
                          <a:latin typeface="ＭＳ 明朝" panose="02020609040205080304" pitchFamily="17" charset="-128"/>
                          <a:ea typeface="ＭＳ 明朝" panose="02020609040205080304" pitchFamily="17" charset="-128"/>
                        </a:rPr>
                        <a:t>温　度</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外部より手で触れて</a:t>
                      </a:r>
                      <a:r>
                        <a:rPr kumimoji="1" lang="ja-JP" altLang="en-US" sz="2400" b="1" dirty="0">
                          <a:solidFill>
                            <a:srgbClr val="FF0000"/>
                          </a:solidFill>
                          <a:latin typeface="ＭＳ 明朝" panose="02020609040205080304" pitchFamily="17" charset="-128"/>
                          <a:ea typeface="ＭＳ 明朝" panose="02020609040205080304" pitchFamily="17" charset="-128"/>
                        </a:rPr>
                        <a:t>温かい程度</a:t>
                      </a:r>
                      <a:r>
                        <a:rPr kumimoji="1" lang="en-US" altLang="ja-JP" sz="2400" b="1" dirty="0">
                          <a:solidFill>
                            <a:srgbClr val="FF0000"/>
                          </a:solidFill>
                          <a:latin typeface="ＭＳ 明朝" panose="02020609040205080304" pitchFamily="17" charset="-128"/>
                          <a:ea typeface="ＭＳ 明朝" panose="02020609040205080304" pitchFamily="17" charset="-128"/>
                        </a:rPr>
                        <a:t>55℃</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878998"/>
                  </a:ext>
                </a:extLst>
              </a:tr>
              <a:tr h="518984">
                <a:tc>
                  <a:txBody>
                    <a:bodyPr/>
                    <a:lstStyle/>
                    <a:p>
                      <a:pPr algn="dist"/>
                      <a:r>
                        <a:rPr kumimoji="1" lang="ja-JP" altLang="en-US" sz="2400" b="1" dirty="0">
                          <a:latin typeface="ＭＳ 明朝" panose="02020609040205080304" pitchFamily="17" charset="-128"/>
                          <a:ea typeface="ＭＳ 明朝" panose="02020609040205080304" pitchFamily="17" charset="-128"/>
                        </a:rPr>
                        <a:t>シャフトシール</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油漏れ</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油漏れが無いこと</a:t>
                      </a:r>
                      <a:r>
                        <a:rPr kumimoji="1" lang="ja-JP" altLang="en-US" sz="2400" b="1" dirty="0">
                          <a:solidFill>
                            <a:srgbClr val="FF0000"/>
                          </a:solidFill>
                          <a:latin typeface="ＭＳ 明朝" panose="02020609040205080304" pitchFamily="17" charset="-128"/>
                          <a:ea typeface="ＭＳ 明朝" panose="02020609040205080304" pitchFamily="17" charset="-128"/>
                        </a:rPr>
                        <a:t>（油漏れがあると同時に冷媒漏れの恐れがある）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83066"/>
                  </a:ext>
                </a:extLst>
              </a:tr>
              <a:tr h="744936">
                <a:tc>
                  <a:txBody>
                    <a:bodyPr/>
                    <a:lstStyle/>
                    <a:p>
                      <a:pPr algn="dist"/>
                      <a:r>
                        <a:rPr kumimoji="1" lang="ja-JP" altLang="en-US" sz="2400" b="1" dirty="0">
                          <a:latin typeface="ＭＳ 明朝" panose="02020609040205080304" pitchFamily="17" charset="-128"/>
                          <a:ea typeface="ＭＳ 明朝" panose="02020609040205080304" pitchFamily="17" charset="-128"/>
                        </a:rPr>
                        <a:t>圧縮機台枠</a:t>
                      </a:r>
                      <a:endParaRPr kumimoji="1" lang="en-US" altLang="ja-JP" sz="2400" b="1" dirty="0">
                        <a:latin typeface="ＭＳ 明朝" panose="02020609040205080304" pitchFamily="17" charset="-128"/>
                        <a:ea typeface="ＭＳ 明朝" panose="02020609040205080304" pitchFamily="17" charset="-128"/>
                      </a:endParaRPr>
                    </a:p>
                    <a:p>
                      <a:pPr algn="dist"/>
                      <a:r>
                        <a:rPr kumimoji="1" lang="ja-JP" altLang="en-US" sz="2400" b="1" dirty="0">
                          <a:latin typeface="ＭＳ 明朝" panose="02020609040205080304" pitchFamily="17" charset="-128"/>
                          <a:ea typeface="ＭＳ 明朝" panose="02020609040205080304" pitchFamily="17" charset="-128"/>
                        </a:rPr>
                        <a:t>基礎ボルト部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振　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明朝" panose="02020609040205080304" pitchFamily="17" charset="-128"/>
                          <a:ea typeface="ＭＳ 明朝" panose="02020609040205080304" pitchFamily="17" charset="-128"/>
                        </a:rPr>
                        <a:t>異常な振動がないこと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710638"/>
                  </a:ext>
                </a:extLst>
              </a:tr>
            </a:tbl>
          </a:graphicData>
        </a:graphic>
      </p:graphicFrame>
      <p:sp>
        <p:nvSpPr>
          <p:cNvPr id="3" name="フッター プレースホルダー 2">
            <a:extLst>
              <a:ext uri="{FF2B5EF4-FFF2-40B4-BE49-F238E27FC236}">
                <a16:creationId xmlns:a16="http://schemas.microsoft.com/office/drawing/2014/main" id="{DFA63317-DF27-418A-896F-A1F4F12F28C3}"/>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95614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2889B962-C563-4988-BC6B-44288CB4F720}"/>
              </a:ext>
            </a:extLst>
          </p:cNvPr>
          <p:cNvGraphicFramePr>
            <a:graphicFrameLocks noGrp="1"/>
          </p:cNvGraphicFramePr>
          <p:nvPr>
            <p:ph idx="1"/>
            <p:extLst>
              <p:ext uri="{D42A27DB-BD31-4B8C-83A1-F6EECF244321}">
                <p14:modId xmlns:p14="http://schemas.microsoft.com/office/powerpoint/2010/main" val="2147901082"/>
              </p:ext>
            </p:extLst>
          </p:nvPr>
        </p:nvGraphicFramePr>
        <p:xfrm>
          <a:off x="702275" y="279438"/>
          <a:ext cx="10787450" cy="6076911"/>
        </p:xfrm>
        <a:graphic>
          <a:graphicData uri="http://schemas.openxmlformats.org/drawingml/2006/table">
            <a:tbl>
              <a:tblPr firstRow="1" bandRow="1">
                <a:tableStyleId>{5C22544A-7EE6-4342-B048-85BDC9FD1C3A}</a:tableStyleId>
              </a:tblPr>
              <a:tblGrid>
                <a:gridCol w="2051454">
                  <a:extLst>
                    <a:ext uri="{9D8B030D-6E8A-4147-A177-3AD203B41FA5}">
                      <a16:colId xmlns:a16="http://schemas.microsoft.com/office/drawing/2014/main" val="2664091199"/>
                    </a:ext>
                  </a:extLst>
                </a:gridCol>
                <a:gridCol w="1043914">
                  <a:extLst>
                    <a:ext uri="{9D8B030D-6E8A-4147-A177-3AD203B41FA5}">
                      <a16:colId xmlns:a16="http://schemas.microsoft.com/office/drawing/2014/main" val="701584091"/>
                    </a:ext>
                  </a:extLst>
                </a:gridCol>
                <a:gridCol w="7692082">
                  <a:extLst>
                    <a:ext uri="{9D8B030D-6E8A-4147-A177-3AD203B41FA5}">
                      <a16:colId xmlns:a16="http://schemas.microsoft.com/office/drawing/2014/main" val="1697942770"/>
                    </a:ext>
                  </a:extLst>
                </a:gridCol>
              </a:tblGrid>
              <a:tr h="649852">
                <a:tc gridSpan="3">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電　　動　　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9867374"/>
                  </a:ext>
                </a:extLst>
              </a:tr>
              <a:tr h="695246">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点検箇所</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正　常　運　転　の　状　態（測　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3858883544"/>
                  </a:ext>
                </a:extLst>
              </a:tr>
              <a:tr h="563139">
                <a:tc rowSpan="2">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電源</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電圧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400" b="1">
                          <a:solidFill>
                            <a:schemeClr val="tx1"/>
                          </a:solidFill>
                          <a:latin typeface="ＭＳ 明朝" panose="02020609040205080304" pitchFamily="17" charset="-128"/>
                          <a:ea typeface="ＭＳ 明朝" panose="02020609040205080304" pitchFamily="17" charset="-128"/>
                        </a:rPr>
                        <a:t>管理基準の（</a:t>
                      </a:r>
                      <a:r>
                        <a:rPr kumimoji="1" lang="en-US" altLang="ja-JP" sz="2400" b="1">
                          <a:solidFill>
                            <a:srgbClr val="FF0000"/>
                          </a:solidFill>
                          <a:latin typeface="ＭＳ 明朝" panose="02020609040205080304" pitchFamily="17" charset="-128"/>
                          <a:ea typeface="ＭＳ 明朝" panose="02020609040205080304" pitchFamily="17" charset="-128"/>
                        </a:rPr>
                        <a:t>±3</a:t>
                      </a:r>
                      <a:r>
                        <a:rPr kumimoji="1" lang="ja-JP" altLang="en-US" sz="2400" b="1">
                          <a:solidFill>
                            <a:srgbClr val="FF0000"/>
                          </a:solidFill>
                          <a:latin typeface="ＭＳ 明朝" panose="02020609040205080304" pitchFamily="17" charset="-128"/>
                          <a:ea typeface="ＭＳ 明朝" panose="02020609040205080304" pitchFamily="17" charset="-128"/>
                        </a:rPr>
                        <a:t>％</a:t>
                      </a:r>
                      <a:r>
                        <a:rPr kumimoji="1" lang="ja-JP" altLang="en-US" sz="2400" b="1">
                          <a:solidFill>
                            <a:schemeClr val="tx1"/>
                          </a:solidFill>
                          <a:latin typeface="ＭＳ 明朝" panose="02020609040205080304" pitchFamily="17" charset="-128"/>
                          <a:ea typeface="ＭＳ 明朝" panose="02020609040205080304" pitchFamily="17" charset="-128"/>
                        </a:rPr>
                        <a:t>以内であること）</a:t>
                      </a:r>
                      <a:endParaRPr kumimoji="1" lang="ja-JP" altLang="en-US" sz="24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071513"/>
                  </a:ext>
                </a:extLst>
              </a:tr>
              <a:tr h="563139">
                <a:tc vMerge="1">
                  <a:txBody>
                    <a:bodyPr/>
                    <a:lstStyle/>
                    <a:p>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電流</a:t>
                      </a:r>
                      <a:endParaRPr kumimoji="1"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b="1">
                          <a:solidFill>
                            <a:schemeClr val="tx1"/>
                          </a:solidFill>
                          <a:latin typeface="ＭＳ 明朝" panose="02020609040205080304" pitchFamily="17" charset="-128"/>
                          <a:ea typeface="ＭＳ 明朝" panose="02020609040205080304" pitchFamily="17" charset="-128"/>
                        </a:rPr>
                        <a:t>既定の運転電流値（電動機の定格値以内であること）</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645381"/>
                  </a:ext>
                </a:extLst>
              </a:tr>
              <a:tr h="629192">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ケーシング</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b="1">
                          <a:solidFill>
                            <a:schemeClr val="tx1"/>
                          </a:solidFill>
                          <a:latin typeface="ＭＳ 明朝" panose="02020609040205080304" pitchFamily="17" charset="-128"/>
                          <a:ea typeface="ＭＳ 明朝" panose="02020609040205080304" pitchFamily="17" charset="-128"/>
                        </a:rPr>
                        <a:t>異常に高くないこと</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9867587"/>
                  </a:ext>
                </a:extLst>
              </a:tr>
              <a:tr h="890605">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巻き線</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温度</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上昇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b="1" dirty="0">
                          <a:solidFill>
                            <a:schemeClr val="tx1"/>
                          </a:solidFill>
                          <a:latin typeface="ＭＳ 明朝" panose="02020609040205080304" pitchFamily="17" charset="-128"/>
                          <a:ea typeface="ＭＳ 明朝" panose="02020609040205080304" pitchFamily="17" charset="-128"/>
                        </a:rPr>
                        <a:t>絶縁の種類に応じた許容上昇値以内（</a:t>
                      </a:r>
                      <a:r>
                        <a:rPr kumimoji="1" lang="en-US" altLang="ja-JP" sz="2400" b="1" dirty="0">
                          <a:solidFill>
                            <a:schemeClr val="tx1"/>
                          </a:solidFill>
                          <a:latin typeface="ＭＳ 明朝" panose="02020609040205080304" pitchFamily="17" charset="-128"/>
                          <a:ea typeface="ＭＳ 明朝" panose="02020609040205080304" pitchFamily="17" charset="-128"/>
                        </a:rPr>
                        <a:t>A</a:t>
                      </a:r>
                      <a:r>
                        <a:rPr kumimoji="1" lang="ja-JP" altLang="en-US" sz="2400" b="1" dirty="0">
                          <a:solidFill>
                            <a:schemeClr val="tx1"/>
                          </a:solidFill>
                          <a:latin typeface="ＭＳ 明朝" panose="02020609040205080304" pitchFamily="17" charset="-128"/>
                          <a:ea typeface="ＭＳ 明朝" panose="02020609040205080304" pitchFamily="17" charset="-128"/>
                        </a:rPr>
                        <a:t>種の場</a:t>
                      </a:r>
                      <a:r>
                        <a:rPr kumimoji="1" lang="en-US" altLang="ja-JP" sz="2400" b="1" dirty="0">
                          <a:solidFill>
                            <a:srgbClr val="FF0000"/>
                          </a:solidFill>
                          <a:latin typeface="ＭＳ 明朝" panose="02020609040205080304" pitchFamily="17" charset="-128"/>
                          <a:ea typeface="ＭＳ 明朝" panose="02020609040205080304" pitchFamily="17" charset="-128"/>
                        </a:rPr>
                        <a:t>105℃</a:t>
                      </a:r>
                      <a:r>
                        <a:rPr kumimoji="1" lang="ja-JP" altLang="en-US" sz="2400" b="1" dirty="0">
                          <a:solidFill>
                            <a:schemeClr val="tx1"/>
                          </a:solidFill>
                          <a:latin typeface="ＭＳ 明朝" panose="02020609040205080304" pitchFamily="17" charset="-128"/>
                          <a:ea typeface="ＭＳ 明朝" panose="02020609040205080304" pitchFamily="17" charset="-128"/>
                        </a:rPr>
                        <a:t>・</a:t>
                      </a:r>
                      <a:r>
                        <a:rPr kumimoji="1" lang="en-US" altLang="ja-JP" sz="2400" b="1" dirty="0">
                          <a:solidFill>
                            <a:schemeClr val="tx1"/>
                          </a:solidFill>
                          <a:latin typeface="ＭＳ 明朝" panose="02020609040205080304" pitchFamily="17" charset="-128"/>
                          <a:ea typeface="ＭＳ 明朝" panose="02020609040205080304" pitchFamily="17" charset="-128"/>
                        </a:rPr>
                        <a:t>E</a:t>
                      </a:r>
                      <a:r>
                        <a:rPr kumimoji="1" lang="ja-JP" altLang="en-US" sz="2400" b="1" dirty="0">
                          <a:solidFill>
                            <a:schemeClr val="tx1"/>
                          </a:solidFill>
                          <a:latin typeface="ＭＳ 明朝" panose="02020609040205080304" pitchFamily="17" charset="-128"/>
                          <a:ea typeface="ＭＳ 明朝" panose="02020609040205080304" pitchFamily="17" charset="-128"/>
                        </a:rPr>
                        <a:t>種の場合</a:t>
                      </a:r>
                      <a:r>
                        <a:rPr kumimoji="1" lang="en-US" altLang="ja-JP" sz="2400" b="1" dirty="0">
                          <a:solidFill>
                            <a:srgbClr val="FF0000"/>
                          </a:solidFill>
                          <a:latin typeface="ＭＳ 明朝" panose="02020609040205080304" pitchFamily="17" charset="-128"/>
                          <a:ea typeface="ＭＳ 明朝" panose="02020609040205080304" pitchFamily="17" charset="-128"/>
                        </a:rPr>
                        <a:t>120℃</a:t>
                      </a:r>
                      <a:r>
                        <a:rPr kumimoji="1" lang="ja-JP" altLang="en-US" sz="2400" b="1" dirty="0">
                          <a:solidFill>
                            <a:schemeClr val="tx1"/>
                          </a:solidFill>
                          <a:latin typeface="ＭＳ 明朝" panose="02020609040205080304" pitchFamily="17" charset="-128"/>
                          <a:ea typeface="ＭＳ 明朝" panose="02020609040205080304" pitchFamily="17" charset="-128"/>
                        </a:rPr>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372700"/>
                  </a:ext>
                </a:extLst>
              </a:tr>
              <a:tr h="695246">
                <a:tc gridSpan="3">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油　分　離　器</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8967743"/>
                  </a:ext>
                </a:extLst>
              </a:tr>
              <a:tr h="695246">
                <a:tc rowSpan="2">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胴体</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ja-JP" altLang="en-US" sz="2400" b="1" dirty="0">
                          <a:solidFill>
                            <a:schemeClr val="tx1"/>
                          </a:solidFill>
                          <a:latin typeface="ＭＳ 明朝" panose="02020609040205080304" pitchFamily="17" charset="-128"/>
                          <a:ea typeface="ＭＳ 明朝" panose="02020609040205080304" pitchFamily="17" charset="-128"/>
                        </a:rPr>
                        <a:t>温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凝縮温度以上、極端に低温でないこと</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573833"/>
                  </a:ext>
                </a:extLst>
              </a:tr>
              <a:tr h="695246">
                <a:tc vMerge="1">
                  <a:txBody>
                    <a:bodyPr/>
                    <a:lstStyle/>
                    <a:p>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200" b="1" dirty="0">
                          <a:solidFill>
                            <a:schemeClr val="tx1"/>
                          </a:solidFill>
                          <a:latin typeface="ＭＳ 明朝" panose="02020609040205080304" pitchFamily="17" charset="-128"/>
                          <a:ea typeface="ＭＳ 明朝" panose="02020609040205080304" pitchFamily="17" charset="-128"/>
                        </a:rPr>
                        <a:t>油面計</a:t>
                      </a:r>
                      <a:r>
                        <a:rPr kumimoji="1" lang="ja-JP" altLang="en-US" sz="2400" b="1" dirty="0">
                          <a:solidFill>
                            <a:schemeClr val="tx1"/>
                          </a:solidFill>
                          <a:latin typeface="ＭＳ 明朝" panose="02020609040205080304" pitchFamily="17" charset="-128"/>
                          <a:ea typeface="ＭＳ 明朝" panose="02020609040205080304" pitchFamily="17" charset="-128"/>
                        </a:rPr>
                        <a:t>　　　</a:t>
                      </a:r>
                      <a:endParaRPr kumimoji="1"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ja-JP" altLang="en-US" sz="2000" b="1" dirty="0">
                          <a:solidFill>
                            <a:schemeClr val="tx1"/>
                          </a:solidFill>
                          <a:latin typeface="ＭＳ 明朝" panose="02020609040205080304" pitchFamily="17" charset="-128"/>
                          <a:ea typeface="ＭＳ 明朝" panose="02020609040205080304" pitchFamily="17" charset="-128"/>
                        </a:rPr>
                        <a:t>圧縮機に油が正常に戻っており、異常に油面が高くないこと</a:t>
                      </a:r>
                      <a:endParaRPr kumimoji="1" lang="ja-JP" altLang="en-US" sz="20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6082690"/>
                  </a:ext>
                </a:extLst>
              </a:tr>
            </a:tbl>
          </a:graphicData>
        </a:graphic>
      </p:graphicFrame>
      <p:sp>
        <p:nvSpPr>
          <p:cNvPr id="2" name="フッター プレースホルダー 1">
            <a:extLst>
              <a:ext uri="{FF2B5EF4-FFF2-40B4-BE49-F238E27FC236}">
                <a16:creationId xmlns:a16="http://schemas.microsoft.com/office/drawing/2014/main" id="{E7683DEB-1BF7-41F2-BF77-37F29D989B12}"/>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5592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32667-13E5-41D1-967B-2B0839609E93}"/>
              </a:ext>
            </a:extLst>
          </p:cNvPr>
          <p:cNvSpPr>
            <a:spLocks noGrp="1"/>
          </p:cNvSpPr>
          <p:nvPr>
            <p:ph type="title" idx="4294967295"/>
          </p:nvPr>
        </p:nvSpPr>
        <p:spPr>
          <a:xfrm>
            <a:off x="727204" y="229029"/>
            <a:ext cx="10515600" cy="771525"/>
          </a:xfrm>
        </p:spPr>
        <p:txBody>
          <a:bodyPr>
            <a:normAutofit/>
          </a:bodyPr>
          <a:lstStyle/>
          <a:p>
            <a:pPr algn="ctr"/>
            <a:r>
              <a:rPr lang="ja-JP" altLang="en-US" sz="3600" b="1" dirty="0">
                <a:latin typeface="ＭＳ 明朝" panose="02020609040205080304" pitchFamily="17" charset="-128"/>
                <a:ea typeface="ＭＳ 明朝" panose="02020609040205080304" pitchFamily="17" charset="-128"/>
              </a:rPr>
              <a:t>水　冷　</a:t>
            </a:r>
            <a:r>
              <a:rPr kumimoji="1" lang="ja-JP" altLang="en-US" sz="3600" b="1" dirty="0">
                <a:latin typeface="ＭＳ 明朝" panose="02020609040205080304" pitchFamily="17" charset="-128"/>
                <a:ea typeface="ＭＳ 明朝" panose="02020609040205080304" pitchFamily="17" charset="-128"/>
              </a:rPr>
              <a:t>凝　縮　器</a:t>
            </a:r>
          </a:p>
        </p:txBody>
      </p:sp>
      <p:graphicFrame>
        <p:nvGraphicFramePr>
          <p:cNvPr id="4" name="表 4">
            <a:extLst>
              <a:ext uri="{FF2B5EF4-FFF2-40B4-BE49-F238E27FC236}">
                <a16:creationId xmlns:a16="http://schemas.microsoft.com/office/drawing/2014/main" id="{D642EE13-B4A4-47DC-B21F-88191FFAADD1}"/>
              </a:ext>
            </a:extLst>
          </p:cNvPr>
          <p:cNvGraphicFramePr>
            <a:graphicFrameLocks noGrp="1"/>
          </p:cNvGraphicFramePr>
          <p:nvPr>
            <p:ph idx="4294967295"/>
            <p:extLst>
              <p:ext uri="{D42A27DB-BD31-4B8C-83A1-F6EECF244321}">
                <p14:modId xmlns:p14="http://schemas.microsoft.com/office/powerpoint/2010/main" val="216536408"/>
              </p:ext>
            </p:extLst>
          </p:nvPr>
        </p:nvGraphicFramePr>
        <p:xfrm>
          <a:off x="851587" y="966521"/>
          <a:ext cx="10488825" cy="5389194"/>
        </p:xfrm>
        <a:graphic>
          <a:graphicData uri="http://schemas.openxmlformats.org/drawingml/2006/table">
            <a:tbl>
              <a:tblPr firstRow="1" bandRow="1">
                <a:tableStyleId>{5C22544A-7EE6-4342-B048-85BDC9FD1C3A}</a:tableStyleId>
              </a:tblPr>
              <a:tblGrid>
                <a:gridCol w="1655805">
                  <a:extLst>
                    <a:ext uri="{9D8B030D-6E8A-4147-A177-3AD203B41FA5}">
                      <a16:colId xmlns:a16="http://schemas.microsoft.com/office/drawing/2014/main" val="3321059790"/>
                    </a:ext>
                  </a:extLst>
                </a:gridCol>
                <a:gridCol w="1341826">
                  <a:extLst>
                    <a:ext uri="{9D8B030D-6E8A-4147-A177-3AD203B41FA5}">
                      <a16:colId xmlns:a16="http://schemas.microsoft.com/office/drawing/2014/main" val="3636407383"/>
                    </a:ext>
                  </a:extLst>
                </a:gridCol>
                <a:gridCol w="134471">
                  <a:extLst>
                    <a:ext uri="{9D8B030D-6E8A-4147-A177-3AD203B41FA5}">
                      <a16:colId xmlns:a16="http://schemas.microsoft.com/office/drawing/2014/main" val="1597059341"/>
                    </a:ext>
                  </a:extLst>
                </a:gridCol>
                <a:gridCol w="7356723">
                  <a:extLst>
                    <a:ext uri="{9D8B030D-6E8A-4147-A177-3AD203B41FA5}">
                      <a16:colId xmlns:a16="http://schemas.microsoft.com/office/drawing/2014/main" val="521465611"/>
                    </a:ext>
                  </a:extLst>
                </a:gridCol>
              </a:tblGrid>
              <a:tr h="481914">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点検箇所</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正　常　運　転　の　状　態（測　定）</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126255"/>
                  </a:ext>
                </a:extLst>
              </a:tr>
              <a:tr h="457200">
                <a:tc rowSpan="3">
                  <a:txBody>
                    <a:bodyPr/>
                    <a:lstStyle/>
                    <a:p>
                      <a:pPr algn="dist"/>
                      <a:r>
                        <a:rPr kumimoji="1" lang="ja-JP" altLang="en-US" sz="2400" b="1" dirty="0">
                          <a:latin typeface="ＭＳ 明朝" panose="02020609040205080304" pitchFamily="17" charset="-128"/>
                          <a:ea typeface="ＭＳ 明朝" panose="02020609040205080304" pitchFamily="17" charset="-128"/>
                        </a:rPr>
                        <a:t>冷却水</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2400" b="1" dirty="0">
                          <a:latin typeface="ＭＳ 明朝" panose="02020609040205080304" pitchFamily="17" charset="-128"/>
                          <a:ea typeface="ＭＳ 明朝" panose="02020609040205080304" pitchFamily="17" charset="-128"/>
                        </a:rPr>
                        <a:t>入口温度</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外気温度に左右される（通常 </a:t>
                      </a:r>
                      <a:r>
                        <a:rPr kumimoji="1" lang="en-US" altLang="ja-JP"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32℃</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以下</a:t>
                      </a: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168968"/>
                  </a:ext>
                </a:extLst>
              </a:tr>
              <a:tr h="457200">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2400" b="1" dirty="0">
                          <a:latin typeface="ＭＳ 明朝" panose="02020609040205080304" pitchFamily="17" charset="-128"/>
                          <a:ea typeface="ＭＳ 明朝" panose="02020609040205080304" pitchFamily="17" charset="-128"/>
                        </a:rPr>
                        <a:t>出口温度</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正常な出入り口温度差（</a:t>
                      </a:r>
                      <a:r>
                        <a:rPr kumimoji="1" lang="en-US" altLang="ja-JP" sz="2400" b="1" dirty="0">
                          <a:solidFill>
                            <a:srgbClr val="FF0000"/>
                          </a:solidFill>
                          <a:latin typeface="ＭＳ 明朝" panose="02020609040205080304" pitchFamily="17" charset="-128"/>
                          <a:ea typeface="ＭＳ 明朝" panose="02020609040205080304" pitchFamily="17" charset="-128"/>
                        </a:rPr>
                        <a:t>5K</a:t>
                      </a:r>
                      <a:r>
                        <a:rPr kumimoji="1" lang="ja-JP" altLang="en-US" sz="2400" b="1" dirty="0">
                          <a:latin typeface="ＭＳ 明朝" panose="02020609040205080304" pitchFamily="17" charset="-128"/>
                          <a:ea typeface="ＭＳ 明朝" panose="02020609040205080304" pitchFamily="17" charset="-128"/>
                        </a:rPr>
                        <a:t>）であること</a:t>
                      </a:r>
                      <a:endParaRPr kumimoji="1" lang="ja-JP" alt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17757"/>
                  </a:ext>
                </a:extLst>
              </a:tr>
              <a:tr h="308919">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2400" b="1" dirty="0">
                          <a:latin typeface="ＭＳ 明朝" panose="02020609040205080304" pitchFamily="17" charset="-128"/>
                          <a:ea typeface="ＭＳ 明朝" panose="02020609040205080304" pitchFamily="17" charset="-128"/>
                        </a:rPr>
                        <a:t>流    量</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規程流速が確保されていること</a:t>
                      </a:r>
                      <a:endParaRPr kumimoji="1" lang="ja-JP" alt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452780"/>
                  </a:ext>
                </a:extLst>
              </a:tr>
              <a:tr h="444844">
                <a:tc>
                  <a:txBody>
                    <a:bodyPr/>
                    <a:lstStyle/>
                    <a:p>
                      <a:pPr algn="dist"/>
                      <a:r>
                        <a:rPr kumimoji="1" lang="ja-JP" altLang="en-US" sz="2400" b="1" dirty="0">
                          <a:latin typeface="ＭＳ 明朝" panose="02020609040205080304" pitchFamily="17" charset="-128"/>
                          <a:ea typeface="ＭＳ 明朝" panose="02020609040205080304" pitchFamily="17" charset="-128"/>
                        </a:rPr>
                        <a:t>液面計</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2400" b="1" dirty="0">
                          <a:latin typeface="ＭＳ 明朝" panose="02020609040205080304" pitchFamily="17" charset="-128"/>
                          <a:ea typeface="ＭＳ 明朝" panose="02020609040205080304" pitchFamily="17" charset="-128"/>
                        </a:rPr>
                        <a:t>冷媒液面</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冷媒液面：僅かに</a:t>
                      </a:r>
                      <a:r>
                        <a:rPr kumimoji="1" lang="ja-JP" altLang="en-US" sz="2400" b="1" dirty="0">
                          <a:solidFill>
                            <a:srgbClr val="FF0000"/>
                          </a:solidFill>
                          <a:latin typeface="ＭＳ 明朝" panose="02020609040205080304" pitchFamily="17" charset="-128"/>
                          <a:ea typeface="ＭＳ 明朝" panose="02020609040205080304" pitchFamily="17" charset="-128"/>
                        </a:rPr>
                        <a:t>液面</a:t>
                      </a:r>
                      <a:r>
                        <a:rPr kumimoji="1" lang="ja-JP" altLang="en-US" sz="2400" b="1" dirty="0">
                          <a:solidFill>
                            <a:schemeClr val="tx1"/>
                          </a:solidFill>
                          <a:latin typeface="ＭＳ 明朝" panose="02020609040205080304" pitchFamily="17" charset="-128"/>
                          <a:ea typeface="ＭＳ 明朝" panose="02020609040205080304" pitchFamily="17" charset="-128"/>
                        </a:rPr>
                        <a:t>（</a:t>
                      </a:r>
                      <a:r>
                        <a:rPr kumimoji="1" lang="ja-JP" altLang="en-US" sz="2400" b="1" dirty="0">
                          <a:solidFill>
                            <a:srgbClr val="FF0000"/>
                          </a:solidFill>
                          <a:latin typeface="ＭＳ 明朝" panose="02020609040205080304" pitchFamily="17" charset="-128"/>
                          <a:ea typeface="ＭＳ 明朝" panose="02020609040205080304" pitchFamily="17" charset="-128"/>
                        </a:rPr>
                        <a:t>冷媒</a:t>
                      </a:r>
                      <a:r>
                        <a:rPr kumimoji="1" lang="ja-JP" altLang="en-US" sz="2400" b="1" dirty="0">
                          <a:solidFill>
                            <a:schemeClr val="tx1"/>
                          </a:solidFill>
                          <a:latin typeface="ＭＳ 明朝" panose="02020609040205080304" pitchFamily="17" charset="-128"/>
                          <a:ea typeface="ＭＳ 明朝" panose="02020609040205080304" pitchFamily="17" charset="-128"/>
                        </a:rPr>
                        <a:t>）</a:t>
                      </a:r>
                      <a:r>
                        <a:rPr kumimoji="1" lang="ja-JP" altLang="en-US" sz="2400" b="1" dirty="0">
                          <a:latin typeface="ＭＳ 明朝" panose="02020609040205080304" pitchFamily="17" charset="-128"/>
                          <a:ea typeface="ＭＳ 明朝" panose="02020609040205080304" pitchFamily="17" charset="-128"/>
                        </a:rPr>
                        <a:t>が残っていること</a:t>
                      </a:r>
                      <a:endParaRPr kumimoji="1" lang="ja-JP" alt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706629"/>
                  </a:ext>
                </a:extLst>
              </a:tr>
              <a:tr h="580768">
                <a:tc>
                  <a:txBody>
                    <a:bodyPr/>
                    <a:lstStyle/>
                    <a:p>
                      <a:pPr algn="dist"/>
                      <a:r>
                        <a:rPr kumimoji="1" lang="ja-JP" altLang="en-US" sz="2400" b="1" dirty="0">
                          <a:latin typeface="ＭＳ 明朝" panose="02020609040205080304" pitchFamily="17" charset="-128"/>
                          <a:ea typeface="ＭＳ 明朝" panose="02020609040205080304" pitchFamily="17" charset="-128"/>
                        </a:rPr>
                        <a:t>液出口管</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l"/>
                      <a:r>
                        <a:rPr kumimoji="1" lang="ja-JP" altLang="en-US" sz="2400" b="1" dirty="0">
                          <a:latin typeface="ＭＳ 明朝" panose="02020609040205080304" pitchFamily="17" charset="-128"/>
                          <a:ea typeface="ＭＳ 明朝" panose="02020609040205080304" pitchFamily="17" charset="-128"/>
                        </a:rPr>
                        <a:t>液 出 口</a:t>
                      </a:r>
                      <a:endParaRPr kumimoji="1" lang="en-US" altLang="ja-JP" sz="2400" b="1" dirty="0">
                        <a:latin typeface="ＭＳ 明朝" panose="02020609040205080304" pitchFamily="17" charset="-128"/>
                        <a:ea typeface="ＭＳ 明朝" panose="02020609040205080304" pitchFamily="17" charset="-128"/>
                      </a:endParaRPr>
                    </a:p>
                    <a:p>
                      <a:pPr algn="l"/>
                      <a:r>
                        <a:rPr kumimoji="1" lang="ja-JP" altLang="en-US" sz="2400" b="1" dirty="0">
                          <a:latin typeface="ＭＳ 明朝" panose="02020609040205080304" pitchFamily="17" charset="-128"/>
                          <a:ea typeface="ＭＳ 明朝" panose="02020609040205080304" pitchFamily="17" charset="-128"/>
                        </a:rPr>
                        <a:t>温    度</a:t>
                      </a:r>
                      <a:endParaRPr kumimoji="1" lang="ja-JP" altLang="en-US" sz="2400" b="1" dirty="0">
                        <a:solidFill>
                          <a:schemeClr val="tx1"/>
                        </a:solidFill>
                        <a:latin typeface="ＭＳ 明朝" panose="02020609040205080304" pitchFamily="17" charset="-128"/>
                        <a:ea typeface="ＭＳ 明朝" panose="02020609040205080304" pitchFamily="17"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endParaRPr kumimoji="1" lang="ja-JP" altLang="en-US" sz="24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液出口温度：凝縮圧力に相当する飽和温度 ＋ 過冷却度（過冷却度は</a:t>
                      </a:r>
                      <a:r>
                        <a:rPr kumimoji="1" lang="en-US" altLang="ja-JP" sz="2400" b="1" dirty="0">
                          <a:solidFill>
                            <a:srgbClr val="FF0000"/>
                          </a:solidFill>
                          <a:latin typeface="ＭＳ 明朝" panose="02020609040205080304" pitchFamily="17" charset="-128"/>
                          <a:ea typeface="ＭＳ 明朝" panose="02020609040205080304" pitchFamily="17" charset="-128"/>
                        </a:rPr>
                        <a:t>5℃</a:t>
                      </a:r>
                      <a:r>
                        <a:rPr kumimoji="1" lang="ja-JP" altLang="en-US" sz="2400" b="1" dirty="0">
                          <a:solidFill>
                            <a:schemeClr val="tx1"/>
                          </a:solidFill>
                          <a:latin typeface="ＭＳ 明朝" panose="02020609040205080304" pitchFamily="17" charset="-128"/>
                          <a:ea typeface="ＭＳ 明朝" panose="02020609040205080304" pitchFamily="17" charset="-128"/>
                        </a:rPr>
                        <a:t>位になることがある）</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659688"/>
                  </a:ext>
                </a:extLst>
              </a:tr>
              <a:tr h="145192">
                <a:tc gridSpan="4">
                  <a:txBody>
                    <a:bodyPr/>
                    <a:lstStyle/>
                    <a:p>
                      <a:pPr algn="ctr"/>
                      <a:r>
                        <a:rPr kumimoji="1" lang="ja-JP" altLang="en-US" sz="3600" b="1" dirty="0">
                          <a:latin typeface="ＭＳ 明朝" panose="02020609040205080304" pitchFamily="17" charset="-128"/>
                          <a:ea typeface="ＭＳ 明朝" panose="02020609040205080304" pitchFamily="17" charset="-128"/>
                        </a:rPr>
                        <a:t>蒸　発　式　凝　縮　器</a:t>
                      </a:r>
                      <a:endParaRPr kumimoji="1" lang="en-US" altLang="ja-JP" sz="3600" b="1" dirty="0">
                        <a:latin typeface="ＭＳ 明朝" panose="02020609040205080304" pitchFamily="17" charset="-128"/>
                        <a:ea typeface="ＭＳ 明朝" panose="02020609040205080304" pitchFamily="17" charset="-12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3165472"/>
                  </a:ext>
                </a:extLst>
              </a:tr>
              <a:tr h="312008">
                <a:tc>
                  <a:txBody>
                    <a:bodyPr/>
                    <a:lstStyle/>
                    <a:p>
                      <a:pPr algn="dist"/>
                      <a:r>
                        <a:rPr kumimoji="1" lang="ja-JP" altLang="en-US" sz="2400" b="1" dirty="0">
                          <a:latin typeface="ＭＳ 明朝" panose="02020609040205080304" pitchFamily="17" charset="-128"/>
                          <a:ea typeface="ＭＳ 明朝" panose="02020609040205080304" pitchFamily="17" charset="-128"/>
                        </a:rPr>
                        <a:t>冷却水</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dist"/>
                      <a:r>
                        <a:rPr kumimoji="1" lang="ja-JP" altLang="en-US" sz="2000" b="1" dirty="0">
                          <a:latin typeface="ＭＳ 明朝" panose="02020609040205080304" pitchFamily="17" charset="-128"/>
                          <a:ea typeface="ＭＳ 明朝" panose="02020609040205080304" pitchFamily="17" charset="-128"/>
                        </a:rPr>
                        <a:t>出 入 口</a:t>
                      </a:r>
                      <a:endParaRPr kumimoji="1" lang="en-US" altLang="ja-JP" sz="2000" b="1" dirty="0">
                        <a:latin typeface="ＭＳ 明朝" panose="02020609040205080304" pitchFamily="17" charset="-128"/>
                        <a:ea typeface="ＭＳ 明朝" panose="02020609040205080304" pitchFamily="17" charset="-128"/>
                      </a:endParaRPr>
                    </a:p>
                    <a:p>
                      <a:pPr algn="dist"/>
                      <a:r>
                        <a:rPr kumimoji="1" lang="ja-JP" altLang="en-US" sz="2000" b="1" dirty="0">
                          <a:latin typeface="ＭＳ 明朝" panose="02020609040205080304" pitchFamily="17" charset="-128"/>
                          <a:ea typeface="ＭＳ 明朝" panose="02020609040205080304" pitchFamily="17" charset="-128"/>
                        </a:rPr>
                        <a:t>温    度</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2000" b="1">
                          <a:latin typeface="ＭＳ 明朝" panose="02020609040205080304" pitchFamily="17" charset="-128"/>
                          <a:ea typeface="ＭＳ 明朝" panose="02020609040205080304" pitchFamily="17" charset="-128"/>
                        </a:rPr>
                        <a:t>冷却水はほぼ一定の温度で循環していること、散水ノズルに　</a:t>
                      </a:r>
                      <a:endParaRPr kumimoji="1" lang="en-US" altLang="ja-JP" sz="2000" b="1">
                        <a:latin typeface="ＭＳ 明朝" panose="02020609040205080304" pitchFamily="17" charset="-128"/>
                        <a:ea typeface="ＭＳ 明朝" panose="02020609040205080304" pitchFamily="17" charset="-128"/>
                      </a:endParaRPr>
                    </a:p>
                    <a:p>
                      <a:pPr algn="l"/>
                      <a:r>
                        <a:rPr kumimoji="1" lang="ja-JP" altLang="en-US" sz="2000" b="1">
                          <a:latin typeface="ＭＳ 明朝" panose="02020609040205080304" pitchFamily="17" charset="-128"/>
                          <a:ea typeface="ＭＳ 明朝" panose="02020609040205080304" pitchFamily="17" charset="-128"/>
                        </a:rPr>
                        <a:t>詰まりがないこと、エルミネータより水の飛散がないこと</a:t>
                      </a:r>
                      <a:endParaRPr kumimoji="1" lang="ja-JP" altLang="en-US" sz="20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r>
                        <a:rPr kumimoji="1" lang="ja-JP" altLang="en-US" sz="2000" b="1" dirty="0">
                          <a:latin typeface="ＭＳ 明朝" panose="02020609040205080304" pitchFamily="17" charset="-128"/>
                          <a:ea typeface="ＭＳ 明朝" panose="02020609040205080304" pitchFamily="17" charset="-128"/>
                        </a:rPr>
                        <a:t>冷却水はほぼ一定の温度で循環していること、散水ノズルに　</a:t>
                      </a:r>
                      <a:endParaRPr kumimoji="1" lang="en-US" altLang="ja-JP" sz="2000" b="1" dirty="0">
                        <a:latin typeface="ＭＳ 明朝" panose="02020609040205080304" pitchFamily="17" charset="-128"/>
                        <a:ea typeface="ＭＳ 明朝" panose="02020609040205080304" pitchFamily="17" charset="-128"/>
                      </a:endParaRPr>
                    </a:p>
                    <a:p>
                      <a:pPr algn="l"/>
                      <a:r>
                        <a:rPr kumimoji="1" lang="ja-JP" altLang="en-US" sz="2000" b="1" dirty="0">
                          <a:latin typeface="ＭＳ 明朝" panose="02020609040205080304" pitchFamily="17" charset="-128"/>
                          <a:ea typeface="ＭＳ 明朝" panose="02020609040205080304" pitchFamily="17" charset="-128"/>
                        </a:rPr>
                        <a:t>詰まりがないこと、エルミネータより水の飛散がないこと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3811800"/>
                  </a:ext>
                </a:extLst>
              </a:tr>
              <a:tr h="166816">
                <a:tc>
                  <a:txBody>
                    <a:bodyPr/>
                    <a:lstStyle/>
                    <a:p>
                      <a:pPr algn="dist"/>
                      <a:r>
                        <a:rPr kumimoji="1" lang="ja-JP" altLang="en-US" sz="2200" b="1" dirty="0">
                          <a:latin typeface="ＭＳ 明朝" panose="02020609040205080304" pitchFamily="17" charset="-128"/>
                          <a:ea typeface="ＭＳ 明朝" panose="02020609040205080304" pitchFamily="17" charset="-128"/>
                        </a:rPr>
                        <a:t>ﾎﾟﾝﾌﾟ・ﾌｧﾝ</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dist"/>
                      <a:r>
                        <a:rPr kumimoji="1" lang="ja-JP" altLang="en-US" sz="2400" b="1" dirty="0">
                          <a:latin typeface="ＭＳ 明朝" panose="02020609040205080304" pitchFamily="17" charset="-128"/>
                          <a:ea typeface="ＭＳ 明朝" panose="02020609040205080304" pitchFamily="17" charset="-128"/>
                        </a:rPr>
                        <a:t>電流値</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dist"/>
                      <a:r>
                        <a:rPr kumimoji="1" lang="ja-JP" altLang="en-US" sz="2400" b="1">
                          <a:latin typeface="ＭＳ 明朝" panose="02020609040205080304" pitchFamily="17" charset="-128"/>
                          <a:ea typeface="ＭＳ 明朝" panose="02020609040205080304" pitchFamily="17" charset="-128"/>
                        </a:rPr>
                        <a:t>規定電流値の確認・</a:t>
                      </a:r>
                      <a:r>
                        <a:rPr kumimoji="1" lang="en-US" altLang="ja-JP" sz="2400" b="1">
                          <a:latin typeface="ＭＳ 明朝" panose="02020609040205080304" pitchFamily="17" charset="-128"/>
                          <a:ea typeface="ＭＳ 明朝" panose="02020609040205080304" pitchFamily="17" charset="-128"/>
                        </a:rPr>
                        <a:t>Ⅴ</a:t>
                      </a:r>
                      <a:r>
                        <a:rPr kumimoji="1" lang="ja-JP" altLang="en-US" sz="2400" b="1">
                          <a:latin typeface="ＭＳ 明朝" panose="02020609040205080304" pitchFamily="17" charset="-128"/>
                          <a:ea typeface="ＭＳ 明朝" panose="02020609040205080304" pitchFamily="17" charset="-128"/>
                        </a:rPr>
                        <a:t>ベルトの状況確認</a:t>
                      </a:r>
                      <a:endParaRPr kumimoji="1" lang="ja-JP" altLang="en-US" sz="24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r>
                        <a:rPr kumimoji="1" lang="ja-JP" altLang="en-US" sz="2400" b="1" dirty="0">
                          <a:latin typeface="ＭＳ 明朝" panose="02020609040205080304" pitchFamily="17" charset="-128"/>
                          <a:ea typeface="ＭＳ 明朝" panose="02020609040205080304" pitchFamily="17" charset="-128"/>
                        </a:rPr>
                        <a:t>規定電流値の確認・</a:t>
                      </a:r>
                      <a:r>
                        <a:rPr kumimoji="1" lang="en-US" altLang="ja-JP" sz="2400" b="1" dirty="0">
                          <a:latin typeface="ＭＳ 明朝" panose="02020609040205080304" pitchFamily="17" charset="-128"/>
                          <a:ea typeface="ＭＳ 明朝" panose="02020609040205080304" pitchFamily="17" charset="-128"/>
                        </a:rPr>
                        <a:t>Ⅴ</a:t>
                      </a:r>
                      <a:r>
                        <a:rPr kumimoji="1" lang="ja-JP" altLang="en-US" sz="2400" b="1" dirty="0">
                          <a:latin typeface="ＭＳ 明朝" panose="02020609040205080304" pitchFamily="17" charset="-128"/>
                          <a:ea typeface="ＭＳ 明朝" panose="02020609040205080304" pitchFamily="17" charset="-128"/>
                        </a:rPr>
                        <a:t>ベルトの状況確認</a:t>
                      </a:r>
                      <a:endParaRPr kumimoji="1" lang="ja-JP" alt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6501478"/>
                  </a:ext>
                </a:extLst>
              </a:tr>
              <a:tr h="145192">
                <a:tc>
                  <a:txBody>
                    <a:bodyPr/>
                    <a:lstStyle/>
                    <a:p>
                      <a:pPr algn="dist"/>
                      <a:r>
                        <a:rPr kumimoji="1" lang="ja-JP" altLang="en-US" sz="2400" b="1" dirty="0">
                          <a:latin typeface="ＭＳ 明朝" panose="02020609040205080304" pitchFamily="17" charset="-128"/>
                          <a:ea typeface="ＭＳ 明朝" panose="02020609040205080304" pitchFamily="17" charset="-128"/>
                        </a:rPr>
                        <a:t>凝縮圧力</a:t>
                      </a:r>
                    </a:p>
                  </a:txBody>
                  <a:tcPr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高　圧</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l"/>
                      <a:r>
                        <a:rPr kumimoji="1" lang="ja-JP" altLang="en-US" sz="2200" b="1" dirty="0">
                          <a:latin typeface="ＭＳ 明朝" panose="02020609040205080304" pitchFamily="17" charset="-128"/>
                          <a:ea typeface="ＭＳ 明朝" panose="02020609040205080304" pitchFamily="17" charset="-128"/>
                        </a:rPr>
                        <a:t>凝縮温度（圧力）外気湿球温度より</a:t>
                      </a:r>
                      <a:r>
                        <a:rPr kumimoji="1" lang="en-US" altLang="ja-JP" sz="2200" b="1" dirty="0">
                          <a:latin typeface="ＭＳ 明朝" panose="02020609040205080304" pitchFamily="17" charset="-128"/>
                          <a:ea typeface="ＭＳ 明朝" panose="02020609040205080304" pitchFamily="17" charset="-128"/>
                        </a:rPr>
                        <a:t>8</a:t>
                      </a:r>
                      <a:r>
                        <a:rPr kumimoji="1" lang="ja-JP" altLang="en-US" sz="2200" b="1" dirty="0">
                          <a:latin typeface="ＭＳ 明朝" panose="02020609040205080304" pitchFamily="17" charset="-128"/>
                          <a:ea typeface="ＭＳ 明朝" panose="02020609040205080304" pitchFamily="17" charset="-128"/>
                        </a:rPr>
                        <a:t>～</a:t>
                      </a:r>
                      <a:r>
                        <a:rPr kumimoji="1" lang="en-US" altLang="ja-JP" sz="2200" b="1" dirty="0">
                          <a:latin typeface="ＭＳ 明朝" panose="02020609040205080304" pitchFamily="17" charset="-128"/>
                          <a:ea typeface="ＭＳ 明朝" panose="02020609040205080304" pitchFamily="17" charset="-128"/>
                        </a:rPr>
                        <a:t>10</a:t>
                      </a:r>
                      <a:r>
                        <a:rPr kumimoji="1" lang="ja-JP" altLang="en-US" sz="2200" b="1" dirty="0">
                          <a:latin typeface="ＭＳ 明朝" panose="02020609040205080304" pitchFamily="17" charset="-128"/>
                          <a:ea typeface="ＭＳ 明朝" panose="02020609040205080304" pitchFamily="17" charset="-128"/>
                        </a:rPr>
                        <a:t>℃位高い温度</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明朝" panose="02020609040205080304" pitchFamily="17" charset="-128"/>
                          <a:ea typeface="ＭＳ 明朝" panose="02020609040205080304" pitchFamily="17" charset="-128"/>
                        </a:rPr>
                        <a:t>凝縮温度（圧力）外気湿球温度より</a:t>
                      </a:r>
                      <a:r>
                        <a:rPr kumimoji="1" lang="en-US" altLang="ja-JP" sz="2400" b="1" dirty="0">
                          <a:latin typeface="ＭＳ 明朝" panose="02020609040205080304" pitchFamily="17" charset="-128"/>
                          <a:ea typeface="ＭＳ 明朝" panose="02020609040205080304" pitchFamily="17" charset="-128"/>
                        </a:rPr>
                        <a:t>8</a:t>
                      </a:r>
                      <a:r>
                        <a:rPr kumimoji="1" lang="ja-JP" altLang="en-US" sz="2400" b="1" dirty="0">
                          <a:latin typeface="ＭＳ 明朝" panose="02020609040205080304" pitchFamily="17" charset="-128"/>
                          <a:ea typeface="ＭＳ 明朝" panose="02020609040205080304" pitchFamily="17" charset="-128"/>
                        </a:rPr>
                        <a:t>～</a:t>
                      </a:r>
                      <a:r>
                        <a:rPr kumimoji="1" lang="en-US" altLang="ja-JP" sz="2400" b="1" dirty="0">
                          <a:latin typeface="ＭＳ 明朝" panose="02020609040205080304" pitchFamily="17" charset="-128"/>
                          <a:ea typeface="ＭＳ 明朝" panose="02020609040205080304" pitchFamily="17" charset="-128"/>
                        </a:rPr>
                        <a:t>10</a:t>
                      </a:r>
                      <a:r>
                        <a:rPr kumimoji="1" lang="ja-JP" altLang="en-US" sz="2400" b="1" dirty="0">
                          <a:latin typeface="ＭＳ 明朝" panose="02020609040205080304" pitchFamily="17" charset="-128"/>
                          <a:ea typeface="ＭＳ 明朝" panose="02020609040205080304" pitchFamily="17" charset="-128"/>
                        </a:rPr>
                        <a:t>℃位高い温度</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103640"/>
                  </a:ext>
                </a:extLst>
              </a:tr>
            </a:tbl>
          </a:graphicData>
        </a:graphic>
      </p:graphicFrame>
      <p:sp>
        <p:nvSpPr>
          <p:cNvPr id="3" name="フッター プレースホルダー 2">
            <a:extLst>
              <a:ext uri="{FF2B5EF4-FFF2-40B4-BE49-F238E27FC236}">
                <a16:creationId xmlns:a16="http://schemas.microsoft.com/office/drawing/2014/main" id="{D432EB2E-26C5-4E36-8136-4BFC874AA11C}"/>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37</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9354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9304737" y="4078354"/>
            <a:ext cx="1584176" cy="64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latin typeface="ＭＳ 明朝" pitchFamily="17" charset="-128"/>
                <a:ea typeface="ＭＳ 明朝" pitchFamily="17" charset="-128"/>
              </a:rPr>
              <a:t>圧縮機</a:t>
            </a:r>
          </a:p>
        </p:txBody>
      </p:sp>
      <p:sp>
        <p:nvSpPr>
          <p:cNvPr id="2" name="タイトル 1"/>
          <p:cNvSpPr>
            <a:spLocks noGrp="1"/>
          </p:cNvSpPr>
          <p:nvPr>
            <p:ph type="title"/>
          </p:nvPr>
        </p:nvSpPr>
        <p:spPr>
          <a:xfrm>
            <a:off x="1121118" y="704335"/>
            <a:ext cx="10103709" cy="5668712"/>
          </a:xfrm>
          <a:ln w="28575">
            <a:solidFill>
              <a:schemeClr val="tx1"/>
            </a:solidFill>
          </a:ln>
        </p:spPr>
        <p:txBody>
          <a:bodyPr>
            <a:normAutofit/>
          </a:bodyPr>
          <a:lstStyle/>
          <a:p>
            <a:r>
              <a:rPr lang="ja-JP" altLang="en-US" sz="3200" b="1" dirty="0">
                <a:latin typeface="ＭＳ 明朝" pitchFamily="17" charset="-128"/>
                <a:ea typeface="ＭＳ 明朝" pitchFamily="17" charset="-128"/>
              </a:rPr>
              <a:t/>
            </a:r>
            <a:br>
              <a:rPr lang="ja-JP" altLang="en-US" sz="3200" b="1" dirty="0">
                <a:latin typeface="ＭＳ 明朝" pitchFamily="17" charset="-128"/>
                <a:ea typeface="ＭＳ 明朝" pitchFamily="17" charset="-128"/>
              </a:rPr>
            </a:br>
            <a:r>
              <a:rPr lang="en-US" altLang="ja-JP" sz="3200" dirty="0">
                <a:latin typeface="ＭＳ 明朝" pitchFamily="17" charset="-128"/>
                <a:ea typeface="ＭＳ 明朝" pitchFamily="17" charset="-128"/>
              </a:rPr>
              <a:t/>
            </a:r>
            <a:br>
              <a:rPr lang="en-US" altLang="ja-JP" sz="3200" dirty="0">
                <a:latin typeface="ＭＳ 明朝" pitchFamily="17" charset="-128"/>
                <a:ea typeface="ＭＳ 明朝" pitchFamily="17" charset="-128"/>
              </a:rPr>
            </a:br>
            <a:r>
              <a:rPr lang="ja-JP" altLang="en-US" sz="3200" dirty="0">
                <a:latin typeface="ＭＳ 明朝" pitchFamily="17" charset="-128"/>
                <a:ea typeface="ＭＳ 明朝" pitchFamily="17" charset="-128"/>
              </a:rPr>
              <a:t>　　　　　　　　　　　　　　　　　　</a:t>
            </a:r>
          </a:p>
        </p:txBody>
      </p:sp>
      <p:cxnSp>
        <p:nvCxnSpPr>
          <p:cNvPr id="5" name="直線コネクタ 4"/>
          <p:cNvCxnSpPr/>
          <p:nvPr/>
        </p:nvCxnSpPr>
        <p:spPr>
          <a:xfrm>
            <a:off x="3060776" y="1646493"/>
            <a:ext cx="946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a:stCxn id="60" idx="19"/>
          </p:cNvCxnSpPr>
          <p:nvPr/>
        </p:nvCxnSpPr>
        <p:spPr>
          <a:xfrm flipV="1">
            <a:off x="5423647" y="1600065"/>
            <a:ext cx="215940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7596731" y="1307033"/>
            <a:ext cx="570910" cy="1697959"/>
          </a:xfrm>
          <a:prstGeom prst="round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油分離</a:t>
            </a:r>
            <a:endParaRPr lang="en-US" altLang="ja-JP" sz="2400" b="1" dirty="0">
              <a:solidFill>
                <a:schemeClr val="tx1"/>
              </a:solidFill>
              <a:latin typeface="ＭＳ 明朝" pitchFamily="17" charset="-128"/>
              <a:ea typeface="ＭＳ 明朝" pitchFamily="17" charset="-128"/>
            </a:endParaRPr>
          </a:p>
          <a:p>
            <a:pPr algn="ctr"/>
            <a:r>
              <a:rPr lang="ja-JP" altLang="en-US" sz="2400" b="1" dirty="0">
                <a:solidFill>
                  <a:schemeClr val="tx1"/>
                </a:solidFill>
                <a:latin typeface="ＭＳ 明朝" pitchFamily="17" charset="-128"/>
                <a:ea typeface="ＭＳ 明朝" pitchFamily="17" charset="-128"/>
              </a:rPr>
              <a:t>器</a:t>
            </a:r>
          </a:p>
        </p:txBody>
      </p:sp>
      <p:cxnSp>
        <p:nvCxnSpPr>
          <p:cNvPr id="18" name="直線コネクタ 17"/>
          <p:cNvCxnSpPr/>
          <p:nvPr/>
        </p:nvCxnSpPr>
        <p:spPr>
          <a:xfrm>
            <a:off x="8124655" y="1606277"/>
            <a:ext cx="1921224" cy="25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9379468" y="2636911"/>
            <a:ext cx="1296144" cy="1152128"/>
          </a:xfrm>
          <a:prstGeom prst="ellipse">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正方形/長方形 19"/>
          <p:cNvSpPr/>
          <p:nvPr/>
        </p:nvSpPr>
        <p:spPr>
          <a:xfrm>
            <a:off x="9671766" y="2291190"/>
            <a:ext cx="748226" cy="432048"/>
          </a:xfrm>
          <a:prstGeom prst="rect">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a:cxnSpLocks/>
          </p:cNvCxnSpPr>
          <p:nvPr/>
        </p:nvCxnSpPr>
        <p:spPr>
          <a:xfrm>
            <a:off x="10064446" y="1607548"/>
            <a:ext cx="0" cy="6836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2520716" y="2142819"/>
            <a:ext cx="1080120" cy="1080120"/>
          </a:xfrm>
          <a:prstGeom prst="ellipse">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コネクタ 25"/>
          <p:cNvCxnSpPr>
            <a:endCxn id="23" idx="0"/>
          </p:cNvCxnSpPr>
          <p:nvPr/>
        </p:nvCxnSpPr>
        <p:spPr>
          <a:xfrm>
            <a:off x="3060776" y="1646493"/>
            <a:ext cx="0" cy="496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フローチャート : 和接合 26"/>
          <p:cNvSpPr/>
          <p:nvPr/>
        </p:nvSpPr>
        <p:spPr>
          <a:xfrm>
            <a:off x="4419638" y="5429741"/>
            <a:ext cx="432048" cy="432048"/>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9" name="直線コネクタ 28"/>
          <p:cNvCxnSpPr>
            <a:cxnSpLocks/>
          </p:cNvCxnSpPr>
          <p:nvPr/>
        </p:nvCxnSpPr>
        <p:spPr>
          <a:xfrm>
            <a:off x="3472261" y="4164165"/>
            <a:ext cx="0" cy="1477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a:off x="4710953" y="5641890"/>
            <a:ext cx="4774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8462498" y="3381381"/>
            <a:ext cx="625760" cy="1864539"/>
          </a:xfrm>
          <a:prstGeom prst="round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液分離器</a:t>
            </a:r>
          </a:p>
        </p:txBody>
      </p:sp>
      <p:cxnSp>
        <p:nvCxnSpPr>
          <p:cNvPr id="38" name="直線コネクタ 37"/>
          <p:cNvCxnSpPr/>
          <p:nvPr/>
        </p:nvCxnSpPr>
        <p:spPr>
          <a:xfrm>
            <a:off x="6596351" y="5597086"/>
            <a:ext cx="131527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flipV="1">
            <a:off x="7911622" y="3591067"/>
            <a:ext cx="0" cy="20303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cxnSpLocks/>
          </p:cNvCxnSpPr>
          <p:nvPr/>
        </p:nvCxnSpPr>
        <p:spPr>
          <a:xfrm>
            <a:off x="7892203" y="3591067"/>
            <a:ext cx="57029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cxnSpLocks/>
            <a:stCxn id="36" idx="0"/>
          </p:cNvCxnSpPr>
          <p:nvPr/>
        </p:nvCxnSpPr>
        <p:spPr>
          <a:xfrm flipV="1">
            <a:off x="8775378" y="2475007"/>
            <a:ext cx="0" cy="906374"/>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cxnSpLocks/>
          </p:cNvCxnSpPr>
          <p:nvPr/>
        </p:nvCxnSpPr>
        <p:spPr>
          <a:xfrm>
            <a:off x="8775378" y="2507325"/>
            <a:ext cx="896388"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フリーフォーム 53"/>
          <p:cNvSpPr/>
          <p:nvPr/>
        </p:nvSpPr>
        <p:spPr>
          <a:xfrm>
            <a:off x="5170962" y="5423629"/>
            <a:ext cx="1425388" cy="436523"/>
          </a:xfrm>
          <a:custGeom>
            <a:avLst/>
            <a:gdLst>
              <a:gd name="connsiteX0" fmla="*/ 0 w 1425388"/>
              <a:gd name="connsiteY0" fmla="*/ 215152 h 436523"/>
              <a:gd name="connsiteX1" fmla="*/ 94129 w 1425388"/>
              <a:gd name="connsiteY1" fmla="*/ 430305 h 436523"/>
              <a:gd name="connsiteX2" fmla="*/ 174812 w 1425388"/>
              <a:gd name="connsiteY2" fmla="*/ 0 h 436523"/>
              <a:gd name="connsiteX3" fmla="*/ 255494 w 1425388"/>
              <a:gd name="connsiteY3" fmla="*/ 430305 h 436523"/>
              <a:gd name="connsiteX4" fmla="*/ 349623 w 1425388"/>
              <a:gd name="connsiteY4" fmla="*/ 0 h 436523"/>
              <a:gd name="connsiteX5" fmla="*/ 416859 w 1425388"/>
              <a:gd name="connsiteY5" fmla="*/ 430305 h 436523"/>
              <a:gd name="connsiteX6" fmla="*/ 497541 w 1425388"/>
              <a:gd name="connsiteY6" fmla="*/ 13447 h 436523"/>
              <a:gd name="connsiteX7" fmla="*/ 564776 w 1425388"/>
              <a:gd name="connsiteY7" fmla="*/ 430305 h 436523"/>
              <a:gd name="connsiteX8" fmla="*/ 658906 w 1425388"/>
              <a:gd name="connsiteY8" fmla="*/ 0 h 436523"/>
              <a:gd name="connsiteX9" fmla="*/ 726141 w 1425388"/>
              <a:gd name="connsiteY9" fmla="*/ 430305 h 436523"/>
              <a:gd name="connsiteX10" fmla="*/ 820270 w 1425388"/>
              <a:gd name="connsiteY10" fmla="*/ 0 h 436523"/>
              <a:gd name="connsiteX11" fmla="*/ 887506 w 1425388"/>
              <a:gd name="connsiteY11" fmla="*/ 430305 h 436523"/>
              <a:gd name="connsiteX12" fmla="*/ 981635 w 1425388"/>
              <a:gd name="connsiteY12" fmla="*/ 0 h 436523"/>
              <a:gd name="connsiteX13" fmla="*/ 1048870 w 1425388"/>
              <a:gd name="connsiteY13" fmla="*/ 430305 h 436523"/>
              <a:gd name="connsiteX14" fmla="*/ 1129553 w 1425388"/>
              <a:gd name="connsiteY14" fmla="*/ 0 h 436523"/>
              <a:gd name="connsiteX15" fmla="*/ 1196788 w 1425388"/>
              <a:gd name="connsiteY15" fmla="*/ 430305 h 436523"/>
              <a:gd name="connsiteX16" fmla="*/ 1290917 w 1425388"/>
              <a:gd name="connsiteY16" fmla="*/ 0 h 436523"/>
              <a:gd name="connsiteX17" fmla="*/ 1371600 w 1425388"/>
              <a:gd name="connsiteY17" fmla="*/ 430305 h 436523"/>
              <a:gd name="connsiteX18" fmla="*/ 1411941 w 1425388"/>
              <a:gd name="connsiteY18" fmla="*/ 215152 h 436523"/>
              <a:gd name="connsiteX19" fmla="*/ 1425388 w 1425388"/>
              <a:gd name="connsiteY19" fmla="*/ 188258 h 43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5388" h="436523">
                <a:moveTo>
                  <a:pt x="0" y="215152"/>
                </a:moveTo>
                <a:cubicBezTo>
                  <a:pt x="32497" y="340658"/>
                  <a:pt x="64994" y="466164"/>
                  <a:pt x="94129" y="430305"/>
                </a:cubicBezTo>
                <a:cubicBezTo>
                  <a:pt x="123264" y="394446"/>
                  <a:pt x="147918" y="0"/>
                  <a:pt x="174812" y="0"/>
                </a:cubicBezTo>
                <a:cubicBezTo>
                  <a:pt x="201706" y="0"/>
                  <a:pt x="226359" y="430305"/>
                  <a:pt x="255494" y="430305"/>
                </a:cubicBezTo>
                <a:cubicBezTo>
                  <a:pt x="284629" y="430305"/>
                  <a:pt x="322729" y="0"/>
                  <a:pt x="349623" y="0"/>
                </a:cubicBezTo>
                <a:cubicBezTo>
                  <a:pt x="376517" y="0"/>
                  <a:pt x="392206" y="428064"/>
                  <a:pt x="416859" y="430305"/>
                </a:cubicBezTo>
                <a:cubicBezTo>
                  <a:pt x="441512" y="432546"/>
                  <a:pt x="472888" y="13447"/>
                  <a:pt x="497541" y="13447"/>
                </a:cubicBezTo>
                <a:cubicBezTo>
                  <a:pt x="522194" y="13447"/>
                  <a:pt x="537882" y="432546"/>
                  <a:pt x="564776" y="430305"/>
                </a:cubicBezTo>
                <a:cubicBezTo>
                  <a:pt x="591670" y="428064"/>
                  <a:pt x="632012" y="0"/>
                  <a:pt x="658906" y="0"/>
                </a:cubicBezTo>
                <a:cubicBezTo>
                  <a:pt x="685800" y="0"/>
                  <a:pt x="699247" y="430305"/>
                  <a:pt x="726141" y="430305"/>
                </a:cubicBezTo>
                <a:cubicBezTo>
                  <a:pt x="753035" y="430305"/>
                  <a:pt x="793376" y="0"/>
                  <a:pt x="820270" y="0"/>
                </a:cubicBezTo>
                <a:cubicBezTo>
                  <a:pt x="847164" y="0"/>
                  <a:pt x="860612" y="430305"/>
                  <a:pt x="887506" y="430305"/>
                </a:cubicBezTo>
                <a:cubicBezTo>
                  <a:pt x="914400" y="430305"/>
                  <a:pt x="954741" y="0"/>
                  <a:pt x="981635" y="0"/>
                </a:cubicBezTo>
                <a:cubicBezTo>
                  <a:pt x="1008529" y="0"/>
                  <a:pt x="1024217" y="430305"/>
                  <a:pt x="1048870" y="430305"/>
                </a:cubicBezTo>
                <a:cubicBezTo>
                  <a:pt x="1073523" y="430305"/>
                  <a:pt x="1104900" y="0"/>
                  <a:pt x="1129553" y="0"/>
                </a:cubicBezTo>
                <a:cubicBezTo>
                  <a:pt x="1154206" y="0"/>
                  <a:pt x="1169894" y="430305"/>
                  <a:pt x="1196788" y="430305"/>
                </a:cubicBezTo>
                <a:cubicBezTo>
                  <a:pt x="1223682" y="430305"/>
                  <a:pt x="1261782" y="0"/>
                  <a:pt x="1290917" y="0"/>
                </a:cubicBezTo>
                <a:cubicBezTo>
                  <a:pt x="1320052" y="0"/>
                  <a:pt x="1351429" y="394446"/>
                  <a:pt x="1371600" y="430305"/>
                </a:cubicBezTo>
                <a:cubicBezTo>
                  <a:pt x="1391771" y="466164"/>
                  <a:pt x="1402976" y="255493"/>
                  <a:pt x="1411941" y="215152"/>
                </a:cubicBezTo>
                <a:cubicBezTo>
                  <a:pt x="1420906" y="174811"/>
                  <a:pt x="1423147" y="181534"/>
                  <a:pt x="1425388" y="188258"/>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0" name="フリーフォーム 59"/>
          <p:cNvSpPr/>
          <p:nvPr/>
        </p:nvSpPr>
        <p:spPr>
          <a:xfrm>
            <a:off x="3998259" y="1411808"/>
            <a:ext cx="1425388" cy="436523"/>
          </a:xfrm>
          <a:custGeom>
            <a:avLst/>
            <a:gdLst>
              <a:gd name="connsiteX0" fmla="*/ 0 w 1425388"/>
              <a:gd name="connsiteY0" fmla="*/ 215152 h 436523"/>
              <a:gd name="connsiteX1" fmla="*/ 94129 w 1425388"/>
              <a:gd name="connsiteY1" fmla="*/ 430305 h 436523"/>
              <a:gd name="connsiteX2" fmla="*/ 174812 w 1425388"/>
              <a:gd name="connsiteY2" fmla="*/ 0 h 436523"/>
              <a:gd name="connsiteX3" fmla="*/ 255494 w 1425388"/>
              <a:gd name="connsiteY3" fmla="*/ 430305 h 436523"/>
              <a:gd name="connsiteX4" fmla="*/ 349623 w 1425388"/>
              <a:gd name="connsiteY4" fmla="*/ 0 h 436523"/>
              <a:gd name="connsiteX5" fmla="*/ 416859 w 1425388"/>
              <a:gd name="connsiteY5" fmla="*/ 430305 h 436523"/>
              <a:gd name="connsiteX6" fmla="*/ 497541 w 1425388"/>
              <a:gd name="connsiteY6" fmla="*/ 13447 h 436523"/>
              <a:gd name="connsiteX7" fmla="*/ 564776 w 1425388"/>
              <a:gd name="connsiteY7" fmla="*/ 430305 h 436523"/>
              <a:gd name="connsiteX8" fmla="*/ 658906 w 1425388"/>
              <a:gd name="connsiteY8" fmla="*/ 0 h 436523"/>
              <a:gd name="connsiteX9" fmla="*/ 726141 w 1425388"/>
              <a:gd name="connsiteY9" fmla="*/ 430305 h 436523"/>
              <a:gd name="connsiteX10" fmla="*/ 820270 w 1425388"/>
              <a:gd name="connsiteY10" fmla="*/ 0 h 436523"/>
              <a:gd name="connsiteX11" fmla="*/ 887506 w 1425388"/>
              <a:gd name="connsiteY11" fmla="*/ 430305 h 436523"/>
              <a:gd name="connsiteX12" fmla="*/ 981635 w 1425388"/>
              <a:gd name="connsiteY12" fmla="*/ 0 h 436523"/>
              <a:gd name="connsiteX13" fmla="*/ 1048870 w 1425388"/>
              <a:gd name="connsiteY13" fmla="*/ 430305 h 436523"/>
              <a:gd name="connsiteX14" fmla="*/ 1129553 w 1425388"/>
              <a:gd name="connsiteY14" fmla="*/ 0 h 436523"/>
              <a:gd name="connsiteX15" fmla="*/ 1196788 w 1425388"/>
              <a:gd name="connsiteY15" fmla="*/ 430305 h 436523"/>
              <a:gd name="connsiteX16" fmla="*/ 1290917 w 1425388"/>
              <a:gd name="connsiteY16" fmla="*/ 0 h 436523"/>
              <a:gd name="connsiteX17" fmla="*/ 1371600 w 1425388"/>
              <a:gd name="connsiteY17" fmla="*/ 430305 h 436523"/>
              <a:gd name="connsiteX18" fmla="*/ 1411941 w 1425388"/>
              <a:gd name="connsiteY18" fmla="*/ 215152 h 436523"/>
              <a:gd name="connsiteX19" fmla="*/ 1425388 w 1425388"/>
              <a:gd name="connsiteY19" fmla="*/ 188258 h 43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5388" h="436523">
                <a:moveTo>
                  <a:pt x="0" y="215152"/>
                </a:moveTo>
                <a:cubicBezTo>
                  <a:pt x="32497" y="340658"/>
                  <a:pt x="64994" y="466164"/>
                  <a:pt x="94129" y="430305"/>
                </a:cubicBezTo>
                <a:cubicBezTo>
                  <a:pt x="123264" y="394446"/>
                  <a:pt x="147918" y="0"/>
                  <a:pt x="174812" y="0"/>
                </a:cubicBezTo>
                <a:cubicBezTo>
                  <a:pt x="201706" y="0"/>
                  <a:pt x="226359" y="430305"/>
                  <a:pt x="255494" y="430305"/>
                </a:cubicBezTo>
                <a:cubicBezTo>
                  <a:pt x="284629" y="430305"/>
                  <a:pt x="322729" y="0"/>
                  <a:pt x="349623" y="0"/>
                </a:cubicBezTo>
                <a:cubicBezTo>
                  <a:pt x="376517" y="0"/>
                  <a:pt x="392206" y="428064"/>
                  <a:pt x="416859" y="430305"/>
                </a:cubicBezTo>
                <a:cubicBezTo>
                  <a:pt x="441512" y="432546"/>
                  <a:pt x="472888" y="13447"/>
                  <a:pt x="497541" y="13447"/>
                </a:cubicBezTo>
                <a:cubicBezTo>
                  <a:pt x="522194" y="13447"/>
                  <a:pt x="537882" y="432546"/>
                  <a:pt x="564776" y="430305"/>
                </a:cubicBezTo>
                <a:cubicBezTo>
                  <a:pt x="591670" y="428064"/>
                  <a:pt x="632012" y="0"/>
                  <a:pt x="658906" y="0"/>
                </a:cubicBezTo>
                <a:cubicBezTo>
                  <a:pt x="685800" y="0"/>
                  <a:pt x="699247" y="430305"/>
                  <a:pt x="726141" y="430305"/>
                </a:cubicBezTo>
                <a:cubicBezTo>
                  <a:pt x="753035" y="430305"/>
                  <a:pt x="793376" y="0"/>
                  <a:pt x="820270" y="0"/>
                </a:cubicBezTo>
                <a:cubicBezTo>
                  <a:pt x="847164" y="0"/>
                  <a:pt x="860612" y="430305"/>
                  <a:pt x="887506" y="430305"/>
                </a:cubicBezTo>
                <a:cubicBezTo>
                  <a:pt x="914400" y="430305"/>
                  <a:pt x="954741" y="0"/>
                  <a:pt x="981635" y="0"/>
                </a:cubicBezTo>
                <a:cubicBezTo>
                  <a:pt x="1008529" y="0"/>
                  <a:pt x="1024217" y="430305"/>
                  <a:pt x="1048870" y="430305"/>
                </a:cubicBezTo>
                <a:cubicBezTo>
                  <a:pt x="1073523" y="430305"/>
                  <a:pt x="1104900" y="0"/>
                  <a:pt x="1129553" y="0"/>
                </a:cubicBezTo>
                <a:cubicBezTo>
                  <a:pt x="1154206" y="0"/>
                  <a:pt x="1169894" y="430305"/>
                  <a:pt x="1196788" y="430305"/>
                </a:cubicBezTo>
                <a:cubicBezTo>
                  <a:pt x="1223682" y="430305"/>
                  <a:pt x="1261782" y="0"/>
                  <a:pt x="1290917" y="0"/>
                </a:cubicBezTo>
                <a:cubicBezTo>
                  <a:pt x="1320052" y="0"/>
                  <a:pt x="1351429" y="394446"/>
                  <a:pt x="1371600" y="430305"/>
                </a:cubicBezTo>
                <a:cubicBezTo>
                  <a:pt x="1391771" y="466164"/>
                  <a:pt x="1402976" y="255493"/>
                  <a:pt x="1411941" y="215152"/>
                </a:cubicBezTo>
                <a:cubicBezTo>
                  <a:pt x="1420906" y="174811"/>
                  <a:pt x="1423147" y="181534"/>
                  <a:pt x="1425388" y="18825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64" name="直線コネクタ 63"/>
          <p:cNvCxnSpPr>
            <a:stCxn id="23" idx="2"/>
            <a:endCxn id="23" idx="6"/>
          </p:cNvCxnSpPr>
          <p:nvPr/>
        </p:nvCxnSpPr>
        <p:spPr>
          <a:xfrm>
            <a:off x="2520716" y="2682879"/>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11624" y="2891535"/>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855640" y="3068960"/>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3402878" y="908721"/>
            <a:ext cx="2616151" cy="50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凝縮器</a:t>
            </a:r>
          </a:p>
        </p:txBody>
      </p:sp>
      <p:sp>
        <p:nvSpPr>
          <p:cNvPr id="74" name="正方形/長方形 73"/>
          <p:cNvSpPr/>
          <p:nvPr/>
        </p:nvSpPr>
        <p:spPr>
          <a:xfrm>
            <a:off x="3431703" y="2132855"/>
            <a:ext cx="1920813" cy="629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高圧受液器</a:t>
            </a:r>
          </a:p>
        </p:txBody>
      </p:sp>
      <p:sp>
        <p:nvSpPr>
          <p:cNvPr id="76" name="正方形/長方形 75"/>
          <p:cNvSpPr/>
          <p:nvPr/>
        </p:nvSpPr>
        <p:spPr>
          <a:xfrm>
            <a:off x="3920188" y="4878581"/>
            <a:ext cx="1409600" cy="565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膨張弁</a:t>
            </a:r>
          </a:p>
        </p:txBody>
      </p:sp>
      <p:sp>
        <p:nvSpPr>
          <p:cNvPr id="77" name="正方形/長方形 76"/>
          <p:cNvSpPr/>
          <p:nvPr/>
        </p:nvSpPr>
        <p:spPr>
          <a:xfrm>
            <a:off x="5328637" y="4960745"/>
            <a:ext cx="1235859" cy="401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蒸発器</a:t>
            </a:r>
          </a:p>
        </p:txBody>
      </p:sp>
      <p:sp>
        <p:nvSpPr>
          <p:cNvPr id="78" name="正方形/長方形 77"/>
          <p:cNvSpPr/>
          <p:nvPr/>
        </p:nvSpPr>
        <p:spPr>
          <a:xfrm>
            <a:off x="3373656" y="3186384"/>
            <a:ext cx="140960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冷媒液</a:t>
            </a:r>
            <a:endParaRPr lang="en-US" altLang="ja-JP" sz="2400" b="1" dirty="0">
              <a:solidFill>
                <a:schemeClr val="tx1"/>
              </a:solidFill>
              <a:latin typeface="ＭＳ 明朝" pitchFamily="17" charset="-128"/>
              <a:ea typeface="ＭＳ 明朝" pitchFamily="17" charset="-128"/>
            </a:endParaRPr>
          </a:p>
        </p:txBody>
      </p:sp>
      <p:sp>
        <p:nvSpPr>
          <p:cNvPr id="79" name="正方形/長方形 78"/>
          <p:cNvSpPr/>
          <p:nvPr/>
        </p:nvSpPr>
        <p:spPr>
          <a:xfrm>
            <a:off x="8300788" y="1239386"/>
            <a:ext cx="1725572" cy="29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吐出し管</a:t>
            </a:r>
          </a:p>
        </p:txBody>
      </p:sp>
      <p:sp>
        <p:nvSpPr>
          <p:cNvPr id="80" name="正方形/長方形 79"/>
          <p:cNvSpPr/>
          <p:nvPr/>
        </p:nvSpPr>
        <p:spPr>
          <a:xfrm>
            <a:off x="7248964" y="3010075"/>
            <a:ext cx="529949" cy="261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明朝" pitchFamily="17" charset="-128"/>
                <a:ea typeface="ＭＳ 明朝" pitchFamily="17" charset="-128"/>
              </a:rPr>
              <a:t>吸込み蒸気管</a:t>
            </a:r>
          </a:p>
        </p:txBody>
      </p:sp>
      <p:cxnSp>
        <p:nvCxnSpPr>
          <p:cNvPr id="6" name="直線矢印コネクタ 5"/>
          <p:cNvCxnSpPr/>
          <p:nvPr/>
        </p:nvCxnSpPr>
        <p:spPr>
          <a:xfrm flipH="1">
            <a:off x="8306302" y="1848331"/>
            <a:ext cx="158417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cxnSpLocks/>
          </p:cNvCxnSpPr>
          <p:nvPr/>
        </p:nvCxnSpPr>
        <p:spPr>
          <a:xfrm flipH="1">
            <a:off x="3431704" y="1894656"/>
            <a:ext cx="406175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cxnSpLocks/>
          </p:cNvCxnSpPr>
          <p:nvPr/>
        </p:nvCxnSpPr>
        <p:spPr>
          <a:xfrm>
            <a:off x="4943872" y="5949503"/>
            <a:ext cx="3333435"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cxnSpLocks/>
          </p:cNvCxnSpPr>
          <p:nvPr/>
        </p:nvCxnSpPr>
        <p:spPr>
          <a:xfrm flipV="1">
            <a:off x="8277307" y="3722674"/>
            <a:ext cx="0" cy="222682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8908897" y="2692325"/>
            <a:ext cx="0" cy="5040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966774" y="2636911"/>
            <a:ext cx="412694"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287688" y="3284984"/>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台形 3">
            <a:extLst>
              <a:ext uri="{FF2B5EF4-FFF2-40B4-BE49-F238E27FC236}">
                <a16:creationId xmlns:a16="http://schemas.microsoft.com/office/drawing/2014/main" id="{863ABF83-7B1F-44BD-83A2-D6DDFEF2C3E5}"/>
              </a:ext>
            </a:extLst>
          </p:cNvPr>
          <p:cNvSpPr/>
          <p:nvPr/>
        </p:nvSpPr>
        <p:spPr>
          <a:xfrm>
            <a:off x="9492911" y="3635949"/>
            <a:ext cx="1069258" cy="339731"/>
          </a:xfrm>
          <a:prstGeom prst="trapezoid">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8BB761AD-295E-4C66-A12D-57568EA62B9F}"/>
              </a:ext>
            </a:extLst>
          </p:cNvPr>
          <p:cNvCxnSpPr>
            <a:cxnSpLocks/>
          </p:cNvCxnSpPr>
          <p:nvPr/>
        </p:nvCxnSpPr>
        <p:spPr>
          <a:xfrm>
            <a:off x="3472261" y="5641890"/>
            <a:ext cx="1238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A1188CAA-B944-468C-A9DA-E226FA0938B9}"/>
              </a:ext>
            </a:extLst>
          </p:cNvPr>
          <p:cNvSpPr/>
          <p:nvPr/>
        </p:nvSpPr>
        <p:spPr>
          <a:xfrm>
            <a:off x="2956803" y="3998055"/>
            <a:ext cx="661770" cy="178559"/>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571D0756-EDB7-4B6A-AEB2-9EA38988794A}"/>
              </a:ext>
            </a:extLst>
          </p:cNvPr>
          <p:cNvSpPr/>
          <p:nvPr/>
        </p:nvSpPr>
        <p:spPr>
          <a:xfrm flipH="1">
            <a:off x="2854411" y="3906107"/>
            <a:ext cx="102390" cy="344618"/>
          </a:xfrm>
          <a:prstGeom prst="rect">
            <a:avLst/>
          </a:prstGeom>
          <a:solidFill>
            <a:schemeClr val="bg2">
              <a:lumMod val="9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3F6B1498-CDD2-4D1A-9B75-66A94D4BFC0B}"/>
              </a:ext>
            </a:extLst>
          </p:cNvPr>
          <p:cNvCxnSpPr>
            <a:cxnSpLocks/>
            <a:stCxn id="23" idx="4"/>
          </p:cNvCxnSpPr>
          <p:nvPr/>
        </p:nvCxnSpPr>
        <p:spPr>
          <a:xfrm>
            <a:off x="3060776" y="3222939"/>
            <a:ext cx="0" cy="7751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E6455B96-3BAF-45CE-AA05-19B690A9CDE1}"/>
              </a:ext>
            </a:extLst>
          </p:cNvPr>
          <p:cNvCxnSpPr>
            <a:cxnSpLocks/>
          </p:cNvCxnSpPr>
          <p:nvPr/>
        </p:nvCxnSpPr>
        <p:spPr>
          <a:xfrm>
            <a:off x="3287688" y="4268895"/>
            <a:ext cx="0" cy="14769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AB9F4AE2-C99E-40C9-A1E9-F72ADAA57AA8}"/>
              </a:ext>
            </a:extLst>
          </p:cNvPr>
          <p:cNvCxnSpPr/>
          <p:nvPr/>
        </p:nvCxnSpPr>
        <p:spPr>
          <a:xfrm>
            <a:off x="3287688" y="5745892"/>
            <a:ext cx="102482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95A81600-4D0C-406B-94AB-C44E732A284B}"/>
              </a:ext>
            </a:extLst>
          </p:cNvPr>
          <p:cNvSpPr/>
          <p:nvPr/>
        </p:nvSpPr>
        <p:spPr>
          <a:xfrm>
            <a:off x="1223321" y="4301070"/>
            <a:ext cx="1879177" cy="454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ＭＳ 明朝" panose="02020609040205080304" pitchFamily="17" charset="-128"/>
                <a:ea typeface="ＭＳ 明朝" panose="02020609040205080304" pitchFamily="17" charset="-128"/>
              </a:rPr>
              <a:t>ドライヤー</a:t>
            </a:r>
          </a:p>
        </p:txBody>
      </p:sp>
      <p:sp>
        <p:nvSpPr>
          <p:cNvPr id="3" name="フッター プレースホルダー 2">
            <a:extLst>
              <a:ext uri="{FF2B5EF4-FFF2-40B4-BE49-F238E27FC236}">
                <a16:creationId xmlns:a16="http://schemas.microsoft.com/office/drawing/2014/main" id="{AFC80DEE-04BE-4AFE-8EEA-1FFA503CE2F3}"/>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60272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47876-8CF0-4158-846B-D58E343E188E}"/>
              </a:ext>
            </a:extLst>
          </p:cNvPr>
          <p:cNvSpPr>
            <a:spLocks noGrp="1"/>
          </p:cNvSpPr>
          <p:nvPr>
            <p:ph type="title"/>
          </p:nvPr>
        </p:nvSpPr>
        <p:spPr>
          <a:xfrm>
            <a:off x="838200" y="365125"/>
            <a:ext cx="10515600" cy="685199"/>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空　冷　凝　縮　器</a:t>
            </a:r>
          </a:p>
        </p:txBody>
      </p:sp>
      <p:graphicFrame>
        <p:nvGraphicFramePr>
          <p:cNvPr id="4" name="表 4">
            <a:extLst>
              <a:ext uri="{FF2B5EF4-FFF2-40B4-BE49-F238E27FC236}">
                <a16:creationId xmlns:a16="http://schemas.microsoft.com/office/drawing/2014/main" id="{D6F207FF-771C-4EA8-AB52-8769A15F3113}"/>
              </a:ext>
            </a:extLst>
          </p:cNvPr>
          <p:cNvGraphicFramePr>
            <a:graphicFrameLocks noGrp="1"/>
          </p:cNvGraphicFramePr>
          <p:nvPr>
            <p:ph idx="1"/>
            <p:extLst>
              <p:ext uri="{D42A27DB-BD31-4B8C-83A1-F6EECF244321}">
                <p14:modId xmlns:p14="http://schemas.microsoft.com/office/powerpoint/2010/main" val="817293308"/>
              </p:ext>
            </p:extLst>
          </p:nvPr>
        </p:nvGraphicFramePr>
        <p:xfrm>
          <a:off x="1068862" y="1086556"/>
          <a:ext cx="10513538" cy="5156232"/>
        </p:xfrm>
        <a:graphic>
          <a:graphicData uri="http://schemas.openxmlformats.org/drawingml/2006/table">
            <a:tbl>
              <a:tblPr firstRow="1" bandRow="1">
                <a:tableStyleId>{5C22544A-7EE6-4342-B048-85BDC9FD1C3A}</a:tableStyleId>
              </a:tblPr>
              <a:tblGrid>
                <a:gridCol w="1754660">
                  <a:extLst>
                    <a:ext uri="{9D8B030D-6E8A-4147-A177-3AD203B41FA5}">
                      <a16:colId xmlns:a16="http://schemas.microsoft.com/office/drawing/2014/main" val="1350603876"/>
                    </a:ext>
                  </a:extLst>
                </a:gridCol>
                <a:gridCol w="1441258">
                  <a:extLst>
                    <a:ext uri="{9D8B030D-6E8A-4147-A177-3AD203B41FA5}">
                      <a16:colId xmlns:a16="http://schemas.microsoft.com/office/drawing/2014/main" val="2214269238"/>
                    </a:ext>
                  </a:extLst>
                </a:gridCol>
                <a:gridCol w="7317620">
                  <a:extLst>
                    <a:ext uri="{9D8B030D-6E8A-4147-A177-3AD203B41FA5}">
                      <a16:colId xmlns:a16="http://schemas.microsoft.com/office/drawing/2014/main" val="1306276345"/>
                    </a:ext>
                  </a:extLst>
                </a:gridCol>
              </a:tblGrid>
              <a:tr h="597930">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点検箇所</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正　常　運　転　の　状　態　</a:t>
                      </a:r>
                      <a:r>
                        <a:rPr kumimoji="1" lang="en-US" altLang="ja-JP" sz="2400" b="1" dirty="0">
                          <a:solidFill>
                            <a:schemeClr val="tx1"/>
                          </a:solidFill>
                          <a:latin typeface="ＭＳ 明朝" panose="02020609040205080304" pitchFamily="17" charset="-128"/>
                          <a:ea typeface="ＭＳ 明朝" panose="02020609040205080304" pitchFamily="17" charset="-128"/>
                        </a:rPr>
                        <a:t>(</a:t>
                      </a:r>
                      <a:r>
                        <a:rPr kumimoji="1" lang="ja-JP" altLang="en-US" sz="2400" b="1" dirty="0">
                          <a:solidFill>
                            <a:schemeClr val="tx1"/>
                          </a:solidFill>
                          <a:latin typeface="ＭＳ 明朝" panose="02020609040205080304" pitchFamily="17" charset="-128"/>
                          <a:ea typeface="ＭＳ 明朝" panose="02020609040205080304" pitchFamily="17" charset="-128"/>
                        </a:rPr>
                        <a:t>測　定）</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660364352"/>
                  </a:ext>
                </a:extLst>
              </a:tr>
              <a:tr h="661119">
                <a:tc rowSpan="2">
                  <a:txBody>
                    <a:bodyPr/>
                    <a:lstStyle/>
                    <a:p>
                      <a:pPr algn="dist"/>
                      <a:r>
                        <a:rPr kumimoji="1" lang="ja-JP" altLang="en-US" sz="2400" b="1" dirty="0">
                          <a:latin typeface="ＭＳ 明朝" panose="02020609040205080304" pitchFamily="17" charset="-128"/>
                          <a:ea typeface="ＭＳ 明朝" panose="02020609040205080304" pitchFamily="17" charset="-128"/>
                        </a:rPr>
                        <a:t>凝縮圧力</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凝縮温度</a:t>
                      </a:r>
                      <a:endParaRPr kumimoji="1" lang="ja-JP" altLang="en-US" sz="20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1" dirty="0">
                          <a:latin typeface="ＭＳ 明朝" panose="02020609040205080304" pitchFamily="17" charset="-128"/>
                          <a:ea typeface="ＭＳ 明朝" panose="02020609040205080304" pitchFamily="17" charset="-128"/>
                        </a:rPr>
                        <a:t>入口空気乾球温度を約</a:t>
                      </a:r>
                      <a:r>
                        <a:rPr kumimoji="1" lang="en-US" altLang="ja-JP" sz="2000" b="1" dirty="0">
                          <a:solidFill>
                            <a:srgbClr val="FF0000"/>
                          </a:solidFill>
                          <a:latin typeface="ＭＳ 明朝" panose="02020609040205080304" pitchFamily="17" charset="-128"/>
                          <a:ea typeface="ＭＳ 明朝" panose="02020609040205080304" pitchFamily="17" charset="-128"/>
                        </a:rPr>
                        <a:t>32</a:t>
                      </a:r>
                      <a:r>
                        <a:rPr kumimoji="1" lang="ja-JP" altLang="en-US" sz="2000" b="1" dirty="0">
                          <a:solidFill>
                            <a:srgbClr val="FF0000"/>
                          </a:solidFill>
                          <a:latin typeface="ＭＳ 明朝" panose="02020609040205080304" pitchFamily="17" charset="-128"/>
                          <a:ea typeface="ＭＳ 明朝" panose="02020609040205080304" pitchFamily="17" charset="-128"/>
                        </a:rPr>
                        <a:t>℃</a:t>
                      </a:r>
                      <a:r>
                        <a:rPr kumimoji="1" lang="ja-JP" altLang="en-US" sz="2000" b="1" dirty="0">
                          <a:latin typeface="ＭＳ 明朝" panose="02020609040205080304" pitchFamily="17" charset="-128"/>
                          <a:ea typeface="ＭＳ 明朝" panose="02020609040205080304" pitchFamily="17" charset="-128"/>
                        </a:rPr>
                        <a:t>とし、その時の凝縮温度はほぼ</a:t>
                      </a:r>
                      <a:endParaRPr kumimoji="1" lang="en-US" altLang="ja-JP" sz="2000" b="1" dirty="0">
                        <a:latin typeface="ＭＳ 明朝" panose="02020609040205080304" pitchFamily="17" charset="-128"/>
                        <a:ea typeface="ＭＳ 明朝" panose="02020609040205080304" pitchFamily="17" charset="-128"/>
                      </a:endParaRPr>
                    </a:p>
                    <a:p>
                      <a:pPr algn="l"/>
                      <a:r>
                        <a:rPr kumimoji="1" lang="en-US" altLang="ja-JP" sz="2000" b="1" dirty="0">
                          <a:solidFill>
                            <a:srgbClr val="FF0000"/>
                          </a:solidFill>
                          <a:latin typeface="ＭＳ 明朝" panose="02020609040205080304" pitchFamily="17" charset="-128"/>
                          <a:ea typeface="ＭＳ 明朝" panose="02020609040205080304" pitchFamily="17" charset="-128"/>
                        </a:rPr>
                        <a:t>45</a:t>
                      </a:r>
                      <a:r>
                        <a:rPr kumimoji="1" lang="ja-JP" altLang="en-US" sz="2000" b="1" dirty="0">
                          <a:solidFill>
                            <a:srgbClr val="FF0000"/>
                          </a:solidFill>
                          <a:latin typeface="ＭＳ 明朝" panose="02020609040205080304" pitchFamily="17" charset="-128"/>
                          <a:ea typeface="ＭＳ 明朝" panose="02020609040205080304" pitchFamily="17" charset="-128"/>
                        </a:rPr>
                        <a:t>～</a:t>
                      </a:r>
                      <a:r>
                        <a:rPr kumimoji="1" lang="en-US" altLang="ja-JP" sz="2000" b="1" dirty="0">
                          <a:solidFill>
                            <a:srgbClr val="FF0000"/>
                          </a:solidFill>
                          <a:latin typeface="ＭＳ 明朝" panose="02020609040205080304" pitchFamily="17" charset="-128"/>
                          <a:ea typeface="ＭＳ 明朝" panose="02020609040205080304" pitchFamily="17" charset="-128"/>
                        </a:rPr>
                        <a:t>50℃</a:t>
                      </a:r>
                      <a:r>
                        <a:rPr kumimoji="1" lang="ja-JP" altLang="en-US" sz="2000" b="1" dirty="0">
                          <a:solidFill>
                            <a:schemeClr val="tx1"/>
                          </a:solidFill>
                          <a:latin typeface="ＭＳ 明朝" panose="02020609040205080304" pitchFamily="17" charset="-128"/>
                          <a:ea typeface="ＭＳ 明朝" panose="02020609040205080304" pitchFamily="17" charset="-128"/>
                        </a:rPr>
                        <a:t>としている（外気温度より</a:t>
                      </a:r>
                      <a:r>
                        <a:rPr kumimoji="1" lang="en-US" altLang="ja-JP" sz="2000" b="1" dirty="0">
                          <a:solidFill>
                            <a:srgbClr val="FF0000"/>
                          </a:solidFill>
                          <a:latin typeface="ＭＳ 明朝" panose="02020609040205080304" pitchFamily="17" charset="-128"/>
                          <a:ea typeface="ＭＳ 明朝" panose="02020609040205080304" pitchFamily="17" charset="-128"/>
                        </a:rPr>
                        <a:t>12</a:t>
                      </a:r>
                      <a:r>
                        <a:rPr kumimoji="1" lang="ja-JP" altLang="en-US" sz="2000" b="1" dirty="0">
                          <a:solidFill>
                            <a:srgbClr val="FF0000"/>
                          </a:solidFill>
                          <a:latin typeface="ＭＳ 明朝" panose="02020609040205080304" pitchFamily="17" charset="-128"/>
                          <a:ea typeface="ＭＳ 明朝" panose="02020609040205080304" pitchFamily="17" charset="-128"/>
                        </a:rPr>
                        <a:t>～</a:t>
                      </a:r>
                      <a:r>
                        <a:rPr kumimoji="1" lang="en-US" altLang="ja-JP" sz="2000" b="1" dirty="0">
                          <a:solidFill>
                            <a:srgbClr val="FF0000"/>
                          </a:solidFill>
                          <a:latin typeface="ＭＳ 明朝" panose="02020609040205080304" pitchFamily="17" charset="-128"/>
                          <a:ea typeface="ＭＳ 明朝" panose="02020609040205080304" pitchFamily="17" charset="-128"/>
                        </a:rPr>
                        <a:t>20℃</a:t>
                      </a:r>
                      <a:r>
                        <a:rPr kumimoji="1" lang="ja-JP" altLang="en-US" sz="2000" b="1" dirty="0">
                          <a:solidFill>
                            <a:schemeClr val="tx1"/>
                          </a:solidFill>
                          <a:latin typeface="ＭＳ 明朝" panose="02020609040205080304" pitchFamily="17" charset="-128"/>
                          <a:ea typeface="ＭＳ 明朝" panose="02020609040205080304" pitchFamily="17" charset="-128"/>
                        </a:rPr>
                        <a:t>高い温度）</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643104"/>
                  </a:ext>
                </a:extLst>
              </a:tr>
              <a:tr h="661119">
                <a:tc vMerge="1">
                  <a:txBody>
                    <a:bodyPr/>
                    <a:lstStyle/>
                    <a:p>
                      <a:pPr algn="dist"/>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風　　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凝縮器に入る空気の流速を前面風速と言う、その値は</a:t>
                      </a:r>
                      <a:r>
                        <a:rPr kumimoji="1" lang="en-US" altLang="ja-JP" sz="2400" b="1" dirty="0">
                          <a:latin typeface="ＭＳ 明朝" panose="02020609040205080304" pitchFamily="17" charset="-128"/>
                          <a:ea typeface="ＭＳ 明朝" panose="02020609040205080304" pitchFamily="17" charset="-128"/>
                        </a:rPr>
                        <a:t>1.5</a:t>
                      </a:r>
                      <a:r>
                        <a:rPr kumimoji="1" lang="ja-JP" altLang="en-US" sz="2400" b="1" dirty="0">
                          <a:latin typeface="ＭＳ 明朝" panose="02020609040205080304" pitchFamily="17" charset="-128"/>
                          <a:ea typeface="ＭＳ 明朝" panose="02020609040205080304" pitchFamily="17" charset="-128"/>
                        </a:rPr>
                        <a:t>～</a:t>
                      </a:r>
                      <a:r>
                        <a:rPr kumimoji="1" lang="en-US" altLang="ja-JP" sz="2400" b="1" dirty="0">
                          <a:latin typeface="ＭＳ 明朝" panose="02020609040205080304" pitchFamily="17" charset="-128"/>
                          <a:ea typeface="ＭＳ 明朝" panose="02020609040205080304" pitchFamily="17" charset="-128"/>
                        </a:rPr>
                        <a:t>2.5</a:t>
                      </a:r>
                      <a:r>
                        <a:rPr kumimoji="1" lang="ja-JP" altLang="en-US" sz="2400" b="1" dirty="0">
                          <a:latin typeface="ＭＳ 明朝" panose="02020609040205080304" pitchFamily="17" charset="-128"/>
                          <a:ea typeface="ＭＳ 明朝" panose="02020609040205080304" pitchFamily="17" charset="-128"/>
                        </a:rPr>
                        <a:t>ｍ</a:t>
                      </a:r>
                      <a:r>
                        <a:rPr kumimoji="1" lang="en-US" altLang="ja-JP" sz="2400" b="1" dirty="0">
                          <a:latin typeface="ＭＳ 明朝" panose="02020609040205080304" pitchFamily="17" charset="-128"/>
                          <a:ea typeface="ＭＳ 明朝" panose="02020609040205080304" pitchFamily="17" charset="-128"/>
                        </a:rPr>
                        <a:t>/</a:t>
                      </a:r>
                      <a:r>
                        <a:rPr kumimoji="1" lang="ja-JP" altLang="en-US" sz="2400" b="1" dirty="0">
                          <a:latin typeface="ＭＳ 明朝" panose="02020609040205080304" pitchFamily="17" charset="-128"/>
                          <a:ea typeface="ＭＳ 明朝" panose="02020609040205080304" pitchFamily="17" charset="-128"/>
                        </a:rPr>
                        <a:t>ｓとする</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003098"/>
                  </a:ext>
                </a:extLst>
              </a:tr>
              <a:tr h="462794">
                <a:tc rowSpan="2">
                  <a:txBody>
                    <a:bodyPr/>
                    <a:lstStyle/>
                    <a:p>
                      <a:pPr algn="dist"/>
                      <a:r>
                        <a:rPr kumimoji="1" lang="ja-JP" altLang="en-US" sz="2400" b="1" dirty="0">
                          <a:latin typeface="ＭＳ 明朝" panose="02020609040205080304" pitchFamily="17" charset="-128"/>
                          <a:ea typeface="ＭＳ 明朝" panose="02020609040205080304" pitchFamily="17" charset="-128"/>
                        </a:rPr>
                        <a:t>冷却風量</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入口温度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a:latin typeface="ＭＳ 明朝" panose="02020609040205080304" pitchFamily="17" charset="-128"/>
                          <a:ea typeface="ＭＳ 明朝" panose="02020609040205080304" pitchFamily="17" charset="-128"/>
                        </a:rPr>
                        <a:t>外気温度に左右される</a:t>
                      </a:r>
                      <a:endParaRPr kumimoji="1" lang="ja-JP" alt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641668"/>
                  </a:ext>
                </a:extLst>
              </a:tr>
              <a:tr h="462794">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出口温度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出入口温度差（</a:t>
                      </a:r>
                      <a:r>
                        <a:rPr kumimoji="1" lang="en-US" altLang="ja-JP" sz="2400" b="1" dirty="0">
                          <a:solidFill>
                            <a:srgbClr val="FF0000"/>
                          </a:solidFill>
                          <a:latin typeface="ＭＳ 明朝" panose="02020609040205080304" pitchFamily="17" charset="-128"/>
                          <a:ea typeface="ＭＳ 明朝" panose="02020609040205080304" pitchFamily="17" charset="-128"/>
                        </a:rPr>
                        <a:t>15℃</a:t>
                      </a:r>
                      <a:r>
                        <a:rPr kumimoji="1" lang="ja-JP" altLang="en-US" sz="2400" b="1" dirty="0">
                          <a:solidFill>
                            <a:srgbClr val="FF0000"/>
                          </a:solidFill>
                          <a:latin typeface="ＭＳ 明朝" panose="02020609040205080304" pitchFamily="17" charset="-128"/>
                          <a:ea typeface="ＭＳ 明朝" panose="02020609040205080304" pitchFamily="17" charset="-128"/>
                        </a:rPr>
                        <a:t>程度</a:t>
                      </a:r>
                      <a:r>
                        <a:rPr kumimoji="1" lang="ja-JP" altLang="en-US" sz="2400" b="1" dirty="0">
                          <a:latin typeface="ＭＳ 明朝" panose="02020609040205080304" pitchFamily="17" charset="-128"/>
                          <a:ea typeface="ＭＳ 明朝" panose="02020609040205080304" pitchFamily="17" charset="-128"/>
                        </a:rPr>
                        <a:t>）</a:t>
                      </a:r>
                      <a:r>
                        <a:rPr kumimoji="1" lang="ja-JP" altLang="en-US" sz="2400" b="1" dirty="0">
                          <a:solidFill>
                            <a:schemeClr val="tx1"/>
                          </a:solidFill>
                          <a:latin typeface="ＭＳ 明朝" panose="02020609040205080304" pitchFamily="17" charset="-128"/>
                          <a:ea typeface="ＭＳ 明朝" panose="02020609040205080304" pitchFamily="17" charset="-128"/>
                        </a:rPr>
                        <a:t>であること</a:t>
                      </a:r>
                      <a:endParaRPr kumimoji="1" lang="ja-JP" alt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281149"/>
                  </a:ext>
                </a:extLst>
              </a:tr>
              <a:tr h="462794">
                <a:tc rowSpan="3">
                  <a:txBody>
                    <a:bodyPr/>
                    <a:lstStyle/>
                    <a:p>
                      <a:pPr algn="dist"/>
                      <a:r>
                        <a:rPr kumimoji="1" lang="ja-JP" altLang="en-US" sz="2400" b="1" dirty="0">
                          <a:latin typeface="ＭＳ 明朝" panose="02020609040205080304" pitchFamily="17" charset="-128"/>
                          <a:ea typeface="ＭＳ 明朝" panose="02020609040205080304" pitchFamily="17" charset="-128"/>
                        </a:rPr>
                        <a:t>送風機</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電　　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管理基準値の（</a:t>
                      </a:r>
                      <a:r>
                        <a:rPr kumimoji="1" lang="en-US" altLang="ja-JP" sz="2400" b="1" dirty="0">
                          <a:solidFill>
                            <a:srgbClr val="FF0000"/>
                          </a:solidFill>
                          <a:latin typeface="ＭＳ 明朝" panose="02020609040205080304" pitchFamily="17" charset="-128"/>
                          <a:ea typeface="ＭＳ 明朝" panose="02020609040205080304" pitchFamily="17" charset="-128"/>
                        </a:rPr>
                        <a:t>±3</a:t>
                      </a:r>
                      <a:r>
                        <a:rPr kumimoji="1" lang="ja-JP" altLang="en-US" sz="2400" b="1" dirty="0">
                          <a:solidFill>
                            <a:srgbClr val="FF0000"/>
                          </a:solidFill>
                          <a:latin typeface="ＭＳ 明朝" panose="02020609040205080304" pitchFamily="17" charset="-128"/>
                          <a:ea typeface="ＭＳ 明朝" panose="02020609040205080304" pitchFamily="17" charset="-128"/>
                        </a:rPr>
                        <a:t>％</a:t>
                      </a:r>
                      <a:r>
                        <a:rPr kumimoji="1" lang="ja-JP" altLang="en-US" sz="2400" b="1" dirty="0">
                          <a:latin typeface="ＭＳ 明朝" panose="02020609040205080304" pitchFamily="17" charset="-128"/>
                          <a:ea typeface="ＭＳ 明朝" panose="02020609040205080304" pitchFamily="17" charset="-128"/>
                        </a:rPr>
                        <a:t>以内であること）</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8691490"/>
                  </a:ext>
                </a:extLst>
              </a:tr>
              <a:tr h="462794">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電　　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明朝" panose="02020609040205080304" pitchFamily="17" charset="-128"/>
                          <a:ea typeface="ＭＳ 明朝" panose="02020609040205080304" pitchFamily="17" charset="-128"/>
                        </a:rPr>
                        <a:t>電流</a:t>
                      </a:r>
                      <a:r>
                        <a:rPr kumimoji="1" lang="en-US" altLang="ja-JP" sz="2400" b="1" dirty="0">
                          <a:latin typeface="ＭＳ 明朝" panose="02020609040205080304" pitchFamily="17" charset="-128"/>
                          <a:ea typeface="ＭＳ 明朝" panose="02020609040205080304" pitchFamily="17" charset="-128"/>
                        </a:rPr>
                        <a:t>:</a:t>
                      </a:r>
                      <a:r>
                        <a:rPr kumimoji="1" lang="ja-JP" altLang="en-US" sz="2400" b="1" dirty="0">
                          <a:latin typeface="ＭＳ 明朝" panose="02020609040205080304" pitchFamily="17" charset="-128"/>
                          <a:ea typeface="ＭＳ 明朝" panose="02020609040205080304" pitchFamily="17" charset="-128"/>
                        </a:rPr>
                        <a:t>規定の運転電流値（電動機の定格値以内であること）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537074"/>
                  </a:ext>
                </a:extLst>
              </a:tr>
              <a:tr h="661119">
                <a:tc vMerge="1">
                  <a:txBody>
                    <a:bodyPr/>
                    <a:lstStyle/>
                    <a:p>
                      <a:endParaRPr kumimoji="1" lang="ja-JP" altLang="en-US" sz="2400" dirty="0">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軸　　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400" b="1" dirty="0">
                          <a:latin typeface="ＭＳ 明朝" panose="02020609040205080304" pitchFamily="17" charset="-128"/>
                          <a:ea typeface="ＭＳ 明朝" panose="02020609040205080304" pitchFamily="17" charset="-128"/>
                        </a:rPr>
                        <a:t>モーターベアリング等の異常音が無いことファンベルトの摩耗が</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0839452"/>
                  </a:ext>
                </a:extLst>
              </a:tr>
            </a:tbl>
          </a:graphicData>
        </a:graphic>
      </p:graphicFrame>
      <p:sp>
        <p:nvSpPr>
          <p:cNvPr id="3" name="フッター プレースホルダー 2">
            <a:extLst>
              <a:ext uri="{FF2B5EF4-FFF2-40B4-BE49-F238E27FC236}">
                <a16:creationId xmlns:a16="http://schemas.microsoft.com/office/drawing/2014/main" id="{61B1F811-91BA-461D-B4B7-C1A0C66BF14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28129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35CE0-E845-4D6C-BDA1-B2965F003194}"/>
              </a:ext>
            </a:extLst>
          </p:cNvPr>
          <p:cNvSpPr>
            <a:spLocks noGrp="1"/>
          </p:cNvSpPr>
          <p:nvPr>
            <p:ph type="title"/>
          </p:nvPr>
        </p:nvSpPr>
        <p:spPr>
          <a:xfrm>
            <a:off x="778476" y="365125"/>
            <a:ext cx="10575324" cy="586345"/>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受　　液　　器</a:t>
            </a:r>
          </a:p>
        </p:txBody>
      </p:sp>
      <p:graphicFrame>
        <p:nvGraphicFramePr>
          <p:cNvPr id="4" name="表 4">
            <a:extLst>
              <a:ext uri="{FF2B5EF4-FFF2-40B4-BE49-F238E27FC236}">
                <a16:creationId xmlns:a16="http://schemas.microsoft.com/office/drawing/2014/main" id="{715D39A8-5AAD-4F1A-B02E-96CD35B5AFED}"/>
              </a:ext>
            </a:extLst>
          </p:cNvPr>
          <p:cNvGraphicFramePr>
            <a:graphicFrameLocks noGrp="1"/>
          </p:cNvGraphicFramePr>
          <p:nvPr>
            <p:ph idx="1"/>
            <p:extLst>
              <p:ext uri="{D42A27DB-BD31-4B8C-83A1-F6EECF244321}">
                <p14:modId xmlns:p14="http://schemas.microsoft.com/office/powerpoint/2010/main" val="706861598"/>
              </p:ext>
            </p:extLst>
          </p:nvPr>
        </p:nvGraphicFramePr>
        <p:xfrm>
          <a:off x="943232" y="962303"/>
          <a:ext cx="10575325" cy="5056137"/>
        </p:xfrm>
        <a:graphic>
          <a:graphicData uri="http://schemas.openxmlformats.org/drawingml/2006/table">
            <a:tbl>
              <a:tblPr firstRow="1" bandRow="1">
                <a:tableStyleId>{5C22544A-7EE6-4342-B048-85BDC9FD1C3A}</a:tableStyleId>
              </a:tblPr>
              <a:tblGrid>
                <a:gridCol w="1508949">
                  <a:extLst>
                    <a:ext uri="{9D8B030D-6E8A-4147-A177-3AD203B41FA5}">
                      <a16:colId xmlns:a16="http://schemas.microsoft.com/office/drawing/2014/main" val="1464120493"/>
                    </a:ext>
                  </a:extLst>
                </a:gridCol>
                <a:gridCol w="1622278">
                  <a:extLst>
                    <a:ext uri="{9D8B030D-6E8A-4147-A177-3AD203B41FA5}">
                      <a16:colId xmlns:a16="http://schemas.microsoft.com/office/drawing/2014/main" val="2517309557"/>
                    </a:ext>
                  </a:extLst>
                </a:gridCol>
                <a:gridCol w="7444098">
                  <a:extLst>
                    <a:ext uri="{9D8B030D-6E8A-4147-A177-3AD203B41FA5}">
                      <a16:colId xmlns:a16="http://schemas.microsoft.com/office/drawing/2014/main" val="1308749459"/>
                    </a:ext>
                  </a:extLst>
                </a:gridCol>
              </a:tblGrid>
              <a:tr h="1013254">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液面計</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冷媒液面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ja-JP" altLang="en-US" sz="2800" b="1" dirty="0">
                          <a:solidFill>
                            <a:schemeClr val="tx1"/>
                          </a:solidFill>
                          <a:latin typeface="ＭＳ 明朝" panose="02020609040205080304" pitchFamily="17" charset="-128"/>
                          <a:ea typeface="ＭＳ 明朝" panose="02020609040205080304" pitchFamily="17" charset="-128"/>
                        </a:rPr>
                        <a:t>規定液面</a:t>
                      </a:r>
                      <a:r>
                        <a:rPr kumimoji="1" lang="ja-JP" altLang="en-US" sz="2800" b="1" dirty="0">
                          <a:solidFill>
                            <a:srgbClr val="FF0000"/>
                          </a:solidFill>
                          <a:latin typeface="ＭＳ 明朝" panose="02020609040205080304" pitchFamily="17" charset="-128"/>
                          <a:ea typeface="ＭＳ 明朝" panose="02020609040205080304" pitchFamily="17" charset="-128"/>
                        </a:rPr>
                        <a:t>（運転中液面計の中央～</a:t>
                      </a:r>
                      <a:r>
                        <a:rPr kumimoji="1" lang="en-US" altLang="ja-JP" sz="2800" b="1" dirty="0">
                          <a:solidFill>
                            <a:srgbClr val="FF0000"/>
                          </a:solidFill>
                          <a:latin typeface="ＭＳ 明朝" panose="02020609040205080304" pitchFamily="17" charset="-128"/>
                          <a:ea typeface="ＭＳ 明朝" panose="02020609040205080304" pitchFamily="17" charset="-128"/>
                        </a:rPr>
                        <a:t>1/3</a:t>
                      </a:r>
                      <a:r>
                        <a:rPr kumimoji="1" lang="ja-JP" altLang="en-US" sz="2800" b="1" dirty="0">
                          <a:solidFill>
                            <a:srgbClr val="FF0000"/>
                          </a:solidFill>
                          <a:latin typeface="ＭＳ 明朝" panose="02020609040205080304" pitchFamily="17" charset="-128"/>
                          <a:ea typeface="ＭＳ 明朝" panose="02020609040205080304" pitchFamily="17" charset="-128"/>
                        </a:rPr>
                        <a:t>程度で過不足がないこと）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064238"/>
                  </a:ext>
                </a:extLst>
              </a:tr>
              <a:tr h="138396">
                <a:tc gridSpan="3">
                  <a:txBody>
                    <a:bodyPr/>
                    <a:lstStyle/>
                    <a:p>
                      <a:pPr algn="ctr"/>
                      <a:r>
                        <a:rPr kumimoji="1" lang="ja-JP" altLang="en-US" sz="3600" b="1" dirty="0">
                          <a:solidFill>
                            <a:schemeClr val="tx1"/>
                          </a:solidFill>
                          <a:latin typeface="ＭＳ 明朝" panose="02020609040205080304" pitchFamily="17" charset="-128"/>
                          <a:ea typeface="ＭＳ 明朝" panose="02020609040205080304" pitchFamily="17" charset="-128"/>
                        </a:rPr>
                        <a:t>冷　媒　液　配　管</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3164300"/>
                  </a:ext>
                </a:extLst>
              </a:tr>
              <a:tr h="681021">
                <a:tc>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ドライヤ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液冷媒</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温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b="1" dirty="0">
                          <a:solidFill>
                            <a:schemeClr val="tx1"/>
                          </a:solidFill>
                          <a:latin typeface="ＭＳ 明朝" panose="02020609040205080304" pitchFamily="17" charset="-128"/>
                          <a:ea typeface="ＭＳ 明朝" panose="02020609040205080304" pitchFamily="17" charset="-128"/>
                        </a:rPr>
                        <a:t>異常な温度低下や結露の無いこと</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rgbClr val="FF0000"/>
                          </a:solidFill>
                          <a:latin typeface="ＭＳ 明朝" panose="02020609040205080304" pitchFamily="17" charset="-128"/>
                          <a:ea typeface="ＭＳ 明朝" panose="02020609040205080304" pitchFamily="17" charset="-128"/>
                        </a:rPr>
                        <a:t>（液入口と液出口の温度差が無いこと）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367507"/>
                  </a:ext>
                </a:extLst>
              </a:tr>
              <a:tr h="568163">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ｻｲﾄﾞｸﾞﾗｽ</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気　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気泡が発生していないこと</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953802"/>
                  </a:ext>
                </a:extLst>
              </a:tr>
              <a:tr h="944056">
                <a:tc>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電 磁 弁</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400" b="1" dirty="0">
                          <a:solidFill>
                            <a:schemeClr val="tx1"/>
                          </a:solidFill>
                          <a:latin typeface="ＭＳ 明朝" panose="02020609040205080304" pitchFamily="17" charset="-128"/>
                          <a:ea typeface="ＭＳ 明朝" panose="02020609040205080304" pitchFamily="17" charset="-128"/>
                        </a:rPr>
                        <a:t>コイル部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温度上昇</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b="1" dirty="0">
                          <a:solidFill>
                            <a:schemeClr val="tx1"/>
                          </a:solidFill>
                          <a:latin typeface="ＭＳ 明朝" panose="02020609040205080304" pitchFamily="17" charset="-128"/>
                          <a:ea typeface="ＭＳ 明朝" panose="02020609040205080304" pitchFamily="17" charset="-128"/>
                        </a:rPr>
                        <a:t>絶縁の種類に応じた許容上昇値以内</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rgbClr val="FF0000"/>
                          </a:solidFill>
                          <a:latin typeface="ＭＳ 明朝" panose="02020609040205080304" pitchFamily="17" charset="-128"/>
                          <a:ea typeface="ＭＳ 明朝" panose="02020609040205080304" pitchFamily="17" charset="-128"/>
                        </a:rPr>
                        <a:t>（Ａ種の場合</a:t>
                      </a:r>
                      <a:r>
                        <a:rPr kumimoji="1" lang="en-US" altLang="ja-JP" sz="2800" b="1" dirty="0">
                          <a:solidFill>
                            <a:srgbClr val="FF0000"/>
                          </a:solidFill>
                          <a:latin typeface="ＭＳ 明朝" panose="02020609040205080304" pitchFamily="17" charset="-128"/>
                          <a:ea typeface="ＭＳ 明朝" panose="02020609040205080304" pitchFamily="17" charset="-128"/>
                        </a:rPr>
                        <a:t>105℃</a:t>
                      </a:r>
                      <a:r>
                        <a:rPr kumimoji="1" lang="ja-JP" altLang="en-US" sz="2800" b="1" dirty="0">
                          <a:solidFill>
                            <a:srgbClr val="FF0000"/>
                          </a:solidFill>
                          <a:latin typeface="ＭＳ 明朝" panose="02020609040205080304" pitchFamily="17" charset="-128"/>
                          <a:ea typeface="ＭＳ 明朝" panose="02020609040205080304" pitchFamily="17" charset="-128"/>
                        </a:rPr>
                        <a:t>）</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3560607"/>
                  </a:ext>
                </a:extLst>
              </a:tr>
              <a:tr h="662898">
                <a:tc>
                  <a:txBody>
                    <a:bodyPr/>
                    <a:lstStyle/>
                    <a:p>
                      <a:pPr algn="l"/>
                      <a:r>
                        <a:rPr kumimoji="1" lang="ja-JP" altLang="en-US" sz="2800" b="1" dirty="0">
                          <a:solidFill>
                            <a:schemeClr val="tx1"/>
                          </a:solidFill>
                          <a:latin typeface="ＭＳ 明朝" panose="02020609040205080304" pitchFamily="17" charset="-128"/>
                          <a:ea typeface="ＭＳ 明朝" panose="02020609040205080304" pitchFamily="17" charset="-128"/>
                        </a:rPr>
                        <a:t>膨張弁</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入  口</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冷媒液</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温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異常な温度降下が無いこと</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ＭＳ 明朝" panose="02020609040205080304" pitchFamily="17" charset="-128"/>
                          <a:ea typeface="ＭＳ 明朝" panose="02020609040205080304" pitchFamily="17" charset="-128"/>
                        </a:rPr>
                        <a:t>（ストレーナに詰まりが無いこと）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580236"/>
                  </a:ext>
                </a:extLst>
              </a:tr>
            </a:tbl>
          </a:graphicData>
        </a:graphic>
      </p:graphicFrame>
      <p:sp>
        <p:nvSpPr>
          <p:cNvPr id="3" name="フッター プレースホルダー 2">
            <a:extLst>
              <a:ext uri="{FF2B5EF4-FFF2-40B4-BE49-F238E27FC236}">
                <a16:creationId xmlns:a16="http://schemas.microsoft.com/office/drawing/2014/main" id="{C9B085A0-1D63-4097-9C35-52759C39F64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39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60519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9BFC0-C2C3-4D12-8AE0-56674B240ABF}"/>
              </a:ext>
            </a:extLst>
          </p:cNvPr>
          <p:cNvSpPr>
            <a:spLocks noGrp="1"/>
          </p:cNvSpPr>
          <p:nvPr>
            <p:ph type="title"/>
          </p:nvPr>
        </p:nvSpPr>
        <p:spPr>
          <a:xfrm>
            <a:off x="838200" y="365125"/>
            <a:ext cx="10515600" cy="746983"/>
          </a:xfrm>
        </p:spPr>
        <p:txBody>
          <a:bodyPr>
            <a:normAutofit/>
          </a:bodyPr>
          <a:lstStyle/>
          <a:p>
            <a:pPr algn="ctr"/>
            <a:r>
              <a:rPr kumimoji="1" lang="ja-JP" altLang="en-US" sz="4000" b="1" dirty="0">
                <a:solidFill>
                  <a:schemeClr val="tx1"/>
                </a:solidFill>
                <a:latin typeface="ＭＳ 明朝" panose="02020609040205080304" pitchFamily="17" charset="-128"/>
                <a:ea typeface="ＭＳ 明朝" panose="02020609040205080304" pitchFamily="17" charset="-128"/>
              </a:rPr>
              <a:t>液　分　離　器</a:t>
            </a:r>
            <a:endParaRPr kumimoji="1" lang="ja-JP" altLang="en-US" sz="4000" b="1" dirty="0"/>
          </a:p>
        </p:txBody>
      </p:sp>
      <p:graphicFrame>
        <p:nvGraphicFramePr>
          <p:cNvPr id="5" name="表 5">
            <a:extLst>
              <a:ext uri="{FF2B5EF4-FFF2-40B4-BE49-F238E27FC236}">
                <a16:creationId xmlns:a16="http://schemas.microsoft.com/office/drawing/2014/main" id="{4ADBA688-D067-4E73-A63C-FF9525E736CF}"/>
              </a:ext>
            </a:extLst>
          </p:cNvPr>
          <p:cNvGraphicFramePr>
            <a:graphicFrameLocks noGrp="1"/>
          </p:cNvGraphicFramePr>
          <p:nvPr>
            <p:ph idx="1"/>
            <p:extLst>
              <p:ext uri="{D42A27DB-BD31-4B8C-83A1-F6EECF244321}">
                <p14:modId xmlns:p14="http://schemas.microsoft.com/office/powerpoint/2010/main" val="3594231183"/>
              </p:ext>
            </p:extLst>
          </p:nvPr>
        </p:nvGraphicFramePr>
        <p:xfrm>
          <a:off x="887506" y="1070952"/>
          <a:ext cx="10466294" cy="5065109"/>
        </p:xfrm>
        <a:graphic>
          <a:graphicData uri="http://schemas.openxmlformats.org/drawingml/2006/table">
            <a:tbl>
              <a:tblPr firstRow="1" bandRow="1">
                <a:tableStyleId>{5C22544A-7EE6-4342-B048-85BDC9FD1C3A}</a:tableStyleId>
              </a:tblPr>
              <a:tblGrid>
                <a:gridCol w="1386140">
                  <a:extLst>
                    <a:ext uri="{9D8B030D-6E8A-4147-A177-3AD203B41FA5}">
                      <a16:colId xmlns:a16="http://schemas.microsoft.com/office/drawing/2014/main" val="2381709324"/>
                    </a:ext>
                  </a:extLst>
                </a:gridCol>
                <a:gridCol w="1612557">
                  <a:extLst>
                    <a:ext uri="{9D8B030D-6E8A-4147-A177-3AD203B41FA5}">
                      <a16:colId xmlns:a16="http://schemas.microsoft.com/office/drawing/2014/main" val="1610920406"/>
                    </a:ext>
                  </a:extLst>
                </a:gridCol>
                <a:gridCol w="7467597">
                  <a:extLst>
                    <a:ext uri="{9D8B030D-6E8A-4147-A177-3AD203B41FA5}">
                      <a16:colId xmlns:a16="http://schemas.microsoft.com/office/drawing/2014/main" val="2439143682"/>
                    </a:ext>
                  </a:extLst>
                </a:gridCol>
              </a:tblGrid>
              <a:tr h="595063">
                <a:tc rowSpan="2">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霜付き</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表面温度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液戻りがあると温度が低くなる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609904"/>
                  </a:ext>
                </a:extLst>
              </a:tr>
              <a:tr h="90916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液面計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異常に高くないこと液が戻る速度が異常に早くないこと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660514"/>
                  </a:ext>
                </a:extLst>
              </a:tr>
              <a:tr h="793415">
                <a:tc gridSpan="3">
                  <a:txBody>
                    <a:bodyPr/>
                    <a:lstStyle/>
                    <a:p>
                      <a:pPr algn="ctr"/>
                      <a:r>
                        <a:rPr kumimoji="1" lang="ja-JP" altLang="en-US" sz="4000" b="1" dirty="0">
                          <a:solidFill>
                            <a:schemeClr val="tx1"/>
                          </a:solidFill>
                          <a:latin typeface="ＭＳ 明朝" panose="02020609040205080304" pitchFamily="17" charset="-128"/>
                          <a:ea typeface="ＭＳ 明朝" panose="02020609040205080304" pitchFamily="17" charset="-128"/>
                        </a:rPr>
                        <a:t>蒸　発　器</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83582880"/>
                  </a:ext>
                </a:extLst>
              </a:tr>
              <a:tr h="524510">
                <a:tc rowSpan="3">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蒸　発</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コイル</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霜着状況</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平均的霜付で、異常に厚い霜付がないこと　</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9837599"/>
                  </a:ext>
                </a:extLst>
              </a:tr>
              <a:tr h="90916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蒸発温度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蒸発圧力に対する飽和温度と比較して適当な過熱度があること</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0839038"/>
                  </a:ext>
                </a:extLst>
              </a:tr>
              <a:tr h="52451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蒸発圧力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規定圧力値</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755111"/>
                  </a:ext>
                </a:extLst>
              </a:tr>
              <a:tr h="737851">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満液式</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液面計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液面、半分より少し高い液面があること</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44313"/>
                  </a:ext>
                </a:extLst>
              </a:tr>
            </a:tbl>
          </a:graphicData>
        </a:graphic>
      </p:graphicFrame>
      <p:sp>
        <p:nvSpPr>
          <p:cNvPr id="3" name="フッター プレースホルダー 2">
            <a:extLst>
              <a:ext uri="{FF2B5EF4-FFF2-40B4-BE49-F238E27FC236}">
                <a16:creationId xmlns:a16="http://schemas.microsoft.com/office/drawing/2014/main" id="{C09866F0-CD02-4494-9A97-DC01E0AA0F8A}"/>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5413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7881579B-FA2D-47A7-91C5-8415905A96DA}"/>
              </a:ext>
            </a:extLst>
          </p:cNvPr>
          <p:cNvGraphicFramePr>
            <a:graphicFrameLocks noGrp="1"/>
          </p:cNvGraphicFramePr>
          <p:nvPr>
            <p:ph idx="1"/>
            <p:extLst>
              <p:ext uri="{D42A27DB-BD31-4B8C-83A1-F6EECF244321}">
                <p14:modId xmlns:p14="http://schemas.microsoft.com/office/powerpoint/2010/main" val="3033847973"/>
              </p:ext>
            </p:extLst>
          </p:nvPr>
        </p:nvGraphicFramePr>
        <p:xfrm>
          <a:off x="1047781" y="451816"/>
          <a:ext cx="10427045" cy="5607472"/>
        </p:xfrm>
        <a:graphic>
          <a:graphicData uri="http://schemas.openxmlformats.org/drawingml/2006/table">
            <a:tbl>
              <a:tblPr firstRow="1" bandRow="1">
                <a:tableStyleId>{5C22544A-7EE6-4342-B048-85BDC9FD1C3A}</a:tableStyleId>
              </a:tblPr>
              <a:tblGrid>
                <a:gridCol w="1560949">
                  <a:extLst>
                    <a:ext uri="{9D8B030D-6E8A-4147-A177-3AD203B41FA5}">
                      <a16:colId xmlns:a16="http://schemas.microsoft.com/office/drawing/2014/main" val="955627791"/>
                    </a:ext>
                  </a:extLst>
                </a:gridCol>
                <a:gridCol w="1640541">
                  <a:extLst>
                    <a:ext uri="{9D8B030D-6E8A-4147-A177-3AD203B41FA5}">
                      <a16:colId xmlns:a16="http://schemas.microsoft.com/office/drawing/2014/main" val="3435468313"/>
                    </a:ext>
                  </a:extLst>
                </a:gridCol>
                <a:gridCol w="7225555">
                  <a:extLst>
                    <a:ext uri="{9D8B030D-6E8A-4147-A177-3AD203B41FA5}">
                      <a16:colId xmlns:a16="http://schemas.microsoft.com/office/drawing/2014/main" val="4140194672"/>
                    </a:ext>
                  </a:extLst>
                </a:gridCol>
              </a:tblGrid>
              <a:tr h="1556249">
                <a:tc rowSpan="2">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液循環</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式低圧</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受液器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電 磁 弁  コ イ ル</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温度上昇</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絶縁の種類に応じた許容上昇値以内</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rgbClr val="FF0000"/>
                          </a:solidFill>
                          <a:latin typeface="ＭＳ 明朝" panose="02020609040205080304" pitchFamily="17" charset="-128"/>
                          <a:ea typeface="ＭＳ 明朝" panose="02020609040205080304" pitchFamily="17" charset="-128"/>
                        </a:rPr>
                        <a:t>（Ａ種の場会</a:t>
                      </a:r>
                      <a:r>
                        <a:rPr kumimoji="1" lang="en-US" altLang="ja-JP" sz="2800" b="1" dirty="0">
                          <a:solidFill>
                            <a:srgbClr val="FF0000"/>
                          </a:solidFill>
                          <a:latin typeface="ＭＳ 明朝" panose="02020609040205080304" pitchFamily="17" charset="-128"/>
                          <a:ea typeface="ＭＳ 明朝" panose="02020609040205080304" pitchFamily="17" charset="-128"/>
                        </a:rPr>
                        <a:t>105</a:t>
                      </a:r>
                      <a:r>
                        <a:rPr kumimoji="1" lang="ja-JP" altLang="en-US" sz="2800" b="1" dirty="0">
                          <a:solidFill>
                            <a:srgbClr val="FF0000"/>
                          </a:solidFill>
                          <a:latin typeface="ＭＳ 明朝" panose="02020609040205080304" pitchFamily="17" charset="-128"/>
                          <a:ea typeface="ＭＳ 明朝" panose="02020609040205080304" pitchFamily="17" charset="-128"/>
                        </a:rPr>
                        <a:t>℃）</a:t>
                      </a:r>
                      <a:endParaRPr kumimoji="1" lang="en-US" altLang="ja-JP" sz="2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335822"/>
                  </a:ext>
                </a:extLst>
              </a:tr>
              <a:tr h="721688">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膨張弁口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冷媒液温度の異常な温度降下がないこと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373030"/>
                  </a:ext>
                </a:extLst>
              </a:tr>
              <a:tr h="564776">
                <a:tc rowSpan="3">
                  <a:txBody>
                    <a:bodyPr/>
                    <a:lstStyle/>
                    <a:p>
                      <a:pPr algn="ctr"/>
                      <a:r>
                        <a:rPr kumimoji="1" lang="ja-JP" altLang="en-US" sz="2600" b="1" dirty="0">
                          <a:solidFill>
                            <a:schemeClr val="tx1"/>
                          </a:solidFill>
                          <a:latin typeface="ＭＳ 明朝" panose="02020609040205080304" pitchFamily="17" charset="-128"/>
                          <a:ea typeface="ＭＳ 明朝" panose="02020609040205080304" pitchFamily="17" charset="-128"/>
                        </a:rPr>
                        <a:t>液ポンプ</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電　圧</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管理基準値の</a:t>
                      </a:r>
                      <a:r>
                        <a:rPr kumimoji="1" lang="ja-JP" altLang="en-US" sz="2800" b="1" dirty="0">
                          <a:solidFill>
                            <a:srgbClr val="FF0000"/>
                          </a:solidFill>
                          <a:latin typeface="ＭＳ 明朝" panose="02020609040205080304" pitchFamily="17" charset="-128"/>
                          <a:ea typeface="ＭＳ 明朝" panose="02020609040205080304" pitchFamily="17" charset="-128"/>
                        </a:rPr>
                        <a:t>（</a:t>
                      </a:r>
                      <a:r>
                        <a:rPr kumimoji="1" lang="en-US" altLang="ja-JP" sz="2800" b="1" dirty="0">
                          <a:solidFill>
                            <a:srgbClr val="FF0000"/>
                          </a:solidFill>
                          <a:latin typeface="ＭＳ 明朝" panose="02020609040205080304" pitchFamily="17" charset="-128"/>
                          <a:ea typeface="ＭＳ 明朝" panose="02020609040205080304" pitchFamily="17" charset="-128"/>
                        </a:rPr>
                        <a:t>± 3</a:t>
                      </a:r>
                      <a:r>
                        <a:rPr kumimoji="1" lang="ja-JP" altLang="en-US" sz="2800" b="1" dirty="0">
                          <a:solidFill>
                            <a:srgbClr val="FF0000"/>
                          </a:solidFill>
                          <a:latin typeface="ＭＳ 明朝" panose="02020609040205080304" pitchFamily="17" charset="-128"/>
                          <a:ea typeface="ＭＳ 明朝" panose="02020609040205080304" pitchFamily="17" charset="-128"/>
                        </a:rPr>
                        <a:t>％以内であること）</a:t>
                      </a:r>
                      <a:endParaRPr kumimoji="1" lang="en-US" altLang="ja-JP" sz="2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212153"/>
                  </a:ext>
                </a:extLst>
              </a:tr>
              <a:tr h="905865">
                <a:tc vMerge="1">
                  <a:txBody>
                    <a:bodyPr/>
                    <a:lstStyle/>
                    <a:p>
                      <a:endParaRPr kumimoji="1" lang="ja-JP" altLang="en-US"/>
                    </a:p>
                  </a:txBody>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電　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規定の運転電流値</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ＭＳ 明朝" panose="02020609040205080304" pitchFamily="17" charset="-128"/>
                          <a:ea typeface="ＭＳ 明朝" panose="02020609040205080304" pitchFamily="17" charset="-128"/>
                        </a:rPr>
                        <a:t>（電動機の定格値以内であること）</a:t>
                      </a:r>
                      <a:endParaRPr kumimoji="1" lang="en-US" altLang="ja-JP" sz="2800" b="1" dirty="0">
                        <a:solidFill>
                          <a:srgbClr val="FF0000"/>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7650622"/>
                  </a:ext>
                </a:extLst>
              </a:tr>
              <a:tr h="601532">
                <a:tc vMerge="1">
                  <a:txBody>
                    <a:bodyPr/>
                    <a:lstStyle/>
                    <a:p>
                      <a:endParaRPr kumimoji="1" lang="ja-JP" altLang="en-US"/>
                    </a:p>
                  </a:txBody>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軸　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音響、ベアリング等の異常音が無いこと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42067"/>
                  </a:ext>
                </a:extLst>
              </a:tr>
              <a:tr h="1218347">
                <a:tc>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ブライン</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400" b="1" dirty="0">
                          <a:solidFill>
                            <a:schemeClr val="tx1"/>
                          </a:solidFill>
                          <a:latin typeface="ＭＳ 明朝" panose="02020609040205080304" pitchFamily="17" charset="-128"/>
                          <a:ea typeface="ＭＳ 明朝" panose="02020609040205080304" pitchFamily="17" charset="-128"/>
                        </a:rPr>
                        <a:t>クーラー</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出入口温</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度・流量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出入口温度差と流量から冷凍能力を計算して設計値と比較する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163463"/>
                  </a:ext>
                </a:extLst>
              </a:tr>
            </a:tbl>
          </a:graphicData>
        </a:graphic>
      </p:graphicFrame>
      <p:sp>
        <p:nvSpPr>
          <p:cNvPr id="2" name="フッター プレースホルダー 1">
            <a:extLst>
              <a:ext uri="{FF2B5EF4-FFF2-40B4-BE49-F238E27FC236}">
                <a16:creationId xmlns:a16="http://schemas.microsoft.com/office/drawing/2014/main" id="{0B536168-EB07-4199-B66B-EE8F20A488B6}"/>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499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068DEF7-A0EE-4F28-91F5-E32772BDB60E}"/>
              </a:ext>
            </a:extLst>
          </p:cNvPr>
          <p:cNvSpPr>
            <a:spLocks noGrp="1"/>
          </p:cNvSpPr>
          <p:nvPr>
            <p:ph idx="1"/>
          </p:nvPr>
        </p:nvSpPr>
        <p:spPr>
          <a:xfrm>
            <a:off x="963826" y="852616"/>
            <a:ext cx="10389973" cy="5324347"/>
          </a:xfrm>
        </p:spPr>
        <p:txBody>
          <a:bodyPr anchor="ctr">
            <a:normAutofit/>
          </a:bodyPr>
          <a:lstStyle/>
          <a:p>
            <a:pPr marL="0" indent="0" algn="ctr">
              <a:buNone/>
            </a:pPr>
            <a:r>
              <a:rPr kumimoji="1" lang="ja-JP" altLang="en-US" sz="5400" b="1" dirty="0">
                <a:latin typeface="ＭＳ 明朝" panose="02020609040205080304" pitchFamily="17" charset="-128"/>
                <a:ea typeface="ＭＳ 明朝" panose="02020609040205080304" pitchFamily="17" charset="-128"/>
              </a:rPr>
              <a:t>運転中の不具合現象と対策</a:t>
            </a:r>
          </a:p>
        </p:txBody>
      </p:sp>
      <p:sp>
        <p:nvSpPr>
          <p:cNvPr id="2" name="フッター プレースホルダー 1">
            <a:extLst>
              <a:ext uri="{FF2B5EF4-FFF2-40B4-BE49-F238E27FC236}">
                <a16:creationId xmlns:a16="http://schemas.microsoft.com/office/drawing/2014/main" id="{D0D82963-3EB3-4BA1-960C-AD215D4363D2}"/>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607235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1CEF39-0C71-46F3-3BE5-A357C2916C78}"/>
              </a:ext>
            </a:extLst>
          </p:cNvPr>
          <p:cNvSpPr>
            <a:spLocks noGrp="1"/>
          </p:cNvSpPr>
          <p:nvPr>
            <p:ph type="title"/>
          </p:nvPr>
        </p:nvSpPr>
        <p:spPr>
          <a:xfrm>
            <a:off x="838200" y="365125"/>
            <a:ext cx="10515600" cy="777875"/>
          </a:xfrm>
        </p:spPr>
        <p:txBody>
          <a:bodyPr/>
          <a:lstStyle/>
          <a:p>
            <a:pPr algn="ctr"/>
            <a:r>
              <a:rPr kumimoji="1" lang="ja-JP" altLang="en-US" sz="4400" b="1" dirty="0">
                <a:latin typeface="ＭＳ 明朝" panose="02020609040205080304" pitchFamily="17" charset="-128"/>
                <a:ea typeface="ＭＳ 明朝" panose="02020609040205080304" pitchFamily="17" charset="-128"/>
              </a:rPr>
              <a:t>異　常　高　圧</a:t>
            </a:r>
            <a:endParaRPr kumimoji="1" lang="ja-JP" altLang="en-US" dirty="0"/>
          </a:p>
        </p:txBody>
      </p:sp>
      <p:graphicFrame>
        <p:nvGraphicFramePr>
          <p:cNvPr id="5" name="表 5">
            <a:extLst>
              <a:ext uri="{FF2B5EF4-FFF2-40B4-BE49-F238E27FC236}">
                <a16:creationId xmlns:a16="http://schemas.microsoft.com/office/drawing/2014/main" id="{061712C9-BB53-7131-9169-AC093C48A57C}"/>
              </a:ext>
            </a:extLst>
          </p:cNvPr>
          <p:cNvGraphicFramePr>
            <a:graphicFrameLocks noGrp="1"/>
          </p:cNvGraphicFramePr>
          <p:nvPr>
            <p:ph idx="1"/>
            <p:extLst>
              <p:ext uri="{D42A27DB-BD31-4B8C-83A1-F6EECF244321}">
                <p14:modId xmlns:p14="http://schemas.microsoft.com/office/powerpoint/2010/main" val="2422006644"/>
              </p:ext>
            </p:extLst>
          </p:nvPr>
        </p:nvGraphicFramePr>
        <p:xfrm>
          <a:off x="838200" y="1143000"/>
          <a:ext cx="10515597" cy="4915348"/>
        </p:xfrm>
        <a:graphic>
          <a:graphicData uri="http://schemas.openxmlformats.org/drawingml/2006/table">
            <a:tbl>
              <a:tblPr firstRow="1" bandRow="1">
                <a:tableStyleId>{5C22544A-7EE6-4342-B048-85BDC9FD1C3A}</a:tableStyleId>
              </a:tblPr>
              <a:tblGrid>
                <a:gridCol w="1138518">
                  <a:extLst>
                    <a:ext uri="{9D8B030D-6E8A-4147-A177-3AD203B41FA5}">
                      <a16:colId xmlns:a16="http://schemas.microsoft.com/office/drawing/2014/main" val="2003505137"/>
                    </a:ext>
                  </a:extLst>
                </a:gridCol>
                <a:gridCol w="1775011">
                  <a:extLst>
                    <a:ext uri="{9D8B030D-6E8A-4147-A177-3AD203B41FA5}">
                      <a16:colId xmlns:a16="http://schemas.microsoft.com/office/drawing/2014/main" val="3032799035"/>
                    </a:ext>
                  </a:extLst>
                </a:gridCol>
                <a:gridCol w="7602068">
                  <a:extLst>
                    <a:ext uri="{9D8B030D-6E8A-4147-A177-3AD203B41FA5}">
                      <a16:colId xmlns:a16="http://schemas.microsoft.com/office/drawing/2014/main" val="3143553932"/>
                    </a:ext>
                  </a:extLst>
                </a:gridCol>
              </a:tblGrid>
              <a:tr h="617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chemeClr val="tx1"/>
                          </a:solidFill>
                          <a:latin typeface="ＭＳ 明朝" panose="02020609040205080304" pitchFamily="17" charset="-128"/>
                          <a:ea typeface="ＭＳ 明朝" panose="02020609040205080304" pitchFamily="17" charset="-128"/>
                        </a:rPr>
                        <a:t>機 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schemeClr val="tx1"/>
                          </a:solidFill>
                          <a:latin typeface="ＭＳ 明朝" panose="02020609040205080304" pitchFamily="17" charset="-128"/>
                          <a:ea typeface="ＭＳ 明朝" panose="02020609040205080304" pitchFamily="17" charset="-128"/>
                        </a:rPr>
                        <a:t>原因事項とその対策（点検項目）</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976760"/>
                  </a:ext>
                </a:extLst>
              </a:tr>
              <a:tr h="1000461">
                <a:tc rowSpan="4">
                  <a:txBody>
                    <a:bodyPr/>
                    <a:lstStyle/>
                    <a:p>
                      <a:pPr algn="ctr"/>
                      <a:r>
                        <a:rPr kumimoji="1" lang="ja-JP" altLang="en-US" sz="3600" b="1" dirty="0">
                          <a:latin typeface="ＭＳ 明朝" panose="02020609040205080304" pitchFamily="17" charset="-128"/>
                          <a:ea typeface="ＭＳ 明朝" panose="02020609040205080304" pitchFamily="17" charset="-128"/>
                        </a:rPr>
                        <a:t>水  </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冷</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凝</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縮</a:t>
                      </a:r>
                      <a:endParaRPr kumimoji="1" lang="en-US" altLang="ja-JP" sz="3600" b="1" dirty="0">
                        <a:latin typeface="ＭＳ 明朝" panose="02020609040205080304" pitchFamily="17" charset="-128"/>
                        <a:ea typeface="ＭＳ 明朝" panose="02020609040205080304" pitchFamily="17" charset="-128"/>
                      </a:endParaRPr>
                    </a:p>
                    <a:p>
                      <a:pPr algn="ctr"/>
                      <a:r>
                        <a:rPr kumimoji="1" lang="ja-JP" altLang="en-US" sz="3600" b="1" dirty="0">
                          <a:latin typeface="ＭＳ 明朝" panose="02020609040205080304" pitchFamily="17" charset="-128"/>
                          <a:ea typeface="ＭＳ 明朝" panose="02020609040205080304" pitchFamily="17" charset="-128"/>
                        </a:rPr>
                        <a:t>器</a:t>
                      </a:r>
                    </a:p>
                    <a:p>
                      <a:endParaRPr kumimoji="1" lang="ja-JP" altLang="en-US"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冷 却 水</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量 不 足</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200" b="1" dirty="0">
                          <a:latin typeface="ＭＳ 明朝" panose="02020609040205080304" pitchFamily="17" charset="-128"/>
                          <a:ea typeface="ＭＳ 明朝" panose="02020609040205080304" pitchFamily="17" charset="-128"/>
                        </a:rPr>
                        <a:t>ストレーナの詰まり、</a:t>
                      </a:r>
                      <a:r>
                        <a:rPr kumimoji="1" lang="ja-JP" altLang="en-US" sz="3200" b="1" baseline="0" dirty="0">
                          <a:latin typeface="ＭＳ 明朝" panose="02020609040205080304" pitchFamily="17" charset="-128"/>
                          <a:ea typeface="ＭＳ 明朝" panose="02020609040205080304" pitchFamily="17" charset="-128"/>
                        </a:rPr>
                        <a:t>水蓋</a:t>
                      </a:r>
                      <a:r>
                        <a:rPr kumimoji="1" lang="ja-JP" altLang="en-US" sz="3200" b="1" dirty="0">
                          <a:latin typeface="ＭＳ 明朝" panose="02020609040205080304" pitchFamily="17" charset="-128"/>
                          <a:ea typeface="ＭＳ 明朝" panose="02020609040205080304" pitchFamily="17" charset="-128"/>
                        </a:rPr>
                        <a:t>仕切板の腐食等の点検</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0609659"/>
                  </a:ext>
                </a:extLst>
              </a:tr>
              <a:tr h="1000461">
                <a:tc vMerge="1">
                  <a:txBody>
                    <a:bodyPr/>
                    <a:lstStyle/>
                    <a:p>
                      <a:endParaRPr kumimoji="1" lang="ja-JP" alt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冷却水温</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度の上昇</a:t>
                      </a:r>
                      <a:endParaRPr kumimoji="1" lang="ja-JP" alt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200" b="1" dirty="0">
                          <a:latin typeface="ＭＳ 明朝" panose="02020609040205080304" pitchFamily="17" charset="-128"/>
                          <a:ea typeface="ＭＳ 明朝" panose="02020609040205080304" pitchFamily="17" charset="-128"/>
                        </a:rPr>
                        <a:t>冷却塔の充填材の詰まり、風量不足等の点検</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6209752"/>
                  </a:ext>
                </a:extLst>
              </a:tr>
              <a:tr h="794273">
                <a:tc vMerge="1">
                  <a:txBody>
                    <a:bodyPr/>
                    <a:lstStyle/>
                    <a:p>
                      <a:endParaRPr kumimoji="1" lang="ja-JP" alt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冷却塔の</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風量不足</a:t>
                      </a:r>
                      <a:endParaRPr kumimoji="1" lang="ja-JP" alt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ファンベルトの摩耗、送風機等の能力低下の点検</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435283"/>
                  </a:ext>
                </a:extLst>
              </a:tr>
              <a:tr h="1000461">
                <a:tc vMerge="1">
                  <a:txBody>
                    <a:bodyPr/>
                    <a:lstStyle/>
                    <a:p>
                      <a:endParaRPr kumimoji="1" lang="ja-JP" alt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冷 却 水</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ポ ン プ</a:t>
                      </a:r>
                      <a:endParaRPr kumimoji="1" lang="ja-JP" alt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容量不足、インペラーの摩耗、スレーナの詰まりの点検</a:t>
                      </a:r>
                    </a:p>
                    <a:p>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873537"/>
                  </a:ext>
                </a:extLst>
              </a:tr>
            </a:tbl>
          </a:graphicData>
        </a:graphic>
      </p:graphicFrame>
      <p:sp>
        <p:nvSpPr>
          <p:cNvPr id="4" name="フッター プレースホルダー 3">
            <a:extLst>
              <a:ext uri="{FF2B5EF4-FFF2-40B4-BE49-F238E27FC236}">
                <a16:creationId xmlns:a16="http://schemas.microsoft.com/office/drawing/2014/main" id="{C0EA96AD-A884-AD10-056B-09AB85D679AF}"/>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9472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AEFC45A1-7BC5-4995-A5CF-C1C62BE50388}"/>
              </a:ext>
            </a:extLst>
          </p:cNvPr>
          <p:cNvGraphicFramePr>
            <a:graphicFrameLocks noGrp="1"/>
          </p:cNvGraphicFramePr>
          <p:nvPr>
            <p:ph idx="1"/>
            <p:extLst>
              <p:ext uri="{D42A27DB-BD31-4B8C-83A1-F6EECF244321}">
                <p14:modId xmlns:p14="http://schemas.microsoft.com/office/powerpoint/2010/main" val="3589906075"/>
              </p:ext>
            </p:extLst>
          </p:nvPr>
        </p:nvGraphicFramePr>
        <p:xfrm>
          <a:off x="838200" y="926757"/>
          <a:ext cx="10515601" cy="5412805"/>
        </p:xfrm>
        <a:graphic>
          <a:graphicData uri="http://schemas.openxmlformats.org/drawingml/2006/table">
            <a:tbl>
              <a:tblPr firstRow="1" bandRow="1">
                <a:tableStyleId>{5C22544A-7EE6-4342-B048-85BDC9FD1C3A}</a:tableStyleId>
              </a:tblPr>
              <a:tblGrid>
                <a:gridCol w="1559011">
                  <a:extLst>
                    <a:ext uri="{9D8B030D-6E8A-4147-A177-3AD203B41FA5}">
                      <a16:colId xmlns:a16="http://schemas.microsoft.com/office/drawing/2014/main" val="307389650"/>
                    </a:ext>
                  </a:extLst>
                </a:gridCol>
                <a:gridCol w="1852060">
                  <a:extLst>
                    <a:ext uri="{9D8B030D-6E8A-4147-A177-3AD203B41FA5}">
                      <a16:colId xmlns:a16="http://schemas.microsoft.com/office/drawing/2014/main" val="669735280"/>
                    </a:ext>
                  </a:extLst>
                </a:gridCol>
                <a:gridCol w="7104530">
                  <a:extLst>
                    <a:ext uri="{9D8B030D-6E8A-4147-A177-3AD203B41FA5}">
                      <a16:colId xmlns:a16="http://schemas.microsoft.com/office/drawing/2014/main" val="281509354"/>
                    </a:ext>
                  </a:extLst>
                </a:gridCol>
              </a:tblGrid>
              <a:tr h="1083840">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水  冷</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凝縮器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熱交換器</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の 不 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油抜き、冷却管の清掃、不凝縮ガス等の混入の点検</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635155"/>
                  </a:ext>
                </a:extLst>
              </a:tr>
              <a:tr h="99458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蒸発式</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凝縮器</a:t>
                      </a:r>
                    </a:p>
                    <a:p>
                      <a:endParaRPr kumimoji="1" lang="ja-JP" altLang="en-US"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冷却水量</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の 不 足</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散水口の詰まり、冷却水ポンプの能力低下の点検</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1831429"/>
                  </a:ext>
                </a:extLst>
              </a:tr>
              <a:tr h="1109342">
                <a:tc vMerge="1">
                  <a:txBody>
                    <a:bodyPr/>
                    <a:lstStyle/>
                    <a:p>
                      <a:endParaRPr kumimoji="1" lang="ja-JP" alt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風量不足</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latin typeface="ＭＳ 明朝" panose="02020609040205080304" pitchFamily="17" charset="-128"/>
                          <a:ea typeface="ＭＳ 明朝" panose="02020609040205080304" pitchFamily="17" charset="-128"/>
                        </a:rPr>
                        <a:t>ベアリング・ベルトの摩耗、送風機の能力低下の点検</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1120071"/>
                  </a:ext>
                </a:extLst>
              </a:tr>
              <a:tr h="1977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空　冷</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凝縮器</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風量不足冷却空気温度上昇熱交換器不良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・送風機の能力低下の点検</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・周囲温度、給排気等の流れの点検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・プレートフィンの洗浄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・油の抜き取り実施</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797093"/>
                  </a:ext>
                </a:extLst>
              </a:tr>
            </a:tbl>
          </a:graphicData>
        </a:graphic>
      </p:graphicFrame>
      <p:sp>
        <p:nvSpPr>
          <p:cNvPr id="2" name="フッター プレースホルダー 1">
            <a:extLst>
              <a:ext uri="{FF2B5EF4-FFF2-40B4-BE49-F238E27FC236}">
                <a16:creationId xmlns:a16="http://schemas.microsoft.com/office/drawing/2014/main" id="{B737E3DD-23F0-48F9-900D-859A50FA28A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6424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8D2CB77E-395B-4139-9B99-364BBA3D3FD6}"/>
              </a:ext>
            </a:extLst>
          </p:cNvPr>
          <p:cNvGraphicFramePr>
            <a:graphicFrameLocks noGrp="1"/>
          </p:cNvGraphicFramePr>
          <p:nvPr>
            <p:ph idx="1"/>
            <p:extLst>
              <p:ext uri="{D42A27DB-BD31-4B8C-83A1-F6EECF244321}">
                <p14:modId xmlns:p14="http://schemas.microsoft.com/office/powerpoint/2010/main" val="3709898052"/>
              </p:ext>
            </p:extLst>
          </p:nvPr>
        </p:nvGraphicFramePr>
        <p:xfrm>
          <a:off x="900953" y="651732"/>
          <a:ext cx="10564057" cy="6722493"/>
        </p:xfrm>
        <a:graphic>
          <a:graphicData uri="http://schemas.openxmlformats.org/drawingml/2006/table">
            <a:tbl>
              <a:tblPr firstRow="1" bandRow="1">
                <a:tableStyleId>{5C22544A-7EE6-4342-B048-85BDC9FD1C3A}</a:tableStyleId>
              </a:tblPr>
              <a:tblGrid>
                <a:gridCol w="1452282">
                  <a:extLst>
                    <a:ext uri="{9D8B030D-6E8A-4147-A177-3AD203B41FA5}">
                      <a16:colId xmlns:a16="http://schemas.microsoft.com/office/drawing/2014/main" val="927347279"/>
                    </a:ext>
                  </a:extLst>
                </a:gridCol>
                <a:gridCol w="402321">
                  <a:extLst>
                    <a:ext uri="{9D8B030D-6E8A-4147-A177-3AD203B41FA5}">
                      <a16:colId xmlns:a16="http://schemas.microsoft.com/office/drawing/2014/main" val="3950781072"/>
                    </a:ext>
                  </a:extLst>
                </a:gridCol>
                <a:gridCol w="1332350">
                  <a:extLst>
                    <a:ext uri="{9D8B030D-6E8A-4147-A177-3AD203B41FA5}">
                      <a16:colId xmlns:a16="http://schemas.microsoft.com/office/drawing/2014/main" val="742987594"/>
                    </a:ext>
                  </a:extLst>
                </a:gridCol>
                <a:gridCol w="7377104">
                  <a:extLst>
                    <a:ext uri="{9D8B030D-6E8A-4147-A177-3AD203B41FA5}">
                      <a16:colId xmlns:a16="http://schemas.microsoft.com/office/drawing/2014/main" val="852393148"/>
                    </a:ext>
                  </a:extLst>
                </a:gridCol>
              </a:tblGrid>
              <a:tr h="2304875">
                <a:tc rowSpan="2">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その他</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凝縮器内</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に不凝縮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ガス滞留                                        冷 媒 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過 充 填</a:t>
                      </a:r>
                      <a:endParaRPr kumimoji="1" lang="ja-JP" altLang="en-US" sz="24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凝縮器内</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に不凝縮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ガス滞留                                        冷 媒 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過 充 填</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・エアー抜きの実施</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・ガスパジャー作動不良点検</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789612"/>
                  </a:ext>
                </a:extLst>
              </a:tr>
              <a:tr h="1413687">
                <a:tc vMerge="1">
                  <a:txBody>
                    <a:bodyPr/>
                    <a:lstStyle/>
                    <a:p>
                      <a:endParaRPr kumimoji="1" lang="ja-JP" altLang="en-US"/>
                    </a:p>
                  </a:txBody>
                  <a:tcPr>
                    <a:lnT w="381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冷 媒 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過 充 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冷 媒 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過 充 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・冷媒の抜き取り作業実施</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　</a:t>
                      </a:r>
                      <a:r>
                        <a:rPr kumimoji="1" lang="ja-JP" altLang="en-US" sz="2800" b="1" dirty="0">
                          <a:solidFill>
                            <a:srgbClr val="FF0000"/>
                          </a:solidFill>
                          <a:latin typeface="ＭＳ 明朝" panose="02020609040205080304" pitchFamily="17" charset="-128"/>
                          <a:ea typeface="ＭＳ 明朝" panose="02020609040205080304" pitchFamily="17" charset="-128"/>
                        </a:rPr>
                        <a:t>（適正量の維持）</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461281"/>
                  </a:ext>
                </a:extLst>
              </a:tr>
              <a:tr h="102110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ＭＳ 明朝" panose="02020609040205080304" pitchFamily="17" charset="-128"/>
                          <a:ea typeface="ＭＳ 明朝" panose="02020609040205080304" pitchFamily="17" charset="-128"/>
                        </a:rPr>
                        <a:t>異常高温・過熱運転</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mpd="sng">
                      <a:noFill/>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907214"/>
                  </a:ext>
                </a:extLst>
              </a:tr>
              <a:tr h="991414">
                <a:tc gridSpan="2">
                  <a:txBody>
                    <a:bodyPr/>
                    <a:lstStyle/>
                    <a:p>
                      <a:pPr algn="l"/>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tcPr>
                </a:tc>
                <a:extLst>
                  <a:ext uri="{0D108BD9-81ED-4DB2-BD59-A6C34878D82A}">
                    <a16:rowId xmlns:a16="http://schemas.microsoft.com/office/drawing/2014/main" val="1481174728"/>
                  </a:ext>
                </a:extLst>
              </a:tr>
              <a:tr h="991414">
                <a:tc gridSpan="2">
                  <a:txBody>
                    <a:bodyPr/>
                    <a:lstStyle/>
                    <a:p>
                      <a:pPr algn="l"/>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ja-JP" altLang="en-US" sz="2800" b="1" dirty="0">
                        <a:latin typeface="ＭＳ 明朝" panose="02020609040205080304" pitchFamily="17" charset="-128"/>
                        <a:ea typeface="ＭＳ 明朝" panose="02020609040205080304" pitchFamily="17" charset="-128"/>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tcPr>
                </a:tc>
                <a:extLst>
                  <a:ext uri="{0D108BD9-81ED-4DB2-BD59-A6C34878D82A}">
                    <a16:rowId xmlns:a16="http://schemas.microsoft.com/office/drawing/2014/main" val="2191086892"/>
                  </a:ext>
                </a:extLst>
              </a:tr>
            </a:tbl>
          </a:graphicData>
        </a:graphic>
      </p:graphicFrame>
      <p:sp>
        <p:nvSpPr>
          <p:cNvPr id="2" name="フッター プレースホルダー 1">
            <a:extLst>
              <a:ext uri="{FF2B5EF4-FFF2-40B4-BE49-F238E27FC236}">
                <a16:creationId xmlns:a16="http://schemas.microsoft.com/office/drawing/2014/main" id="{1125030A-2E28-4707-845E-641868CA95EE}"/>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5997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90FD1-6745-67E7-B363-A9665A63677D}"/>
              </a:ext>
            </a:extLst>
          </p:cNvPr>
          <p:cNvSpPr>
            <a:spLocks noGrp="1"/>
          </p:cNvSpPr>
          <p:nvPr>
            <p:ph type="title"/>
          </p:nvPr>
        </p:nvSpPr>
        <p:spPr>
          <a:xfrm>
            <a:off x="838200" y="365126"/>
            <a:ext cx="10515600" cy="726084"/>
          </a:xfrm>
        </p:spPr>
        <p:txBody>
          <a:bodyPr>
            <a:normAutofit/>
          </a:bodyPr>
          <a:lstStyle/>
          <a:p>
            <a:pPr algn="ctr"/>
            <a:r>
              <a:rPr kumimoji="1" lang="ja-JP" altLang="en-US" sz="4400" b="1" dirty="0">
                <a:solidFill>
                  <a:schemeClr val="tx1"/>
                </a:solidFill>
                <a:latin typeface="ＭＳ 明朝" panose="02020609040205080304" pitchFamily="17" charset="-128"/>
                <a:ea typeface="ＭＳ 明朝" panose="02020609040205080304" pitchFamily="17" charset="-128"/>
              </a:rPr>
              <a:t>異常高温・過熱運転</a:t>
            </a:r>
            <a:endParaRPr kumimoji="1" lang="ja-JP" altLang="en-US" dirty="0"/>
          </a:p>
        </p:txBody>
      </p:sp>
      <p:graphicFrame>
        <p:nvGraphicFramePr>
          <p:cNvPr id="5" name="表 5">
            <a:extLst>
              <a:ext uri="{FF2B5EF4-FFF2-40B4-BE49-F238E27FC236}">
                <a16:creationId xmlns:a16="http://schemas.microsoft.com/office/drawing/2014/main" id="{28AC8D27-FD69-9636-740A-F9DD26315699}"/>
              </a:ext>
            </a:extLst>
          </p:cNvPr>
          <p:cNvGraphicFramePr>
            <a:graphicFrameLocks noGrp="1"/>
          </p:cNvGraphicFramePr>
          <p:nvPr>
            <p:ph idx="1"/>
            <p:extLst>
              <p:ext uri="{D42A27DB-BD31-4B8C-83A1-F6EECF244321}">
                <p14:modId xmlns:p14="http://schemas.microsoft.com/office/powerpoint/2010/main" val="3655334932"/>
              </p:ext>
            </p:extLst>
          </p:nvPr>
        </p:nvGraphicFramePr>
        <p:xfrm>
          <a:off x="838200" y="1264024"/>
          <a:ext cx="10515600" cy="4881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8161603"/>
                    </a:ext>
                  </a:extLst>
                </a:gridCol>
                <a:gridCol w="5257800">
                  <a:extLst>
                    <a:ext uri="{9D8B030D-6E8A-4147-A177-3AD203B41FA5}">
                      <a16:colId xmlns:a16="http://schemas.microsoft.com/office/drawing/2014/main" val="253433666"/>
                    </a:ext>
                  </a:extLst>
                </a:gridCol>
              </a:tblGrid>
              <a:tr h="976256">
                <a:tc>
                  <a:txBody>
                    <a:bodyPr/>
                    <a:lstStyle/>
                    <a:p>
                      <a:endParaRPr kumimoji="1" lang="ja-JP" altLang="en-US" dirty="0"/>
                    </a:p>
                  </a:txBody>
                  <a:tcPr>
                    <a:noFill/>
                  </a:tcPr>
                </a:tc>
                <a:tc>
                  <a:txBody>
                    <a:bodyPr/>
                    <a:lstStyle/>
                    <a:p>
                      <a:endParaRPr kumimoji="1" lang="ja-JP" altLang="en-US"/>
                    </a:p>
                  </a:txBody>
                  <a:tcPr>
                    <a:noFill/>
                  </a:tcPr>
                </a:tc>
                <a:extLst>
                  <a:ext uri="{0D108BD9-81ED-4DB2-BD59-A6C34878D82A}">
                    <a16:rowId xmlns:a16="http://schemas.microsoft.com/office/drawing/2014/main" val="2704649133"/>
                  </a:ext>
                </a:extLst>
              </a:tr>
              <a:tr h="976256">
                <a:tc>
                  <a:txBody>
                    <a:bodyPr/>
                    <a:lstStyle/>
                    <a:p>
                      <a:endParaRPr kumimoji="1" lang="ja-JP" altLang="en-US"/>
                    </a:p>
                  </a:txBody>
                  <a:tcPr>
                    <a:noFill/>
                  </a:tcPr>
                </a:tc>
                <a:tc>
                  <a:txBody>
                    <a:bodyPr/>
                    <a:lstStyle/>
                    <a:p>
                      <a:endParaRPr kumimoji="1" lang="ja-JP" altLang="en-US"/>
                    </a:p>
                  </a:txBody>
                  <a:tcPr>
                    <a:noFill/>
                  </a:tcPr>
                </a:tc>
                <a:extLst>
                  <a:ext uri="{0D108BD9-81ED-4DB2-BD59-A6C34878D82A}">
                    <a16:rowId xmlns:a16="http://schemas.microsoft.com/office/drawing/2014/main" val="102843738"/>
                  </a:ext>
                </a:extLst>
              </a:tr>
              <a:tr h="976256">
                <a:tc>
                  <a:txBody>
                    <a:bodyPr/>
                    <a:lstStyle/>
                    <a:p>
                      <a:endParaRPr kumimoji="1" lang="ja-JP" altLang="en-US"/>
                    </a:p>
                  </a:txBody>
                  <a:tcPr>
                    <a:noFill/>
                  </a:tcPr>
                </a:tc>
                <a:tc>
                  <a:txBody>
                    <a:bodyPr/>
                    <a:lstStyle/>
                    <a:p>
                      <a:endParaRPr kumimoji="1" lang="ja-JP" altLang="en-US"/>
                    </a:p>
                  </a:txBody>
                  <a:tcPr>
                    <a:noFill/>
                  </a:tcPr>
                </a:tc>
                <a:extLst>
                  <a:ext uri="{0D108BD9-81ED-4DB2-BD59-A6C34878D82A}">
                    <a16:rowId xmlns:a16="http://schemas.microsoft.com/office/drawing/2014/main" val="1018841380"/>
                  </a:ext>
                </a:extLst>
              </a:tr>
              <a:tr h="976256">
                <a:tc>
                  <a:txBody>
                    <a:bodyPr/>
                    <a:lstStyle/>
                    <a:p>
                      <a:endParaRPr kumimoji="1" lang="ja-JP" altLang="en-US"/>
                    </a:p>
                  </a:txBody>
                  <a:tcPr>
                    <a:noFill/>
                  </a:tcPr>
                </a:tc>
                <a:tc>
                  <a:txBody>
                    <a:bodyPr/>
                    <a:lstStyle/>
                    <a:p>
                      <a:endParaRPr kumimoji="1" lang="ja-JP" altLang="en-US"/>
                    </a:p>
                  </a:txBody>
                  <a:tcPr>
                    <a:noFill/>
                  </a:tcPr>
                </a:tc>
                <a:extLst>
                  <a:ext uri="{0D108BD9-81ED-4DB2-BD59-A6C34878D82A}">
                    <a16:rowId xmlns:a16="http://schemas.microsoft.com/office/drawing/2014/main" val="400451028"/>
                  </a:ext>
                </a:extLst>
              </a:tr>
              <a:tr h="976256">
                <a:tc>
                  <a:txBody>
                    <a:bodyPr/>
                    <a:lstStyle/>
                    <a:p>
                      <a:endParaRPr kumimoji="1" lang="ja-JP" altLang="en-US"/>
                    </a:p>
                  </a:txBody>
                  <a:tcPr>
                    <a:noFill/>
                  </a:tcPr>
                </a:tc>
                <a:tc>
                  <a:txBody>
                    <a:bodyPr/>
                    <a:lstStyle/>
                    <a:p>
                      <a:endParaRPr kumimoji="1" lang="ja-JP" altLang="en-US" dirty="0"/>
                    </a:p>
                  </a:txBody>
                  <a:tcPr>
                    <a:noFill/>
                  </a:tcPr>
                </a:tc>
                <a:extLst>
                  <a:ext uri="{0D108BD9-81ED-4DB2-BD59-A6C34878D82A}">
                    <a16:rowId xmlns:a16="http://schemas.microsoft.com/office/drawing/2014/main" val="1870379216"/>
                  </a:ext>
                </a:extLst>
              </a:tr>
            </a:tbl>
          </a:graphicData>
        </a:graphic>
      </p:graphicFrame>
      <p:sp>
        <p:nvSpPr>
          <p:cNvPr id="4" name="フッター プレースホルダー 3">
            <a:extLst>
              <a:ext uri="{FF2B5EF4-FFF2-40B4-BE49-F238E27FC236}">
                <a16:creationId xmlns:a16="http://schemas.microsoft.com/office/drawing/2014/main" id="{01414129-BDBE-D1D5-00D0-3BB4078AE9BF}"/>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graphicFrame>
        <p:nvGraphicFramePr>
          <p:cNvPr id="6" name="表 6">
            <a:extLst>
              <a:ext uri="{FF2B5EF4-FFF2-40B4-BE49-F238E27FC236}">
                <a16:creationId xmlns:a16="http://schemas.microsoft.com/office/drawing/2014/main" id="{E88579FF-B3E2-BDE3-B125-6292425521C4}"/>
              </a:ext>
            </a:extLst>
          </p:cNvPr>
          <p:cNvGraphicFramePr>
            <a:graphicFrameLocks noGrp="1"/>
          </p:cNvGraphicFramePr>
          <p:nvPr>
            <p:extLst>
              <p:ext uri="{D42A27DB-BD31-4B8C-83A1-F6EECF244321}">
                <p14:modId xmlns:p14="http://schemas.microsoft.com/office/powerpoint/2010/main" val="773804279"/>
              </p:ext>
            </p:extLst>
          </p:nvPr>
        </p:nvGraphicFramePr>
        <p:xfrm>
          <a:off x="965946" y="1216008"/>
          <a:ext cx="10260107" cy="4977311"/>
        </p:xfrm>
        <a:graphic>
          <a:graphicData uri="http://schemas.openxmlformats.org/drawingml/2006/table">
            <a:tbl>
              <a:tblPr firstRow="1" bandRow="1">
                <a:tableStyleId>{5C22544A-7EE6-4342-B048-85BDC9FD1C3A}</a:tableStyleId>
              </a:tblPr>
              <a:tblGrid>
                <a:gridCol w="2046739">
                  <a:extLst>
                    <a:ext uri="{9D8B030D-6E8A-4147-A177-3AD203B41FA5}">
                      <a16:colId xmlns:a16="http://schemas.microsoft.com/office/drawing/2014/main" val="1618808615"/>
                    </a:ext>
                  </a:extLst>
                </a:gridCol>
                <a:gridCol w="8213368">
                  <a:extLst>
                    <a:ext uri="{9D8B030D-6E8A-4147-A177-3AD203B41FA5}">
                      <a16:colId xmlns:a16="http://schemas.microsoft.com/office/drawing/2014/main" val="653378059"/>
                    </a:ext>
                  </a:extLst>
                </a:gridCol>
              </a:tblGrid>
              <a:tr h="1498817">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吸入ガス</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の 過 熱</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dirty="0">
                          <a:solidFill>
                            <a:schemeClr val="tx1"/>
                          </a:solidFill>
                          <a:latin typeface="ＭＳ 明朝" panose="02020609040205080304" pitchFamily="17" charset="-128"/>
                          <a:ea typeface="ＭＳ 明朝" panose="02020609040205080304" pitchFamily="17" charset="-128"/>
                        </a:rPr>
                        <a:t>冷凍負荷の増大、膨張弁の加熱度過大、</a:t>
                      </a:r>
                      <a:endParaRPr kumimoji="1" lang="en-US" altLang="ja-JP" sz="30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dirty="0">
                          <a:solidFill>
                            <a:schemeClr val="tx1"/>
                          </a:solidFill>
                          <a:latin typeface="ＭＳ 明朝" panose="02020609040205080304" pitchFamily="17" charset="-128"/>
                          <a:ea typeface="ＭＳ 明朝" panose="02020609040205080304" pitchFamily="17" charset="-128"/>
                        </a:rPr>
                        <a:t>冷媒不足、膨張弁及び電磁弁詰まり、</a:t>
                      </a:r>
                      <a:endParaRPr kumimoji="1" lang="en-US" altLang="ja-JP" sz="30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dirty="0">
                          <a:solidFill>
                            <a:schemeClr val="tx1"/>
                          </a:solidFill>
                          <a:latin typeface="ＭＳ 明朝" panose="02020609040205080304" pitchFamily="17" charset="-128"/>
                          <a:ea typeface="ＭＳ 明朝" panose="02020609040205080304" pitchFamily="17" charset="-128"/>
                        </a:rPr>
                        <a:t>蒸発器液レベルの点検</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895165"/>
                  </a:ext>
                </a:extLst>
              </a:tr>
              <a:tr h="1121360">
                <a:tc>
                  <a:txBody>
                    <a:bodyPr/>
                    <a:lstStyle/>
                    <a:p>
                      <a:pPr algn="ctr"/>
                      <a:r>
                        <a:rPr kumimoji="1" lang="ja-JP" altLang="en-US" sz="2800" b="1" dirty="0">
                          <a:latin typeface="ＭＳ 明朝" panose="02020609040205080304" pitchFamily="17" charset="-128"/>
                          <a:ea typeface="ＭＳ 明朝" panose="02020609040205080304" pitchFamily="17" charset="-128"/>
                        </a:rPr>
                        <a:t>吸入圧力</a:t>
                      </a:r>
                      <a:endParaRPr kumimoji="1" lang="en-US" altLang="ja-JP" sz="2800" b="1" dirty="0">
                        <a:latin typeface="ＭＳ 明朝" panose="02020609040205080304" pitchFamily="17" charset="-128"/>
                        <a:ea typeface="ＭＳ 明朝" panose="02020609040205080304" pitchFamily="17" charset="-128"/>
                      </a:endParaRPr>
                    </a:p>
                    <a:p>
                      <a:pPr algn="ctr"/>
                      <a:r>
                        <a:rPr kumimoji="1" lang="ja-JP" altLang="en-US" sz="2800" b="1" dirty="0">
                          <a:latin typeface="ＭＳ 明朝" panose="02020609040205080304" pitchFamily="17" charset="-128"/>
                          <a:ea typeface="ＭＳ 明朝" panose="02020609040205080304" pitchFamily="17" charset="-128"/>
                        </a:rPr>
                        <a:t>の 低 下</a:t>
                      </a:r>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明朝" panose="02020609040205080304" pitchFamily="17" charset="-128"/>
                          <a:ea typeface="ＭＳ 明朝" panose="02020609040205080304" pitchFamily="17" charset="-128"/>
                        </a:rPr>
                        <a:t>冷凍負荷の減少、冷却管の着霜過大、膨張弁の絞りすぎ及び冷凍機容量調節器等の点検</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734297"/>
                  </a:ext>
                </a:extLst>
              </a:tr>
              <a:tr h="1178567">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吐出圧力</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の 上 昇</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dirty="0">
                          <a:solidFill>
                            <a:schemeClr val="tx1"/>
                          </a:solidFill>
                          <a:latin typeface="ＭＳ 明朝" panose="02020609040205080304" pitchFamily="17" charset="-128"/>
                          <a:ea typeface="ＭＳ 明朝" panose="02020609040205080304" pitchFamily="17" charset="-128"/>
                        </a:rPr>
                        <a:t>凝縮器の伝熱不良、冷却水量の減少、</a:t>
                      </a:r>
                      <a:endParaRPr kumimoji="1" lang="en-US" altLang="ja-JP" sz="30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dirty="0">
                          <a:solidFill>
                            <a:schemeClr val="tx1"/>
                          </a:solidFill>
                          <a:latin typeface="ＭＳ 明朝" panose="02020609040205080304" pitchFamily="17" charset="-128"/>
                          <a:ea typeface="ＭＳ 明朝" panose="02020609040205080304" pitchFamily="17" charset="-128"/>
                        </a:rPr>
                        <a:t>冷却風量不足不凝縮ガス排除</a:t>
                      </a:r>
                      <a:endParaRPr kumimoji="1" lang="ja-JP" altLang="en-US" sz="30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905054"/>
                  </a:ext>
                </a:extLst>
              </a:tr>
              <a:tr h="1178567">
                <a:tc>
                  <a:txBody>
                    <a:bodyPr/>
                    <a:lstStyle/>
                    <a:p>
                      <a:pPr algn="ctr"/>
                      <a:r>
                        <a:rPr kumimoji="1" lang="ja-JP" altLang="en-US" sz="2800" b="1" dirty="0">
                          <a:latin typeface="ＭＳ 明朝" panose="02020609040205080304" pitchFamily="17" charset="-128"/>
                          <a:ea typeface="ＭＳ 明朝" panose="02020609040205080304" pitchFamily="17" charset="-128"/>
                        </a:rPr>
                        <a:t>吐 出 弁</a:t>
                      </a:r>
                      <a:endParaRPr kumimoji="1" lang="en-US" altLang="ja-JP" sz="2800" b="1" dirty="0">
                        <a:latin typeface="ＭＳ 明朝" panose="02020609040205080304" pitchFamily="17" charset="-128"/>
                        <a:ea typeface="ＭＳ 明朝" panose="02020609040205080304" pitchFamily="17" charset="-128"/>
                      </a:endParaRPr>
                    </a:p>
                    <a:p>
                      <a:pPr algn="ctr"/>
                      <a:r>
                        <a:rPr kumimoji="1" lang="ja-JP" altLang="en-US" sz="2800" b="1" dirty="0">
                          <a:latin typeface="ＭＳ 明朝" panose="02020609040205080304" pitchFamily="17" charset="-128"/>
                          <a:ea typeface="ＭＳ 明朝" panose="02020609040205080304" pitchFamily="17" charset="-128"/>
                        </a:rPr>
                        <a:t>の 漏 れ</a:t>
                      </a:r>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latin typeface="ＭＳ 明朝" panose="02020609040205080304" pitchFamily="17" charset="-128"/>
                          <a:ea typeface="ＭＳ 明朝" panose="02020609040205080304" pitchFamily="17" charset="-128"/>
                        </a:rPr>
                        <a:t>吐出弁割れ、弁の交換</a:t>
                      </a:r>
                      <a:endParaRPr kumimoji="1" lang="ja-JP" altLang="en-US" sz="32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58831"/>
                  </a:ext>
                </a:extLst>
              </a:tr>
            </a:tbl>
          </a:graphicData>
        </a:graphic>
      </p:graphicFrame>
    </p:spTree>
    <p:extLst>
      <p:ext uri="{BB962C8B-B14F-4D97-AF65-F5344CB8AC3E}">
        <p14:creationId xmlns:p14="http://schemas.microsoft.com/office/powerpoint/2010/main" val="4100250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DA087F-DF35-91A9-DCC7-0F7053CEE686}"/>
              </a:ext>
            </a:extLst>
          </p:cNvPr>
          <p:cNvSpPr>
            <a:spLocks noGrp="1"/>
          </p:cNvSpPr>
          <p:nvPr>
            <p:ph type="title"/>
          </p:nvPr>
        </p:nvSpPr>
        <p:spPr>
          <a:xfrm>
            <a:off x="838200" y="365125"/>
            <a:ext cx="10515600" cy="885451"/>
          </a:xfrm>
        </p:spPr>
        <p:txBody>
          <a:bodyPr>
            <a:normAutofit/>
          </a:bodyPr>
          <a:lstStyle/>
          <a:p>
            <a:pPr algn="ctr"/>
            <a:r>
              <a:rPr kumimoji="1" lang="ja-JP" altLang="en-US" sz="4400" b="1" dirty="0">
                <a:latin typeface="ＭＳ 明朝" panose="02020609040205080304" pitchFamily="17" charset="-128"/>
                <a:ea typeface="ＭＳ 明朝" panose="02020609040205080304" pitchFamily="17" charset="-128"/>
              </a:rPr>
              <a:t>圧縮機の潤滑不良</a:t>
            </a:r>
            <a:endParaRPr kumimoji="1" lang="ja-JP" altLang="en-US" dirty="0"/>
          </a:p>
        </p:txBody>
      </p:sp>
      <p:graphicFrame>
        <p:nvGraphicFramePr>
          <p:cNvPr id="5" name="表 5">
            <a:extLst>
              <a:ext uri="{FF2B5EF4-FFF2-40B4-BE49-F238E27FC236}">
                <a16:creationId xmlns:a16="http://schemas.microsoft.com/office/drawing/2014/main" id="{2AD3F46E-8A1F-3DE8-4593-B2FE858AA067}"/>
              </a:ext>
            </a:extLst>
          </p:cNvPr>
          <p:cNvGraphicFramePr>
            <a:graphicFrameLocks noGrp="1"/>
          </p:cNvGraphicFramePr>
          <p:nvPr>
            <p:ph idx="1"/>
            <p:extLst>
              <p:ext uri="{D42A27DB-BD31-4B8C-83A1-F6EECF244321}">
                <p14:modId xmlns:p14="http://schemas.microsoft.com/office/powerpoint/2010/main" val="2020244427"/>
              </p:ext>
            </p:extLst>
          </p:nvPr>
        </p:nvGraphicFramePr>
        <p:xfrm>
          <a:off x="806824" y="1070610"/>
          <a:ext cx="10546976" cy="51638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83001864"/>
                    </a:ext>
                  </a:extLst>
                </a:gridCol>
                <a:gridCol w="7803776">
                  <a:extLst>
                    <a:ext uri="{9D8B030D-6E8A-4147-A177-3AD203B41FA5}">
                      <a16:colId xmlns:a16="http://schemas.microsoft.com/office/drawing/2014/main" val="3349744518"/>
                    </a:ext>
                  </a:extLst>
                </a:gridCol>
              </a:tblGrid>
              <a:tr h="79337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油 圧 不 足</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オイルポンプ不調、油圧調整弁調整不良、</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リング摩耗、オイルストレーナの詰まり</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940652"/>
                  </a:ext>
                </a:extLst>
              </a:tr>
              <a:tr h="1042670">
                <a:tc>
                  <a:txBody>
                    <a:bodyPr/>
                    <a:lstStyle/>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ｸﾗﾝｹｰｽ、油回収器</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へ冷媒落込み</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2400" b="1" dirty="0">
                          <a:solidFill>
                            <a:schemeClr val="tx1"/>
                          </a:solidFill>
                          <a:latin typeface="ＭＳ 明朝" panose="02020609040205080304" pitchFamily="17" charset="-128"/>
                          <a:ea typeface="ＭＳ 明朝" panose="02020609040205080304" pitchFamily="17" charset="-128"/>
                        </a:rPr>
                        <a:t>液バック</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400" b="1" dirty="0">
                          <a:latin typeface="ＭＳ 明朝" panose="02020609040205080304" pitchFamily="17" charset="-128"/>
                          <a:ea typeface="ＭＳ 明朝" panose="02020609040205080304" pitchFamily="17" charset="-128"/>
                        </a:rPr>
                        <a:t>オイルフォーミングによる油上がり多くなりクランクケースの油量減少と粘度低下、フォーミングによるオイルストレーナ詰まり</a:t>
                      </a:r>
                      <a:endParaRPr kumimoji="1" lang="en-US" altLang="ja-JP" sz="2400" b="1"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869383"/>
                  </a:ext>
                </a:extLst>
              </a:tr>
              <a:tr h="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油 の 劣 化</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吐出温度上昇による油の分解、水分混入、</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定期的にオイル交換</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972613"/>
                  </a:ext>
                </a:extLst>
              </a:tr>
              <a:tr h="1042670">
                <a:tc>
                  <a:txBody>
                    <a:bodyPr/>
                    <a:lstStyle/>
                    <a:p>
                      <a:pPr algn="dist"/>
                      <a:r>
                        <a:rPr kumimoji="1" lang="ja-JP" altLang="en-US" sz="2800" b="1" dirty="0">
                          <a:latin typeface="ＭＳ 明朝" panose="02020609040205080304" pitchFamily="17" charset="-128"/>
                          <a:ea typeface="ＭＳ 明朝" panose="02020609040205080304" pitchFamily="17" charset="-128"/>
                        </a:rPr>
                        <a:t>油 温 上 昇</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明朝" panose="02020609040205080304" pitchFamily="17" charset="-128"/>
                          <a:ea typeface="ＭＳ 明朝" panose="02020609040205080304" pitchFamily="17" charset="-128"/>
                        </a:rPr>
                        <a:t>潤滑油の冷却不良（熱交換器の冷却水量点検）</a:t>
                      </a:r>
                      <a:endParaRPr kumimoji="1" lang="en-US" altLang="ja-JP" sz="2800" b="1"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明朝" panose="02020609040205080304" pitchFamily="17" charset="-128"/>
                          <a:ea typeface="ＭＳ 明朝" panose="02020609040205080304" pitchFamily="17" charset="-128"/>
                        </a:rPr>
                        <a:t>過熱運転</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26425"/>
                  </a:ext>
                </a:extLst>
              </a:tr>
              <a:tr h="104267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油量の不足</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ピストンリング摩耗による異常な油上がり、</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フォーミング発生、潤滑油補充</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900545"/>
                  </a:ext>
                </a:extLst>
              </a:tr>
            </a:tbl>
          </a:graphicData>
        </a:graphic>
      </p:graphicFrame>
      <p:sp>
        <p:nvSpPr>
          <p:cNvPr id="4" name="フッター プレースホルダー 3">
            <a:extLst>
              <a:ext uri="{FF2B5EF4-FFF2-40B4-BE49-F238E27FC236}">
                <a16:creationId xmlns:a16="http://schemas.microsoft.com/office/drawing/2014/main" id="{0D894D91-F121-BDA6-5B35-5C2AF63779F0}"/>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9101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95B96-7CDB-4C19-B706-10929E381B59}"/>
              </a:ext>
            </a:extLst>
          </p:cNvPr>
          <p:cNvSpPr>
            <a:spLocks noGrp="1"/>
          </p:cNvSpPr>
          <p:nvPr>
            <p:ph type="title"/>
          </p:nvPr>
        </p:nvSpPr>
        <p:spPr>
          <a:xfrm>
            <a:off x="838200" y="391907"/>
            <a:ext cx="10515600" cy="788524"/>
          </a:xfrm>
          <a:ln>
            <a:noFill/>
          </a:ln>
        </p:spPr>
        <p:txBody>
          <a:bodyPr anchor="t">
            <a:normAutofit/>
          </a:bodyPr>
          <a:lstStyle/>
          <a:p>
            <a:pPr algn="ctr"/>
            <a:r>
              <a:rPr kumimoji="1" lang="ja-JP" altLang="en-US" sz="3600" b="1" dirty="0">
                <a:latin typeface="ＭＳ 明朝" panose="02020609040205080304" pitchFamily="17" charset="-128"/>
                <a:ea typeface="ＭＳ 明朝" panose="02020609040205080304" pitchFamily="17" charset="-128"/>
              </a:rPr>
              <a:t>Ｐ</a:t>
            </a:r>
            <a:r>
              <a:rPr kumimoji="1" lang="en-US" altLang="ja-JP" sz="3600" b="1" dirty="0">
                <a:latin typeface="ＭＳ 明朝" panose="02020609040205080304" pitchFamily="17" charset="-128"/>
                <a:ea typeface="ＭＳ 明朝" panose="02020609040205080304" pitchFamily="17" charset="-128"/>
              </a:rPr>
              <a:t>-h</a:t>
            </a:r>
            <a:r>
              <a:rPr kumimoji="1" lang="ja-JP" altLang="en-US" sz="3600" b="1" dirty="0">
                <a:latin typeface="ＭＳ 明朝" panose="02020609040205080304" pitchFamily="17" charset="-128"/>
                <a:ea typeface="ＭＳ 明朝" panose="02020609040205080304" pitchFamily="17" charset="-128"/>
              </a:rPr>
              <a:t>線図上の冷凍サイクル</a:t>
            </a:r>
          </a:p>
        </p:txBody>
      </p:sp>
      <p:sp>
        <p:nvSpPr>
          <p:cNvPr id="4" name="コンテンツ プレースホルダー 3">
            <a:extLst>
              <a:ext uri="{FF2B5EF4-FFF2-40B4-BE49-F238E27FC236}">
                <a16:creationId xmlns:a16="http://schemas.microsoft.com/office/drawing/2014/main" id="{8D646DD6-5CA4-BE25-53C2-D6FC261778F7}"/>
              </a:ext>
            </a:extLst>
          </p:cNvPr>
          <p:cNvSpPr>
            <a:spLocks noGrp="1"/>
          </p:cNvSpPr>
          <p:nvPr>
            <p:ph idx="1"/>
          </p:nvPr>
        </p:nvSpPr>
        <p:spPr>
          <a:xfrm>
            <a:off x="838200" y="1143000"/>
            <a:ext cx="10515600" cy="5171281"/>
          </a:xfrm>
          <a:ln w="38100">
            <a:solidFill>
              <a:schemeClr val="tx1"/>
            </a:solidFill>
          </a:ln>
        </p:spPr>
        <p:txBody>
          <a:bodyPr/>
          <a:lstStyle/>
          <a:p>
            <a:pPr marL="0" indent="0">
              <a:buNone/>
            </a:pPr>
            <a:r>
              <a:rPr lang="ja-JP" altLang="en-US" dirty="0"/>
              <a:t>　</a:t>
            </a:r>
          </a:p>
        </p:txBody>
      </p:sp>
      <p:sp>
        <p:nvSpPr>
          <p:cNvPr id="3" name="フッター プレースホルダー 2">
            <a:extLst>
              <a:ext uri="{FF2B5EF4-FFF2-40B4-BE49-F238E27FC236}">
                <a16:creationId xmlns:a16="http://schemas.microsoft.com/office/drawing/2014/main" id="{C4F1E23E-A1BF-4F48-9657-01C1183A7A38}"/>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cxnSp>
        <p:nvCxnSpPr>
          <p:cNvPr id="7" name="直線コネクタ 6">
            <a:extLst>
              <a:ext uri="{FF2B5EF4-FFF2-40B4-BE49-F238E27FC236}">
                <a16:creationId xmlns:a16="http://schemas.microsoft.com/office/drawing/2014/main" id="{6F336F79-0310-48DC-B9D0-7566DA84DC65}"/>
              </a:ext>
            </a:extLst>
          </p:cNvPr>
          <p:cNvCxnSpPr>
            <a:cxnSpLocks/>
          </p:cNvCxnSpPr>
          <p:nvPr/>
        </p:nvCxnSpPr>
        <p:spPr>
          <a:xfrm>
            <a:off x="1580930" y="1757684"/>
            <a:ext cx="25448" cy="4124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01DC99E-83EA-49C3-88FA-B7D23C451686}"/>
              </a:ext>
            </a:extLst>
          </p:cNvPr>
          <p:cNvCxnSpPr>
            <a:cxnSpLocks/>
          </p:cNvCxnSpPr>
          <p:nvPr/>
        </p:nvCxnSpPr>
        <p:spPr>
          <a:xfrm>
            <a:off x="1618735" y="5844746"/>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フローチャート: 和接合 9">
            <a:extLst>
              <a:ext uri="{FF2B5EF4-FFF2-40B4-BE49-F238E27FC236}">
                <a16:creationId xmlns:a16="http://schemas.microsoft.com/office/drawing/2014/main" id="{0C0E5D36-69AA-4827-A84D-9E4E988ECADB}"/>
              </a:ext>
            </a:extLst>
          </p:cNvPr>
          <p:cNvSpPr/>
          <p:nvPr/>
        </p:nvSpPr>
        <p:spPr>
          <a:xfrm>
            <a:off x="2298355" y="3540485"/>
            <a:ext cx="234779" cy="234776"/>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フローチャート: 処理 10">
            <a:extLst>
              <a:ext uri="{FF2B5EF4-FFF2-40B4-BE49-F238E27FC236}">
                <a16:creationId xmlns:a16="http://schemas.microsoft.com/office/drawing/2014/main" id="{81E6467F-1C07-430D-B03F-69643172D2ED}"/>
              </a:ext>
            </a:extLst>
          </p:cNvPr>
          <p:cNvSpPr/>
          <p:nvPr/>
        </p:nvSpPr>
        <p:spPr>
          <a:xfrm>
            <a:off x="1975016" y="2916461"/>
            <a:ext cx="286270" cy="1476362"/>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膨張弁</a:t>
            </a:r>
          </a:p>
        </p:txBody>
      </p:sp>
      <p:cxnSp>
        <p:nvCxnSpPr>
          <p:cNvPr id="13" name="直線コネクタ 12">
            <a:extLst>
              <a:ext uri="{FF2B5EF4-FFF2-40B4-BE49-F238E27FC236}">
                <a16:creationId xmlns:a16="http://schemas.microsoft.com/office/drawing/2014/main" id="{A231D294-1889-44CC-8E22-6C2890AD3FFD}"/>
              </a:ext>
            </a:extLst>
          </p:cNvPr>
          <p:cNvCxnSpPr>
            <a:cxnSpLocks/>
            <a:endCxn id="10" idx="0"/>
          </p:cNvCxnSpPr>
          <p:nvPr/>
        </p:nvCxnSpPr>
        <p:spPr>
          <a:xfrm flipH="1">
            <a:off x="2415745" y="2329521"/>
            <a:ext cx="9275" cy="12109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4AC7DF8-171E-4B09-BA5B-9FD2CAD8446A}"/>
              </a:ext>
            </a:extLst>
          </p:cNvPr>
          <p:cNvCxnSpPr>
            <a:cxnSpLocks/>
          </p:cNvCxnSpPr>
          <p:nvPr/>
        </p:nvCxnSpPr>
        <p:spPr>
          <a:xfrm>
            <a:off x="2431170" y="3759648"/>
            <a:ext cx="0" cy="13762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4FE353C7-CE8D-41D8-BE1D-AFCCA0B20102}"/>
              </a:ext>
            </a:extLst>
          </p:cNvPr>
          <p:cNvSpPr/>
          <p:nvPr/>
        </p:nvSpPr>
        <p:spPr>
          <a:xfrm>
            <a:off x="3898554" y="4922142"/>
            <a:ext cx="2631989" cy="427459"/>
          </a:xfrm>
          <a:prstGeom prst="rtTriangl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600" b="1" dirty="0">
                <a:solidFill>
                  <a:schemeClr val="tx1"/>
                </a:solidFill>
                <a:latin typeface="ＭＳ 明朝" panose="02020609040205080304" pitchFamily="17" charset="-128"/>
                <a:ea typeface="ＭＳ 明朝" panose="02020609040205080304" pitchFamily="17" charset="-128"/>
              </a:rPr>
              <a:t>飽和液</a:t>
            </a:r>
          </a:p>
        </p:txBody>
      </p:sp>
      <p:sp>
        <p:nvSpPr>
          <p:cNvPr id="16" name="直角三角形 15">
            <a:extLst>
              <a:ext uri="{FF2B5EF4-FFF2-40B4-BE49-F238E27FC236}">
                <a16:creationId xmlns:a16="http://schemas.microsoft.com/office/drawing/2014/main" id="{DD70BA27-B0FA-4ED4-AB71-1FEA0179B38B}"/>
              </a:ext>
            </a:extLst>
          </p:cNvPr>
          <p:cNvSpPr/>
          <p:nvPr/>
        </p:nvSpPr>
        <p:spPr>
          <a:xfrm rot="10800000">
            <a:off x="3880024" y="4905627"/>
            <a:ext cx="2631989" cy="427459"/>
          </a:xfrm>
          <a:prstGeom prst="rtTriangl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ＭＳ 明朝" panose="02020609040205080304" pitchFamily="17" charset="-128"/>
              <a:ea typeface="ＭＳ 明朝" panose="02020609040205080304" pitchFamily="17" charset="-128"/>
            </a:endParaRPr>
          </a:p>
        </p:txBody>
      </p:sp>
      <p:sp>
        <p:nvSpPr>
          <p:cNvPr id="17" name="フローチャート: 処理 16">
            <a:extLst>
              <a:ext uri="{FF2B5EF4-FFF2-40B4-BE49-F238E27FC236}">
                <a16:creationId xmlns:a16="http://schemas.microsoft.com/office/drawing/2014/main" id="{69222CB7-0E19-4753-BE43-5466C3789C4C}"/>
              </a:ext>
            </a:extLst>
          </p:cNvPr>
          <p:cNvSpPr/>
          <p:nvPr/>
        </p:nvSpPr>
        <p:spPr>
          <a:xfrm>
            <a:off x="6512013" y="4905627"/>
            <a:ext cx="148274" cy="440083"/>
          </a:xfrm>
          <a:prstGeom prst="flowChartProcess">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a:extLst>
              <a:ext uri="{FF2B5EF4-FFF2-40B4-BE49-F238E27FC236}">
                <a16:creationId xmlns:a16="http://schemas.microsoft.com/office/drawing/2014/main" id="{E45ED4FE-364F-4CA4-850F-547DB9D9E6B4}"/>
              </a:ext>
            </a:extLst>
          </p:cNvPr>
          <p:cNvSpPr/>
          <p:nvPr/>
        </p:nvSpPr>
        <p:spPr>
          <a:xfrm rot="10800000">
            <a:off x="4028302" y="2106186"/>
            <a:ext cx="2631989" cy="427459"/>
          </a:xfrm>
          <a:prstGeom prst="rtTriangl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a:extLst>
              <a:ext uri="{FF2B5EF4-FFF2-40B4-BE49-F238E27FC236}">
                <a16:creationId xmlns:a16="http://schemas.microsoft.com/office/drawing/2014/main" id="{59DB9AFF-8A94-4F31-8C7A-855435501DE8}"/>
              </a:ext>
            </a:extLst>
          </p:cNvPr>
          <p:cNvSpPr/>
          <p:nvPr/>
        </p:nvSpPr>
        <p:spPr>
          <a:xfrm>
            <a:off x="4028302" y="2121063"/>
            <a:ext cx="2631989" cy="427459"/>
          </a:xfrm>
          <a:prstGeom prst="rtTriangle">
            <a:avLst/>
          </a:prstGeom>
          <a:solidFill>
            <a:srgbClr val="FF7C8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b="1" dirty="0">
                <a:solidFill>
                  <a:schemeClr val="tx1"/>
                </a:solidFill>
                <a:latin typeface="ＭＳ 明朝" panose="02020609040205080304" pitchFamily="17" charset="-128"/>
                <a:ea typeface="ＭＳ 明朝" panose="02020609040205080304" pitchFamily="17" charset="-128"/>
              </a:rPr>
              <a:t>飽和液</a:t>
            </a:r>
          </a:p>
        </p:txBody>
      </p:sp>
      <p:sp>
        <p:nvSpPr>
          <p:cNvPr id="21" name="フローチャート: 処理 20">
            <a:extLst>
              <a:ext uri="{FF2B5EF4-FFF2-40B4-BE49-F238E27FC236}">
                <a16:creationId xmlns:a16="http://schemas.microsoft.com/office/drawing/2014/main" id="{B15A8188-59C7-49E7-A784-2441748938CC}"/>
              </a:ext>
            </a:extLst>
          </p:cNvPr>
          <p:cNvSpPr/>
          <p:nvPr/>
        </p:nvSpPr>
        <p:spPr>
          <a:xfrm>
            <a:off x="3880023" y="2102300"/>
            <a:ext cx="166810" cy="45721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FD9F472F-7C58-496B-A7D3-AF980F2A3A66}"/>
              </a:ext>
            </a:extLst>
          </p:cNvPr>
          <p:cNvCxnSpPr>
            <a:cxnSpLocks/>
          </p:cNvCxnSpPr>
          <p:nvPr/>
        </p:nvCxnSpPr>
        <p:spPr>
          <a:xfrm flipH="1">
            <a:off x="3898556" y="2548520"/>
            <a:ext cx="1" cy="55302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076255A6-6DC7-4ACA-91C9-2252757B85AC}"/>
              </a:ext>
            </a:extLst>
          </p:cNvPr>
          <p:cNvCxnSpPr/>
          <p:nvPr/>
        </p:nvCxnSpPr>
        <p:spPr>
          <a:xfrm>
            <a:off x="3898556" y="3101547"/>
            <a:ext cx="0" cy="11738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C8EBDF5-5CCC-4E42-A402-F46327572088}"/>
              </a:ext>
            </a:extLst>
          </p:cNvPr>
          <p:cNvCxnSpPr>
            <a:cxnSpLocks/>
            <a:endCxn id="15" idx="0"/>
          </p:cNvCxnSpPr>
          <p:nvPr/>
        </p:nvCxnSpPr>
        <p:spPr>
          <a:xfrm flipH="1">
            <a:off x="3898554" y="4275438"/>
            <a:ext cx="2" cy="646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6291AEF-0691-42BB-A87E-BD484685DB1D}"/>
              </a:ext>
            </a:extLst>
          </p:cNvPr>
          <p:cNvSpPr/>
          <p:nvPr/>
        </p:nvSpPr>
        <p:spPr>
          <a:xfrm>
            <a:off x="6638662" y="2098475"/>
            <a:ext cx="308920" cy="472584"/>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3B5EC5D2-4C29-45BA-B168-A17B1627160B}"/>
              </a:ext>
            </a:extLst>
          </p:cNvPr>
          <p:cNvCxnSpPr>
            <a:cxnSpLocks/>
          </p:cNvCxnSpPr>
          <p:nvPr/>
        </p:nvCxnSpPr>
        <p:spPr>
          <a:xfrm flipV="1">
            <a:off x="3880024" y="4275438"/>
            <a:ext cx="278026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1FCE057-54C1-4DCE-AFCE-89FF6A541235}"/>
              </a:ext>
            </a:extLst>
          </p:cNvPr>
          <p:cNvCxnSpPr>
            <a:cxnSpLocks/>
          </p:cNvCxnSpPr>
          <p:nvPr/>
        </p:nvCxnSpPr>
        <p:spPr>
          <a:xfrm>
            <a:off x="3898554" y="3101547"/>
            <a:ext cx="30706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AD70A57-D6A5-49BB-A9FF-1C8515804482}"/>
              </a:ext>
            </a:extLst>
          </p:cNvPr>
          <p:cNvCxnSpPr>
            <a:cxnSpLocks/>
            <a:stCxn id="16" idx="2"/>
          </p:cNvCxnSpPr>
          <p:nvPr/>
        </p:nvCxnSpPr>
        <p:spPr>
          <a:xfrm flipV="1">
            <a:off x="6512013" y="4288063"/>
            <a:ext cx="0" cy="617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D6F5753-63DF-4A39-8ED2-31E989F90F3C}"/>
              </a:ext>
            </a:extLst>
          </p:cNvPr>
          <p:cNvCxnSpPr>
            <a:cxnSpLocks/>
          </p:cNvCxnSpPr>
          <p:nvPr/>
        </p:nvCxnSpPr>
        <p:spPr>
          <a:xfrm flipV="1">
            <a:off x="6660287" y="4304578"/>
            <a:ext cx="0" cy="617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BB15A60-8F32-4561-B230-216F9AC280A3}"/>
              </a:ext>
            </a:extLst>
          </p:cNvPr>
          <p:cNvCxnSpPr>
            <a:cxnSpLocks/>
          </p:cNvCxnSpPr>
          <p:nvPr/>
        </p:nvCxnSpPr>
        <p:spPr>
          <a:xfrm flipV="1">
            <a:off x="6660287" y="3101548"/>
            <a:ext cx="308924" cy="121565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C8A78D9-59BD-4CEA-8375-AB4E75593221}"/>
              </a:ext>
            </a:extLst>
          </p:cNvPr>
          <p:cNvCxnSpPr>
            <a:cxnSpLocks/>
          </p:cNvCxnSpPr>
          <p:nvPr/>
        </p:nvCxnSpPr>
        <p:spPr>
          <a:xfrm flipH="1">
            <a:off x="6660290" y="2561150"/>
            <a:ext cx="1" cy="55302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916B990F-7718-4D7D-ADAB-CA60A88C0009}"/>
              </a:ext>
            </a:extLst>
          </p:cNvPr>
          <p:cNvCxnSpPr>
            <a:cxnSpLocks/>
          </p:cNvCxnSpPr>
          <p:nvPr/>
        </p:nvCxnSpPr>
        <p:spPr>
          <a:xfrm flipH="1">
            <a:off x="6969210" y="2540099"/>
            <a:ext cx="1" cy="55302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D612A83F-715C-4455-93FD-C366769BDB99}"/>
              </a:ext>
            </a:extLst>
          </p:cNvPr>
          <p:cNvCxnSpPr/>
          <p:nvPr/>
        </p:nvCxnSpPr>
        <p:spPr>
          <a:xfrm flipH="1">
            <a:off x="2415745" y="3114177"/>
            <a:ext cx="1482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6E717C1-80E3-48CC-88B5-56684EF28FA2}"/>
              </a:ext>
            </a:extLst>
          </p:cNvPr>
          <p:cNvCxnSpPr/>
          <p:nvPr/>
        </p:nvCxnSpPr>
        <p:spPr>
          <a:xfrm flipH="1">
            <a:off x="2397215" y="4275438"/>
            <a:ext cx="1482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フローチャート: 照合 50">
            <a:extLst>
              <a:ext uri="{FF2B5EF4-FFF2-40B4-BE49-F238E27FC236}">
                <a16:creationId xmlns:a16="http://schemas.microsoft.com/office/drawing/2014/main" id="{F2B5AB85-BDA6-4CF1-AADF-40DF7A4114F3}"/>
              </a:ext>
            </a:extLst>
          </p:cNvPr>
          <p:cNvSpPr/>
          <p:nvPr/>
        </p:nvSpPr>
        <p:spPr>
          <a:xfrm>
            <a:off x="2298355" y="3366919"/>
            <a:ext cx="234777" cy="635765"/>
          </a:xfrm>
          <a:prstGeom prst="flowChartCollat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2" name="直線コネクタ 51">
            <a:extLst>
              <a:ext uri="{FF2B5EF4-FFF2-40B4-BE49-F238E27FC236}">
                <a16:creationId xmlns:a16="http://schemas.microsoft.com/office/drawing/2014/main" id="{37A5CA96-EA5F-43C2-BEB7-5318D5A1503D}"/>
              </a:ext>
            </a:extLst>
          </p:cNvPr>
          <p:cNvCxnSpPr>
            <a:cxnSpLocks/>
          </p:cNvCxnSpPr>
          <p:nvPr/>
        </p:nvCxnSpPr>
        <p:spPr>
          <a:xfrm flipH="1">
            <a:off x="4046834" y="2548519"/>
            <a:ext cx="1" cy="55302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2" name="フリーフォーム: 図形 61">
            <a:extLst>
              <a:ext uri="{FF2B5EF4-FFF2-40B4-BE49-F238E27FC236}">
                <a16:creationId xmlns:a16="http://schemas.microsoft.com/office/drawing/2014/main" id="{2E1286DA-12C3-4C13-8A3E-C5A7A4CF4FAF}"/>
              </a:ext>
            </a:extLst>
          </p:cNvPr>
          <p:cNvSpPr/>
          <p:nvPr/>
        </p:nvSpPr>
        <p:spPr>
          <a:xfrm>
            <a:off x="6431683" y="2755558"/>
            <a:ext cx="308924" cy="1989432"/>
          </a:xfrm>
          <a:custGeom>
            <a:avLst/>
            <a:gdLst>
              <a:gd name="connsiteX0" fmla="*/ 420129 w 420129"/>
              <a:gd name="connsiteY0" fmla="*/ 0 h 1977081"/>
              <a:gd name="connsiteX1" fmla="*/ 0 w 420129"/>
              <a:gd name="connsiteY1" fmla="*/ 1977081 h 1977081"/>
              <a:gd name="connsiteX2" fmla="*/ 0 w 420129"/>
              <a:gd name="connsiteY2" fmla="*/ 1977081 h 1977081"/>
            </a:gdLst>
            <a:ahLst/>
            <a:cxnLst>
              <a:cxn ang="0">
                <a:pos x="connsiteX0" y="connsiteY0"/>
              </a:cxn>
              <a:cxn ang="0">
                <a:pos x="connsiteX1" y="connsiteY1"/>
              </a:cxn>
              <a:cxn ang="0">
                <a:pos x="connsiteX2" y="connsiteY2"/>
              </a:cxn>
            </a:cxnLst>
            <a:rect l="l" t="t" r="r" b="b"/>
            <a:pathLst>
              <a:path w="420129" h="1977081">
                <a:moveTo>
                  <a:pt x="420129" y="0"/>
                </a:moveTo>
                <a:lnTo>
                  <a:pt x="0" y="1977081"/>
                </a:lnTo>
                <a:lnTo>
                  <a:pt x="0" y="197708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endParaRPr>
          </a:p>
        </p:txBody>
      </p:sp>
      <p:sp>
        <p:nvSpPr>
          <p:cNvPr id="63" name="フリーフォーム: 図形 62">
            <a:extLst>
              <a:ext uri="{FF2B5EF4-FFF2-40B4-BE49-F238E27FC236}">
                <a16:creationId xmlns:a16="http://schemas.microsoft.com/office/drawing/2014/main" id="{8F139D43-1423-4529-95C4-3B685EE6DFFB}"/>
              </a:ext>
            </a:extLst>
          </p:cNvPr>
          <p:cNvSpPr/>
          <p:nvPr/>
        </p:nvSpPr>
        <p:spPr>
          <a:xfrm>
            <a:off x="3002692" y="2743200"/>
            <a:ext cx="1297459" cy="1977081"/>
          </a:xfrm>
          <a:custGeom>
            <a:avLst/>
            <a:gdLst>
              <a:gd name="connsiteX0" fmla="*/ 1297459 w 1297459"/>
              <a:gd name="connsiteY0" fmla="*/ 0 h 1977081"/>
              <a:gd name="connsiteX1" fmla="*/ 0 w 1297459"/>
              <a:gd name="connsiteY1" fmla="*/ 1977081 h 1977081"/>
              <a:gd name="connsiteX2" fmla="*/ 0 w 1297459"/>
              <a:gd name="connsiteY2" fmla="*/ 1977081 h 1977081"/>
              <a:gd name="connsiteX3" fmla="*/ 0 w 1297459"/>
              <a:gd name="connsiteY3" fmla="*/ 1977081 h 1977081"/>
            </a:gdLst>
            <a:ahLst/>
            <a:cxnLst>
              <a:cxn ang="0">
                <a:pos x="connsiteX0" y="connsiteY0"/>
              </a:cxn>
              <a:cxn ang="0">
                <a:pos x="connsiteX1" y="connsiteY1"/>
              </a:cxn>
              <a:cxn ang="0">
                <a:pos x="connsiteX2" y="connsiteY2"/>
              </a:cxn>
              <a:cxn ang="0">
                <a:pos x="connsiteX3" y="connsiteY3"/>
              </a:cxn>
            </a:cxnLst>
            <a:rect l="l" t="t" r="r" b="b"/>
            <a:pathLst>
              <a:path w="1297459" h="1977081">
                <a:moveTo>
                  <a:pt x="1297459" y="0"/>
                </a:moveTo>
                <a:lnTo>
                  <a:pt x="0" y="1977081"/>
                </a:lnTo>
                <a:lnTo>
                  <a:pt x="0" y="1977081"/>
                </a:lnTo>
                <a:lnTo>
                  <a:pt x="0" y="197708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a:extLst>
              <a:ext uri="{FF2B5EF4-FFF2-40B4-BE49-F238E27FC236}">
                <a16:creationId xmlns:a16="http://schemas.microsoft.com/office/drawing/2014/main" id="{DFEC64A1-6783-4DB6-9F1F-5EBD81BBB885}"/>
              </a:ext>
            </a:extLst>
          </p:cNvPr>
          <p:cNvCxnSpPr/>
          <p:nvPr/>
        </p:nvCxnSpPr>
        <p:spPr>
          <a:xfrm>
            <a:off x="4028302" y="3429000"/>
            <a:ext cx="0" cy="698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7285F7FA-1322-4FE9-86F5-CCEFC4243D84}"/>
              </a:ext>
            </a:extLst>
          </p:cNvPr>
          <p:cNvCxnSpPr/>
          <p:nvPr/>
        </p:nvCxnSpPr>
        <p:spPr>
          <a:xfrm>
            <a:off x="4559643" y="4127157"/>
            <a:ext cx="132217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50BD2FCC-18C6-4D31-9B75-3DAC17A49210}"/>
              </a:ext>
            </a:extLst>
          </p:cNvPr>
          <p:cNvCxnSpPr/>
          <p:nvPr/>
        </p:nvCxnSpPr>
        <p:spPr>
          <a:xfrm flipV="1">
            <a:off x="6623212" y="3309461"/>
            <a:ext cx="197713" cy="6810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9B875131-4790-4D5D-87C3-8621A473AAD7}"/>
              </a:ext>
            </a:extLst>
          </p:cNvPr>
          <p:cNvCxnSpPr/>
          <p:nvPr/>
        </p:nvCxnSpPr>
        <p:spPr>
          <a:xfrm flipH="1">
            <a:off x="5072181" y="3307311"/>
            <a:ext cx="9051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フローチャート: 処理 71">
            <a:extLst>
              <a:ext uri="{FF2B5EF4-FFF2-40B4-BE49-F238E27FC236}">
                <a16:creationId xmlns:a16="http://schemas.microsoft.com/office/drawing/2014/main" id="{7BF30651-33CF-4A0E-A821-11AE3AB8572E}"/>
              </a:ext>
            </a:extLst>
          </p:cNvPr>
          <p:cNvSpPr/>
          <p:nvPr/>
        </p:nvSpPr>
        <p:spPr>
          <a:xfrm>
            <a:off x="3571109" y="2783440"/>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E</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3" name="フローチャート: 処理 72">
            <a:extLst>
              <a:ext uri="{FF2B5EF4-FFF2-40B4-BE49-F238E27FC236}">
                <a16:creationId xmlns:a16="http://schemas.microsoft.com/office/drawing/2014/main" id="{B2DFA1C5-C828-4EF3-B9AE-7D21A7AD47EB}"/>
              </a:ext>
            </a:extLst>
          </p:cNvPr>
          <p:cNvSpPr/>
          <p:nvPr/>
        </p:nvSpPr>
        <p:spPr>
          <a:xfrm>
            <a:off x="4201297" y="2783293"/>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D</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4" name="フローチャート: 処理 73">
            <a:extLst>
              <a:ext uri="{FF2B5EF4-FFF2-40B4-BE49-F238E27FC236}">
                <a16:creationId xmlns:a16="http://schemas.microsoft.com/office/drawing/2014/main" id="{92EA1CE5-D22A-4531-8357-AD4D9B7439CB}"/>
              </a:ext>
            </a:extLst>
          </p:cNvPr>
          <p:cNvSpPr/>
          <p:nvPr/>
        </p:nvSpPr>
        <p:spPr>
          <a:xfrm>
            <a:off x="6311222" y="2774403"/>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C</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5" name="フローチャート: 処理 74">
            <a:extLst>
              <a:ext uri="{FF2B5EF4-FFF2-40B4-BE49-F238E27FC236}">
                <a16:creationId xmlns:a16="http://schemas.microsoft.com/office/drawing/2014/main" id="{4A1CF8F3-D0C3-4BA0-986D-BC7C2DC3A4FD}"/>
              </a:ext>
            </a:extLst>
          </p:cNvPr>
          <p:cNvSpPr/>
          <p:nvPr/>
        </p:nvSpPr>
        <p:spPr>
          <a:xfrm>
            <a:off x="7015546" y="2770012"/>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B</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6" name="フローチャート: 処理 75">
            <a:extLst>
              <a:ext uri="{FF2B5EF4-FFF2-40B4-BE49-F238E27FC236}">
                <a16:creationId xmlns:a16="http://schemas.microsoft.com/office/drawing/2014/main" id="{E7EDF801-4B32-4641-9870-754C8B95F334}"/>
              </a:ext>
            </a:extLst>
          </p:cNvPr>
          <p:cNvSpPr/>
          <p:nvPr/>
        </p:nvSpPr>
        <p:spPr>
          <a:xfrm>
            <a:off x="3490787" y="4225898"/>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F</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7" name="フローチャート: 処理 76">
            <a:extLst>
              <a:ext uri="{FF2B5EF4-FFF2-40B4-BE49-F238E27FC236}">
                <a16:creationId xmlns:a16="http://schemas.microsoft.com/office/drawing/2014/main" id="{86157DCA-1457-4356-B96E-30772ECEC78D}"/>
              </a:ext>
            </a:extLst>
          </p:cNvPr>
          <p:cNvSpPr/>
          <p:nvPr/>
        </p:nvSpPr>
        <p:spPr>
          <a:xfrm>
            <a:off x="6082615" y="4244659"/>
            <a:ext cx="308914" cy="3676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明朝" panose="02020609040205080304" pitchFamily="17" charset="-128"/>
                <a:ea typeface="ＭＳ 明朝" panose="02020609040205080304" pitchFamily="17" charset="-128"/>
              </a:rPr>
              <a:t>G</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78" name="フローチャート: 処理 77">
            <a:extLst>
              <a:ext uri="{FF2B5EF4-FFF2-40B4-BE49-F238E27FC236}">
                <a16:creationId xmlns:a16="http://schemas.microsoft.com/office/drawing/2014/main" id="{D92CFAFC-1D7F-4A14-B543-3DF20173D157}"/>
              </a:ext>
            </a:extLst>
          </p:cNvPr>
          <p:cNvSpPr/>
          <p:nvPr/>
        </p:nvSpPr>
        <p:spPr>
          <a:xfrm>
            <a:off x="6777682" y="4185795"/>
            <a:ext cx="111198" cy="42654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Ａ</a:t>
            </a:r>
          </a:p>
        </p:txBody>
      </p:sp>
      <p:sp>
        <p:nvSpPr>
          <p:cNvPr id="79" name="正方形/長方形 78">
            <a:extLst>
              <a:ext uri="{FF2B5EF4-FFF2-40B4-BE49-F238E27FC236}">
                <a16:creationId xmlns:a16="http://schemas.microsoft.com/office/drawing/2014/main" id="{ABB117B8-C828-4EA1-8AB5-EA471EAF68B5}"/>
              </a:ext>
            </a:extLst>
          </p:cNvPr>
          <p:cNvSpPr/>
          <p:nvPr/>
        </p:nvSpPr>
        <p:spPr>
          <a:xfrm>
            <a:off x="4244280" y="1686860"/>
            <a:ext cx="1655802" cy="391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凝 縮 器</a:t>
            </a:r>
          </a:p>
        </p:txBody>
      </p:sp>
      <p:sp>
        <p:nvSpPr>
          <p:cNvPr id="80" name="正方形/長方形 79">
            <a:extLst>
              <a:ext uri="{FF2B5EF4-FFF2-40B4-BE49-F238E27FC236}">
                <a16:creationId xmlns:a16="http://schemas.microsoft.com/office/drawing/2014/main" id="{ADA67407-8C34-4998-B4B0-46C8536227E8}"/>
              </a:ext>
            </a:extLst>
          </p:cNvPr>
          <p:cNvSpPr/>
          <p:nvPr/>
        </p:nvSpPr>
        <p:spPr>
          <a:xfrm>
            <a:off x="3361038" y="1330224"/>
            <a:ext cx="1297459" cy="427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明朝" panose="02020609040205080304" pitchFamily="17" charset="-128"/>
                <a:ea typeface="ＭＳ 明朝" panose="02020609040205080304" pitchFamily="17" charset="-128"/>
              </a:rPr>
              <a:t>過冷却液</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81" name="正方形/長方形 80">
            <a:extLst>
              <a:ext uri="{FF2B5EF4-FFF2-40B4-BE49-F238E27FC236}">
                <a16:creationId xmlns:a16="http://schemas.microsoft.com/office/drawing/2014/main" id="{046C7967-BB88-48EB-8003-4535F57D582B}"/>
              </a:ext>
            </a:extLst>
          </p:cNvPr>
          <p:cNvSpPr/>
          <p:nvPr/>
        </p:nvSpPr>
        <p:spPr>
          <a:xfrm>
            <a:off x="6311222" y="1330224"/>
            <a:ext cx="1461177" cy="427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過熱蒸気</a:t>
            </a:r>
          </a:p>
        </p:txBody>
      </p:sp>
      <p:cxnSp>
        <p:nvCxnSpPr>
          <p:cNvPr id="83" name="直線矢印コネクタ 82">
            <a:extLst>
              <a:ext uri="{FF2B5EF4-FFF2-40B4-BE49-F238E27FC236}">
                <a16:creationId xmlns:a16="http://schemas.microsoft.com/office/drawing/2014/main" id="{8716C11A-4435-4AF9-B512-9DCD39F394A2}"/>
              </a:ext>
            </a:extLst>
          </p:cNvPr>
          <p:cNvCxnSpPr>
            <a:cxnSpLocks/>
            <a:stCxn id="81" idx="2"/>
            <a:endCxn id="33" idx="0"/>
          </p:cNvCxnSpPr>
          <p:nvPr/>
        </p:nvCxnSpPr>
        <p:spPr>
          <a:xfrm flipH="1">
            <a:off x="6793122" y="1757684"/>
            <a:ext cx="248689" cy="3407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2FF6FC39-0D82-4063-AD45-44CC38DB7E86}"/>
              </a:ext>
            </a:extLst>
          </p:cNvPr>
          <p:cNvCxnSpPr>
            <a:cxnSpLocks/>
            <a:endCxn id="21" idx="0"/>
          </p:cNvCxnSpPr>
          <p:nvPr/>
        </p:nvCxnSpPr>
        <p:spPr>
          <a:xfrm>
            <a:off x="3898554" y="1697849"/>
            <a:ext cx="64874" cy="4044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フローチャート: 処理 89">
            <a:extLst>
              <a:ext uri="{FF2B5EF4-FFF2-40B4-BE49-F238E27FC236}">
                <a16:creationId xmlns:a16="http://schemas.microsoft.com/office/drawing/2014/main" id="{DEEE8566-92E8-42A9-885F-FEDE706F83A0}"/>
              </a:ext>
            </a:extLst>
          </p:cNvPr>
          <p:cNvSpPr/>
          <p:nvPr/>
        </p:nvSpPr>
        <p:spPr>
          <a:xfrm>
            <a:off x="4799185" y="1299781"/>
            <a:ext cx="1770103" cy="367677"/>
          </a:xfrm>
          <a:prstGeom prst="flowChart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渇き飽和蒸気</a:t>
            </a:r>
          </a:p>
        </p:txBody>
      </p:sp>
      <p:cxnSp>
        <p:nvCxnSpPr>
          <p:cNvPr id="92" name="直線矢印コネクタ 91">
            <a:extLst>
              <a:ext uri="{FF2B5EF4-FFF2-40B4-BE49-F238E27FC236}">
                <a16:creationId xmlns:a16="http://schemas.microsoft.com/office/drawing/2014/main" id="{B8B5CB5A-E69A-4B7D-A3BC-85A05B7B0796}"/>
              </a:ext>
            </a:extLst>
          </p:cNvPr>
          <p:cNvCxnSpPr>
            <a:cxnSpLocks/>
          </p:cNvCxnSpPr>
          <p:nvPr/>
        </p:nvCxnSpPr>
        <p:spPr>
          <a:xfrm>
            <a:off x="5998686" y="1703996"/>
            <a:ext cx="97314" cy="374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フローチャート: 処理 97">
            <a:extLst>
              <a:ext uri="{FF2B5EF4-FFF2-40B4-BE49-F238E27FC236}">
                <a16:creationId xmlns:a16="http://schemas.microsoft.com/office/drawing/2014/main" id="{08DD3A90-C5D8-4FBC-9212-519A7BBB9FE8}"/>
              </a:ext>
            </a:extLst>
          </p:cNvPr>
          <p:cNvSpPr/>
          <p:nvPr/>
        </p:nvSpPr>
        <p:spPr>
          <a:xfrm rot="2090836">
            <a:off x="3185023" y="3066860"/>
            <a:ext cx="345972" cy="121290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飽和液線</a:t>
            </a:r>
          </a:p>
        </p:txBody>
      </p:sp>
      <p:sp>
        <p:nvSpPr>
          <p:cNvPr id="99" name="フローチャート: 処理 98">
            <a:extLst>
              <a:ext uri="{FF2B5EF4-FFF2-40B4-BE49-F238E27FC236}">
                <a16:creationId xmlns:a16="http://schemas.microsoft.com/office/drawing/2014/main" id="{93592425-ADE8-4418-9604-EFAA7B880B22}"/>
              </a:ext>
            </a:extLst>
          </p:cNvPr>
          <p:cNvSpPr/>
          <p:nvPr/>
        </p:nvSpPr>
        <p:spPr>
          <a:xfrm rot="888268">
            <a:off x="6103204" y="2950777"/>
            <a:ext cx="491181" cy="143552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ＭＳ 明朝" panose="02020609040205080304" pitchFamily="17" charset="-128"/>
                <a:ea typeface="ＭＳ 明朝" panose="02020609040205080304" pitchFamily="17" charset="-128"/>
              </a:rPr>
              <a:t>渇</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kumimoji="1" lang="ja-JP" altLang="en-US" sz="1200" b="1" dirty="0">
                <a:solidFill>
                  <a:schemeClr val="tx1"/>
                </a:solidFill>
                <a:latin typeface="ＭＳ 明朝" panose="02020609040205080304" pitchFamily="17" charset="-128"/>
                <a:ea typeface="ＭＳ 明朝" panose="02020609040205080304" pitchFamily="17" charset="-128"/>
              </a:rPr>
              <a:t>き飽　　</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lang="ja-JP" altLang="en-US" sz="1200" b="1" dirty="0">
                <a:solidFill>
                  <a:schemeClr val="tx1"/>
                </a:solidFill>
                <a:latin typeface="ＭＳ 明朝" panose="02020609040205080304" pitchFamily="17" charset="-128"/>
                <a:ea typeface="ＭＳ 明朝" panose="02020609040205080304" pitchFamily="17" charset="-128"/>
              </a:rPr>
              <a:t>　</a:t>
            </a:r>
            <a:r>
              <a:rPr kumimoji="1" lang="ja-JP" altLang="en-US" sz="1200" b="1" dirty="0">
                <a:solidFill>
                  <a:schemeClr val="tx1"/>
                </a:solidFill>
                <a:latin typeface="ＭＳ 明朝" panose="02020609040205080304" pitchFamily="17" charset="-128"/>
                <a:ea typeface="ＭＳ 明朝" panose="02020609040205080304" pitchFamily="17" charset="-128"/>
              </a:rPr>
              <a:t>和</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kumimoji="1" lang="ja-JP" altLang="en-US" sz="1200" b="1" dirty="0">
                <a:solidFill>
                  <a:schemeClr val="tx1"/>
                </a:solidFill>
                <a:latin typeface="ＭＳ 明朝" panose="02020609040205080304" pitchFamily="17" charset="-128"/>
                <a:ea typeface="ＭＳ 明朝" panose="02020609040205080304" pitchFamily="17" charset="-128"/>
              </a:rPr>
              <a:t>　蒸</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kumimoji="1" lang="ja-JP" altLang="en-US" sz="1200" b="1" dirty="0">
                <a:solidFill>
                  <a:schemeClr val="tx1"/>
                </a:solidFill>
                <a:latin typeface="ＭＳ 明朝" panose="02020609040205080304" pitchFamily="17" charset="-128"/>
                <a:ea typeface="ＭＳ 明朝" panose="02020609040205080304" pitchFamily="17" charset="-128"/>
              </a:rPr>
              <a:t>　気</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r>
              <a:rPr kumimoji="1" lang="ja-JP" altLang="en-US" sz="1200" b="1" dirty="0">
                <a:solidFill>
                  <a:schemeClr val="tx1"/>
                </a:solidFill>
                <a:latin typeface="ＭＳ 明朝" panose="02020609040205080304" pitchFamily="17" charset="-128"/>
                <a:ea typeface="ＭＳ 明朝" panose="02020609040205080304" pitchFamily="17" charset="-128"/>
              </a:rPr>
              <a:t>　線</a:t>
            </a:r>
          </a:p>
        </p:txBody>
      </p:sp>
      <p:sp>
        <p:nvSpPr>
          <p:cNvPr id="100" name="フローチャート: 処理 99">
            <a:extLst>
              <a:ext uri="{FF2B5EF4-FFF2-40B4-BE49-F238E27FC236}">
                <a16:creationId xmlns:a16="http://schemas.microsoft.com/office/drawing/2014/main" id="{38C70C55-B17C-4CC3-AC7F-F6B442204CFD}"/>
              </a:ext>
            </a:extLst>
          </p:cNvPr>
          <p:cNvSpPr/>
          <p:nvPr/>
        </p:nvSpPr>
        <p:spPr>
          <a:xfrm>
            <a:off x="4510211" y="4575143"/>
            <a:ext cx="1371605" cy="32897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蒸 発 器</a:t>
            </a:r>
          </a:p>
        </p:txBody>
      </p:sp>
      <p:sp>
        <p:nvSpPr>
          <p:cNvPr id="101" name="フローチャート: 処理 100">
            <a:extLst>
              <a:ext uri="{FF2B5EF4-FFF2-40B4-BE49-F238E27FC236}">
                <a16:creationId xmlns:a16="http://schemas.microsoft.com/office/drawing/2014/main" id="{D257917A-B30C-4868-98BE-6FA129FE1947}"/>
              </a:ext>
            </a:extLst>
          </p:cNvPr>
          <p:cNvSpPr/>
          <p:nvPr/>
        </p:nvSpPr>
        <p:spPr>
          <a:xfrm>
            <a:off x="6115049" y="5539403"/>
            <a:ext cx="1090475" cy="33894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明朝" panose="02020609040205080304" pitchFamily="17" charset="-128"/>
                <a:ea typeface="ＭＳ 明朝" panose="02020609040205080304" pitchFamily="17" charset="-128"/>
              </a:rPr>
              <a:t>過熱蒸気</a:t>
            </a:r>
          </a:p>
        </p:txBody>
      </p:sp>
      <p:cxnSp>
        <p:nvCxnSpPr>
          <p:cNvPr id="103" name="直線矢印コネクタ 102">
            <a:extLst>
              <a:ext uri="{FF2B5EF4-FFF2-40B4-BE49-F238E27FC236}">
                <a16:creationId xmlns:a16="http://schemas.microsoft.com/office/drawing/2014/main" id="{2E901002-CFE9-464F-9908-B0F4405EC0D9}"/>
              </a:ext>
            </a:extLst>
          </p:cNvPr>
          <p:cNvCxnSpPr>
            <a:cxnSpLocks/>
            <a:endCxn id="17" idx="2"/>
          </p:cNvCxnSpPr>
          <p:nvPr/>
        </p:nvCxnSpPr>
        <p:spPr>
          <a:xfrm flipV="1">
            <a:off x="6530543" y="5345710"/>
            <a:ext cx="55607" cy="2495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フローチャート: 処理 104">
            <a:extLst>
              <a:ext uri="{FF2B5EF4-FFF2-40B4-BE49-F238E27FC236}">
                <a16:creationId xmlns:a16="http://schemas.microsoft.com/office/drawing/2014/main" id="{EBF5DB73-46DE-4BDE-B00E-8BEB7153943F}"/>
              </a:ext>
            </a:extLst>
          </p:cNvPr>
          <p:cNvSpPr/>
          <p:nvPr/>
        </p:nvSpPr>
        <p:spPr>
          <a:xfrm>
            <a:off x="6814749" y="5135871"/>
            <a:ext cx="1970908" cy="43967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渇き飽和蒸気</a:t>
            </a:r>
          </a:p>
        </p:txBody>
      </p:sp>
      <p:cxnSp>
        <p:nvCxnSpPr>
          <p:cNvPr id="107" name="直線矢印コネクタ 106">
            <a:extLst>
              <a:ext uri="{FF2B5EF4-FFF2-40B4-BE49-F238E27FC236}">
                <a16:creationId xmlns:a16="http://schemas.microsoft.com/office/drawing/2014/main" id="{E63270EF-F251-4732-9AE7-06AF09759C5D}"/>
              </a:ext>
            </a:extLst>
          </p:cNvPr>
          <p:cNvCxnSpPr>
            <a:cxnSpLocks/>
          </p:cNvCxnSpPr>
          <p:nvPr/>
        </p:nvCxnSpPr>
        <p:spPr>
          <a:xfrm flipH="1" flipV="1">
            <a:off x="6082615" y="5062676"/>
            <a:ext cx="959195" cy="2629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39895E2C-9419-4A63-AB85-C6CB209F7E53}"/>
              </a:ext>
            </a:extLst>
          </p:cNvPr>
          <p:cNvCxnSpPr>
            <a:cxnSpLocks/>
            <a:stCxn id="21" idx="1"/>
          </p:cNvCxnSpPr>
          <p:nvPr/>
        </p:nvCxnSpPr>
        <p:spPr>
          <a:xfrm flipH="1">
            <a:off x="2397215" y="2330905"/>
            <a:ext cx="14828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BB0FC1F9-47BD-4F61-B465-8B5D483B0DA4}"/>
              </a:ext>
            </a:extLst>
          </p:cNvPr>
          <p:cNvCxnSpPr>
            <a:endCxn id="15" idx="1"/>
          </p:cNvCxnSpPr>
          <p:nvPr/>
        </p:nvCxnSpPr>
        <p:spPr>
          <a:xfrm>
            <a:off x="2433306" y="5135871"/>
            <a:ext cx="146524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239D39C7-80C1-4FD0-9C94-D0F87A1C5603}"/>
              </a:ext>
            </a:extLst>
          </p:cNvPr>
          <p:cNvCxnSpPr>
            <a:cxnSpLocks/>
            <a:stCxn id="33" idx="3"/>
          </p:cNvCxnSpPr>
          <p:nvPr/>
        </p:nvCxnSpPr>
        <p:spPr>
          <a:xfrm flipV="1">
            <a:off x="6947582" y="2319916"/>
            <a:ext cx="2693764" cy="148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B01A154D-0863-4B0C-A0FE-8F4370905F12}"/>
              </a:ext>
            </a:extLst>
          </p:cNvPr>
          <p:cNvCxnSpPr>
            <a:stCxn id="17" idx="3"/>
          </p:cNvCxnSpPr>
          <p:nvPr/>
        </p:nvCxnSpPr>
        <p:spPr>
          <a:xfrm>
            <a:off x="6660287" y="5125669"/>
            <a:ext cx="1445745" cy="102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0EDE2538-138F-465D-BE4B-F1FF07ACB002}"/>
              </a:ext>
            </a:extLst>
          </p:cNvPr>
          <p:cNvCxnSpPr>
            <a:cxnSpLocks/>
          </p:cNvCxnSpPr>
          <p:nvPr/>
        </p:nvCxnSpPr>
        <p:spPr>
          <a:xfrm flipV="1">
            <a:off x="8106032" y="2606177"/>
            <a:ext cx="0" cy="2524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楕円 123">
            <a:extLst>
              <a:ext uri="{FF2B5EF4-FFF2-40B4-BE49-F238E27FC236}">
                <a16:creationId xmlns:a16="http://schemas.microsoft.com/office/drawing/2014/main" id="{194B23A7-EF00-4236-BB2C-B12839048A68}"/>
              </a:ext>
            </a:extLst>
          </p:cNvPr>
          <p:cNvSpPr/>
          <p:nvPr/>
        </p:nvSpPr>
        <p:spPr>
          <a:xfrm>
            <a:off x="8847948" y="2597532"/>
            <a:ext cx="644612" cy="6286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台形 124">
            <a:extLst>
              <a:ext uri="{FF2B5EF4-FFF2-40B4-BE49-F238E27FC236}">
                <a16:creationId xmlns:a16="http://schemas.microsoft.com/office/drawing/2014/main" id="{B11FF7BC-7388-44B1-A81D-B590E154AED7}"/>
              </a:ext>
            </a:extLst>
          </p:cNvPr>
          <p:cNvSpPr/>
          <p:nvPr/>
        </p:nvSpPr>
        <p:spPr>
          <a:xfrm>
            <a:off x="8832405" y="3090722"/>
            <a:ext cx="675699" cy="338278"/>
          </a:xfrm>
          <a:prstGeom prst="trapezoi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四角形: 角を丸くする 125">
            <a:extLst>
              <a:ext uri="{FF2B5EF4-FFF2-40B4-BE49-F238E27FC236}">
                <a16:creationId xmlns:a16="http://schemas.microsoft.com/office/drawing/2014/main" id="{744D3593-75A4-4297-B65C-4FDACADC2F44}"/>
              </a:ext>
            </a:extLst>
          </p:cNvPr>
          <p:cNvSpPr/>
          <p:nvPr/>
        </p:nvSpPr>
        <p:spPr>
          <a:xfrm>
            <a:off x="8978724" y="2533646"/>
            <a:ext cx="383059" cy="13758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a:extLst>
              <a:ext uri="{FF2B5EF4-FFF2-40B4-BE49-F238E27FC236}">
                <a16:creationId xmlns:a16="http://schemas.microsoft.com/office/drawing/2014/main" id="{2CB1465E-D143-47AC-AA4F-32AFC79CEFB6}"/>
              </a:ext>
            </a:extLst>
          </p:cNvPr>
          <p:cNvCxnSpPr/>
          <p:nvPr/>
        </p:nvCxnSpPr>
        <p:spPr>
          <a:xfrm>
            <a:off x="9641346" y="2319916"/>
            <a:ext cx="0" cy="289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42871A3F-F9AF-4F78-ACFA-EE580B229A69}"/>
              </a:ext>
            </a:extLst>
          </p:cNvPr>
          <p:cNvCxnSpPr>
            <a:endCxn id="126" idx="3"/>
          </p:cNvCxnSpPr>
          <p:nvPr/>
        </p:nvCxnSpPr>
        <p:spPr>
          <a:xfrm flipH="1">
            <a:off x="9361783" y="2597532"/>
            <a:ext cx="279563" cy="4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AC658301-8C7F-4EBF-91D7-F50B86A54933}"/>
              </a:ext>
            </a:extLst>
          </p:cNvPr>
          <p:cNvCxnSpPr>
            <a:cxnSpLocks/>
            <a:endCxn id="126" idx="1"/>
          </p:cNvCxnSpPr>
          <p:nvPr/>
        </p:nvCxnSpPr>
        <p:spPr>
          <a:xfrm flipV="1">
            <a:off x="8106032" y="2602439"/>
            <a:ext cx="872692" cy="7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フローチャート: 処理 137">
            <a:extLst>
              <a:ext uri="{FF2B5EF4-FFF2-40B4-BE49-F238E27FC236}">
                <a16:creationId xmlns:a16="http://schemas.microsoft.com/office/drawing/2014/main" id="{8B650D46-4761-47B0-8DE7-F04D82D83F98}"/>
              </a:ext>
            </a:extLst>
          </p:cNvPr>
          <p:cNvSpPr/>
          <p:nvPr/>
        </p:nvSpPr>
        <p:spPr>
          <a:xfrm>
            <a:off x="8456010" y="3448703"/>
            <a:ext cx="1466595" cy="43967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圧縮機</a:t>
            </a:r>
          </a:p>
        </p:txBody>
      </p:sp>
      <p:sp>
        <p:nvSpPr>
          <p:cNvPr id="139" name="フローチャート: 処理 138">
            <a:extLst>
              <a:ext uri="{FF2B5EF4-FFF2-40B4-BE49-F238E27FC236}">
                <a16:creationId xmlns:a16="http://schemas.microsoft.com/office/drawing/2014/main" id="{95B58FB6-C339-48C2-9F38-2E0C964BA570}"/>
              </a:ext>
            </a:extLst>
          </p:cNvPr>
          <p:cNvSpPr/>
          <p:nvPr/>
        </p:nvSpPr>
        <p:spPr>
          <a:xfrm>
            <a:off x="3799701" y="5878345"/>
            <a:ext cx="4306326" cy="43593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比エンタルピーｈ（</a:t>
            </a:r>
            <a:r>
              <a:rPr kumimoji="1" lang="en-US" altLang="ja-JP" sz="1600" b="1" dirty="0">
                <a:solidFill>
                  <a:schemeClr val="tx1"/>
                </a:solidFill>
                <a:latin typeface="ＭＳ 明朝" panose="02020609040205080304" pitchFamily="17" charset="-128"/>
                <a:ea typeface="ＭＳ 明朝" panose="02020609040205080304" pitchFamily="17" charset="-128"/>
              </a:rPr>
              <a:t>KJ/Kg)</a:t>
            </a:r>
          </a:p>
          <a:p>
            <a:pPr algn="ct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
        <p:nvSpPr>
          <p:cNvPr id="140" name="正方形/長方形 139">
            <a:extLst>
              <a:ext uri="{FF2B5EF4-FFF2-40B4-BE49-F238E27FC236}">
                <a16:creationId xmlns:a16="http://schemas.microsoft.com/office/drawing/2014/main" id="{1FB5B756-FA38-41A4-8AA8-E4D394B43C3B}"/>
              </a:ext>
            </a:extLst>
          </p:cNvPr>
          <p:cNvSpPr/>
          <p:nvPr/>
        </p:nvSpPr>
        <p:spPr>
          <a:xfrm rot="16200000">
            <a:off x="-191224" y="3190330"/>
            <a:ext cx="3134628" cy="409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ＭＳ 明朝" panose="02020609040205080304" pitchFamily="17" charset="-128"/>
                <a:ea typeface="ＭＳ 明朝" panose="02020609040205080304" pitchFamily="17" charset="-128"/>
              </a:rPr>
              <a:t>圧力</a:t>
            </a:r>
            <a:r>
              <a:rPr lang="en-US" altLang="ja-JP" sz="1600" b="1" dirty="0">
                <a:solidFill>
                  <a:schemeClr val="tx1"/>
                </a:solidFill>
                <a:latin typeface="ＭＳ 明朝" panose="02020609040205080304" pitchFamily="17" charset="-128"/>
                <a:ea typeface="ＭＳ 明朝" panose="02020609040205080304" pitchFamily="17" charset="-128"/>
              </a:rPr>
              <a:t>P </a:t>
            </a:r>
            <a:r>
              <a:rPr lang="ja-JP" altLang="en-US" sz="1600" b="1" dirty="0">
                <a:solidFill>
                  <a:schemeClr val="tx1"/>
                </a:solidFill>
                <a:latin typeface="ＭＳ 明朝" panose="02020609040205080304" pitchFamily="17" charset="-128"/>
                <a:ea typeface="ＭＳ 明朝" panose="02020609040205080304" pitchFamily="17" charset="-128"/>
              </a:rPr>
              <a:t>（</a:t>
            </a:r>
            <a:r>
              <a:rPr lang="en-US" altLang="ja-JP" sz="1600" b="1" dirty="0">
                <a:solidFill>
                  <a:schemeClr val="tx1"/>
                </a:solidFill>
                <a:latin typeface="ＭＳ 明朝" panose="02020609040205080304" pitchFamily="17" charset="-128"/>
                <a:ea typeface="ＭＳ 明朝" panose="02020609040205080304" pitchFamily="17" charset="-128"/>
              </a:rPr>
              <a:t>MPa abs)</a:t>
            </a:r>
          </a:p>
        </p:txBody>
      </p:sp>
      <p:sp>
        <p:nvSpPr>
          <p:cNvPr id="141" name="フローチャート: 処理 140">
            <a:extLst>
              <a:ext uri="{FF2B5EF4-FFF2-40B4-BE49-F238E27FC236}">
                <a16:creationId xmlns:a16="http://schemas.microsoft.com/office/drawing/2014/main" id="{C220489A-8469-4897-BB26-066C866137F6}"/>
              </a:ext>
            </a:extLst>
          </p:cNvPr>
          <p:cNvSpPr/>
          <p:nvPr/>
        </p:nvSpPr>
        <p:spPr>
          <a:xfrm>
            <a:off x="7441847" y="1751248"/>
            <a:ext cx="3735861" cy="45575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ＭＳ 明朝" panose="02020609040205080304" pitchFamily="17" charset="-128"/>
                <a:ea typeface="ＭＳ 明朝" panose="02020609040205080304" pitchFamily="17" charset="-128"/>
              </a:rPr>
              <a:t>P-h</a:t>
            </a:r>
            <a:r>
              <a:rPr kumimoji="1" lang="ja-JP" altLang="en-US" sz="1600" b="1" dirty="0">
                <a:solidFill>
                  <a:schemeClr val="tx1"/>
                </a:solidFill>
                <a:latin typeface="ＭＳ 明朝" panose="02020609040205080304" pitchFamily="17" charset="-128"/>
                <a:ea typeface="ＭＳ 明朝" panose="02020609040205080304" pitchFamily="17" charset="-128"/>
              </a:rPr>
              <a:t>線図上に表した冷媒の変化の状態</a:t>
            </a:r>
          </a:p>
        </p:txBody>
      </p:sp>
    </p:spTree>
    <p:extLst>
      <p:ext uri="{BB962C8B-B14F-4D97-AF65-F5344CB8AC3E}">
        <p14:creationId xmlns:p14="http://schemas.microsoft.com/office/powerpoint/2010/main" val="2958235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37065-36F0-45CD-815D-6D0EF5A8ADE3}"/>
              </a:ext>
            </a:extLst>
          </p:cNvPr>
          <p:cNvSpPr>
            <a:spLocks noGrp="1"/>
          </p:cNvSpPr>
          <p:nvPr>
            <p:ph type="title"/>
          </p:nvPr>
        </p:nvSpPr>
        <p:spPr>
          <a:xfrm>
            <a:off x="838200" y="365125"/>
            <a:ext cx="10515600" cy="750981"/>
          </a:xfrm>
        </p:spPr>
        <p:txBody>
          <a:bodyPr>
            <a:normAutofit/>
          </a:bodyPr>
          <a:lstStyle/>
          <a:p>
            <a:pPr algn="ctr"/>
            <a:r>
              <a:rPr kumimoji="1" lang="ja-JP" altLang="en-US" sz="4400" b="1" dirty="0">
                <a:solidFill>
                  <a:schemeClr val="tx1"/>
                </a:solidFill>
                <a:latin typeface="ＭＳ 明朝" panose="02020609040205080304" pitchFamily="17" charset="-128"/>
                <a:ea typeface="ＭＳ 明朝" panose="02020609040205080304" pitchFamily="17" charset="-128"/>
              </a:rPr>
              <a:t>モ ー タ 損 傷</a:t>
            </a:r>
            <a:endParaRPr kumimoji="1" lang="ja-JP" altLang="en-US" dirty="0"/>
          </a:p>
        </p:txBody>
      </p:sp>
      <p:graphicFrame>
        <p:nvGraphicFramePr>
          <p:cNvPr id="5" name="表 5">
            <a:extLst>
              <a:ext uri="{FF2B5EF4-FFF2-40B4-BE49-F238E27FC236}">
                <a16:creationId xmlns:a16="http://schemas.microsoft.com/office/drawing/2014/main" id="{7FB63FB2-5326-5DA2-D7F4-114954A36B91}"/>
              </a:ext>
            </a:extLst>
          </p:cNvPr>
          <p:cNvGraphicFramePr>
            <a:graphicFrameLocks noGrp="1"/>
          </p:cNvGraphicFramePr>
          <p:nvPr>
            <p:ph idx="1"/>
            <p:extLst>
              <p:ext uri="{D42A27DB-BD31-4B8C-83A1-F6EECF244321}">
                <p14:modId xmlns:p14="http://schemas.microsoft.com/office/powerpoint/2010/main" val="1299186746"/>
              </p:ext>
            </p:extLst>
          </p:nvPr>
        </p:nvGraphicFramePr>
        <p:xfrm>
          <a:off x="838200" y="1358153"/>
          <a:ext cx="10515600" cy="4946465"/>
        </p:xfrm>
        <a:graphic>
          <a:graphicData uri="http://schemas.openxmlformats.org/drawingml/2006/table">
            <a:tbl>
              <a:tblPr firstRow="1" bandRow="1">
                <a:tableStyleId>{5C22544A-7EE6-4342-B048-85BDC9FD1C3A}</a:tableStyleId>
              </a:tblPr>
              <a:tblGrid>
                <a:gridCol w="2079812">
                  <a:extLst>
                    <a:ext uri="{9D8B030D-6E8A-4147-A177-3AD203B41FA5}">
                      <a16:colId xmlns:a16="http://schemas.microsoft.com/office/drawing/2014/main" val="4014572870"/>
                    </a:ext>
                  </a:extLst>
                </a:gridCol>
                <a:gridCol w="8435788">
                  <a:extLst>
                    <a:ext uri="{9D8B030D-6E8A-4147-A177-3AD203B41FA5}">
                      <a16:colId xmlns:a16="http://schemas.microsoft.com/office/drawing/2014/main" val="1680258147"/>
                    </a:ext>
                  </a:extLst>
                </a:gridCol>
              </a:tblGrid>
              <a:tr h="1114145">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chemeClr val="tx1"/>
                          </a:solidFill>
                          <a:latin typeface="ＭＳ 明朝" panose="02020609040205080304" pitchFamily="17" charset="-128"/>
                          <a:ea typeface="ＭＳ 明朝" panose="02020609040205080304" pitchFamily="17" charset="-128"/>
                        </a:rPr>
                        <a:t>頻 繁 な</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chemeClr val="tx1"/>
                          </a:solidFill>
                          <a:latin typeface="ＭＳ 明朝" panose="02020609040205080304" pitchFamily="17" charset="-128"/>
                          <a:ea typeface="ＭＳ 明朝" panose="02020609040205080304" pitchFamily="17" charset="-128"/>
                        </a:rPr>
                        <a:t>発 　 停</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負荷の減少</a:t>
                      </a:r>
                      <a:r>
                        <a:rPr kumimoji="1" lang="ja-JP" altLang="en-US"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（ブライン蓄熱量の不足）</a:t>
                      </a:r>
                      <a:endParaRPr kumimoji="1" lang="en-US" altLang="ja-JP"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・台数制御不具合</a:t>
                      </a:r>
                      <a:r>
                        <a:rPr kumimoji="1" lang="ja-JP" altLang="en-US"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（制御値見直し）</a:t>
                      </a:r>
                      <a:r>
                        <a:rPr kumimoji="1" lang="ja-JP" altLang="en-US" sz="2800" b="0" dirty="0">
                          <a:latin typeface="ＭＳ 明朝" panose="02020609040205080304" pitchFamily="17" charset="-128"/>
                          <a:ea typeface="ＭＳ 明朝" panose="02020609040205080304" pitchFamily="17" charset="-128"/>
                        </a:rPr>
                        <a:t>荷</a:t>
                      </a:r>
                      <a:r>
                        <a:rPr kumimoji="1" lang="ja-JP" altLang="en-US" sz="1800" b="1" dirty="0">
                          <a:latin typeface="ＭＳ 明朝" panose="02020609040205080304" pitchFamily="17" charset="-128"/>
                          <a:ea typeface="ＭＳ 明朝" panose="02020609040205080304" pitchFamily="17" charset="-128"/>
                        </a:rPr>
                        <a:t>の減少（イ</a:t>
                      </a:r>
                      <a:endParaRPr kumimoji="1" lang="en-US" altLang="ja-JP" sz="1800" b="1" dirty="0">
                        <a:latin typeface="ＭＳ 明朝" panose="02020609040205080304" pitchFamily="17" charset="-128"/>
                        <a:ea typeface="ＭＳ 明朝" panose="02020609040205080304" pitchFamily="17" charset="-128"/>
                      </a:endParaRPr>
                    </a:p>
                  </a:txBody>
                  <a:tcPr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694027"/>
                  </a:ext>
                </a:extLst>
              </a:tr>
              <a:tr h="1277440">
                <a:tc>
                  <a:txBody>
                    <a:bodyPr/>
                    <a:lstStyle/>
                    <a:p>
                      <a:pPr algn="dist"/>
                      <a:r>
                        <a:rPr kumimoji="1" lang="ja-JP" altLang="en-US" sz="3200" b="1" dirty="0">
                          <a:latin typeface="ＭＳ 明朝" panose="02020609040205080304" pitchFamily="17" charset="-128"/>
                          <a:ea typeface="ＭＳ 明朝" panose="02020609040205080304" pitchFamily="17" charset="-128"/>
                        </a:rPr>
                        <a:t>過 電 流</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3200" b="1" dirty="0">
                          <a:latin typeface="ＭＳ 明朝" panose="02020609040205080304" pitchFamily="17" charset="-128"/>
                          <a:ea typeface="ＭＳ 明朝" panose="02020609040205080304" pitchFamily="17" charset="-128"/>
                        </a:rPr>
                        <a:t>・電圧低下、過負荷</a:t>
                      </a:r>
                      <a:endParaRPr kumimoji="1" lang="en-US" altLang="ja-JP" sz="3200" b="1" dirty="0">
                        <a:latin typeface="ＭＳ 明朝" panose="02020609040205080304" pitchFamily="17" charset="-128"/>
                        <a:ea typeface="ＭＳ 明朝" panose="02020609040205080304" pitchFamily="17" charset="-128"/>
                      </a:endParaRPr>
                    </a:p>
                    <a:p>
                      <a:pPr algn="l"/>
                      <a:r>
                        <a:rPr kumimoji="1" lang="ja-JP" altLang="en-US" sz="2800" b="1" dirty="0">
                          <a:solidFill>
                            <a:srgbClr val="FF0000"/>
                          </a:solidFill>
                          <a:latin typeface="ＭＳ 明朝" panose="02020609040205080304" pitchFamily="17" charset="-128"/>
                          <a:ea typeface="ＭＳ 明朝" panose="02020609040205080304" pitchFamily="17" charset="-128"/>
                        </a:rPr>
                        <a:t>（液バック、軸受け不良、</a:t>
                      </a:r>
                      <a:r>
                        <a:rPr kumimoji="1" lang="en-US" altLang="ja-JP" sz="2800" b="1" dirty="0">
                          <a:solidFill>
                            <a:srgbClr val="FF0000"/>
                          </a:solidFill>
                          <a:latin typeface="ＭＳ 明朝" panose="02020609040205080304" pitchFamily="17" charset="-128"/>
                          <a:ea typeface="ＭＳ 明朝" panose="02020609040205080304" pitchFamily="17" charset="-128"/>
                        </a:rPr>
                        <a:t>Ⅴ</a:t>
                      </a:r>
                      <a:r>
                        <a:rPr kumimoji="1" lang="ja-JP" altLang="en-US" sz="2800" b="1" dirty="0">
                          <a:solidFill>
                            <a:srgbClr val="FF0000"/>
                          </a:solidFill>
                          <a:latin typeface="ＭＳ 明朝" panose="02020609040205080304" pitchFamily="17" charset="-128"/>
                          <a:ea typeface="ＭＳ 明朝" panose="02020609040205080304" pitchFamily="17" charset="-128"/>
                        </a:rPr>
                        <a:t>ベルトの張り過ぎ）</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366"/>
                  </a:ext>
                </a:extLst>
              </a:tr>
              <a:tr h="127744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chemeClr val="tx1"/>
                          </a:solidFill>
                          <a:latin typeface="ＭＳ 明朝" panose="02020609040205080304" pitchFamily="17" charset="-128"/>
                          <a:ea typeface="ＭＳ 明朝" panose="02020609040205080304" pitchFamily="17" charset="-128"/>
                        </a:rPr>
                        <a:t>絶縁劣化</a:t>
                      </a:r>
                    </a:p>
                    <a:p>
                      <a:endParaRPr kumimoji="1" lang="ja-JP" altLang="en-US"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chemeClr val="tx1"/>
                          </a:solidFill>
                          <a:latin typeface="ＭＳ 明朝" panose="02020609040205080304" pitchFamily="17" charset="-128"/>
                          <a:ea typeface="ＭＳ 明朝" panose="02020609040205080304" pitchFamily="17" charset="-128"/>
                        </a:rPr>
                        <a:t>・モータ過熱、埃等のコイル付着</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schemeClr val="tx1"/>
                          </a:solidFill>
                          <a:latin typeface="ＭＳ 明朝" panose="02020609040205080304" pitchFamily="17" charset="-128"/>
                          <a:ea typeface="ＭＳ 明朝" panose="02020609040205080304" pitchFamily="17" charset="-128"/>
                        </a:rPr>
                        <a:t>・軸受け不良によるコイル損傷</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876825"/>
                  </a:ext>
                </a:extLst>
              </a:tr>
              <a:tr h="1277440">
                <a:tc>
                  <a:txBody>
                    <a:bodyPr/>
                    <a:lstStyle/>
                    <a:p>
                      <a:pPr algn="dist"/>
                      <a:r>
                        <a:rPr kumimoji="1" lang="ja-JP" altLang="en-US" sz="2800" b="1" dirty="0">
                          <a:latin typeface="ＭＳ 明朝" panose="02020609040205080304" pitchFamily="17" charset="-128"/>
                          <a:ea typeface="ＭＳ 明朝" panose="02020609040205080304" pitchFamily="17" charset="-128"/>
                        </a:rPr>
                        <a:t>始動トルク</a:t>
                      </a:r>
                      <a:endParaRPr kumimoji="1" lang="en-US" altLang="ja-JP" sz="2800" b="1" dirty="0">
                        <a:latin typeface="ＭＳ 明朝" panose="02020609040205080304" pitchFamily="17" charset="-128"/>
                        <a:ea typeface="ＭＳ 明朝" panose="02020609040205080304" pitchFamily="17" charset="-128"/>
                      </a:endParaRPr>
                    </a:p>
                    <a:p>
                      <a:pPr algn="dist"/>
                      <a:r>
                        <a:rPr kumimoji="1" lang="ja-JP" altLang="en-US" sz="3200" b="1" dirty="0">
                          <a:latin typeface="ＭＳ 明朝" panose="02020609040205080304" pitchFamily="17" charset="-128"/>
                          <a:ea typeface="ＭＳ 明朝" panose="02020609040205080304" pitchFamily="17" charset="-128"/>
                        </a:rPr>
                        <a:t>過　大</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latin typeface="ＭＳ 明朝" panose="02020609040205080304" pitchFamily="17" charset="-128"/>
                          <a:ea typeface="ＭＳ 明朝" panose="02020609040205080304" pitchFamily="17" charset="-128"/>
                        </a:rPr>
                        <a:t>・スターティングアンロード不良</a:t>
                      </a:r>
                      <a:endParaRPr kumimoji="1" lang="en-US" altLang="ja-JP" sz="3200" b="1"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a:latin typeface="ＭＳ 明朝" panose="02020609040205080304" pitchFamily="17" charset="-128"/>
                          <a:ea typeface="ＭＳ 明朝" panose="02020609040205080304" pitchFamily="17" charset="-128"/>
                        </a:rPr>
                        <a:t>・始動スターター不具合</a:t>
                      </a:r>
                      <a:endParaRPr kumimoji="1" lang="ja-JP" altLang="en-US" sz="32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34653"/>
                  </a:ext>
                </a:extLst>
              </a:tr>
            </a:tbl>
          </a:graphicData>
        </a:graphic>
      </p:graphicFrame>
      <p:sp>
        <p:nvSpPr>
          <p:cNvPr id="4" name="フッター プレースホルダー 3">
            <a:extLst>
              <a:ext uri="{FF2B5EF4-FFF2-40B4-BE49-F238E27FC236}">
                <a16:creationId xmlns:a16="http://schemas.microsoft.com/office/drawing/2014/main" id="{228733A9-4621-70FF-4749-0CB8A62286DF}"/>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47</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9959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4E4F5-7E9B-3C36-AEBC-ABAB5DDFD018}"/>
              </a:ext>
            </a:extLst>
          </p:cNvPr>
          <p:cNvSpPr>
            <a:spLocks noGrp="1"/>
          </p:cNvSpPr>
          <p:nvPr>
            <p:ph type="title"/>
          </p:nvPr>
        </p:nvSpPr>
        <p:spPr>
          <a:xfrm>
            <a:off x="838200" y="324784"/>
            <a:ext cx="10515600" cy="885451"/>
          </a:xfrm>
        </p:spPr>
        <p:txBody>
          <a:bodyPr>
            <a:normAutofit/>
          </a:bodyPr>
          <a:lstStyle/>
          <a:p>
            <a:pPr algn="ctr"/>
            <a:r>
              <a:rPr kumimoji="1" lang="ja-JP" altLang="en-US" sz="4400" b="1" dirty="0">
                <a:solidFill>
                  <a:schemeClr val="tx1"/>
                </a:solidFill>
                <a:latin typeface="ＭＳ 明朝" panose="02020609040205080304" pitchFamily="17" charset="-128"/>
                <a:ea typeface="ＭＳ 明朝" panose="02020609040205080304" pitchFamily="17" charset="-128"/>
              </a:rPr>
              <a:t>冷凍能力の低下</a:t>
            </a:r>
            <a:endParaRPr kumimoji="1" lang="ja-JP" altLang="en-US" dirty="0"/>
          </a:p>
        </p:txBody>
      </p:sp>
      <p:graphicFrame>
        <p:nvGraphicFramePr>
          <p:cNvPr id="5" name="表 5">
            <a:extLst>
              <a:ext uri="{FF2B5EF4-FFF2-40B4-BE49-F238E27FC236}">
                <a16:creationId xmlns:a16="http://schemas.microsoft.com/office/drawing/2014/main" id="{7982A949-560A-8178-6582-192D1764FCD2}"/>
              </a:ext>
            </a:extLst>
          </p:cNvPr>
          <p:cNvGraphicFramePr>
            <a:graphicFrameLocks noGrp="1"/>
          </p:cNvGraphicFramePr>
          <p:nvPr>
            <p:ph idx="1"/>
            <p:extLst>
              <p:ext uri="{D42A27DB-BD31-4B8C-83A1-F6EECF244321}">
                <p14:modId xmlns:p14="http://schemas.microsoft.com/office/powerpoint/2010/main" val="3607969674"/>
              </p:ext>
            </p:extLst>
          </p:nvPr>
        </p:nvGraphicFramePr>
        <p:xfrm>
          <a:off x="838200" y="1250576"/>
          <a:ext cx="10515600" cy="5031445"/>
        </p:xfrm>
        <a:graphic>
          <a:graphicData uri="http://schemas.openxmlformats.org/drawingml/2006/table">
            <a:tbl>
              <a:tblPr firstRow="1" bandRow="1">
                <a:tableStyleId>{5C22544A-7EE6-4342-B048-85BDC9FD1C3A}</a:tableStyleId>
              </a:tblPr>
              <a:tblGrid>
                <a:gridCol w="2079812">
                  <a:extLst>
                    <a:ext uri="{9D8B030D-6E8A-4147-A177-3AD203B41FA5}">
                      <a16:colId xmlns:a16="http://schemas.microsoft.com/office/drawing/2014/main" val="1625550118"/>
                    </a:ext>
                  </a:extLst>
                </a:gridCol>
                <a:gridCol w="8435788">
                  <a:extLst>
                    <a:ext uri="{9D8B030D-6E8A-4147-A177-3AD203B41FA5}">
                      <a16:colId xmlns:a16="http://schemas.microsoft.com/office/drawing/2014/main" val="1080923689"/>
                    </a:ext>
                  </a:extLst>
                </a:gridCol>
              </a:tblGrid>
              <a:tr h="468081">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冷媒量不足</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ガス漏れ、充填量不足</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436720"/>
                  </a:ext>
                </a:extLst>
              </a:tr>
              <a:tr h="776541">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蒸発器へ</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冷媒流量不足</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・膨張弁の不調、ストレーナ詰まり、過熱度の過大</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・膨張弁の選定不良</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（能力が小さい）</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1071087"/>
                  </a:ext>
                </a:extLst>
              </a:tr>
              <a:tr h="82119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蒸発器の</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着霜過大</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・送風機の風力低下、デフロストの不完全</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・庫内への外気の侵入、水電磁弁の漏れ</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871475"/>
                  </a:ext>
                </a:extLst>
              </a:tr>
              <a:tr h="82119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負荷熱量</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 減 少</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・油の劣化等によるシャフトシール摩耗</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・オイルシールの劣化</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（定期交換整備の実施）</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680854"/>
                  </a:ext>
                </a:extLst>
              </a:tr>
              <a:tr h="776541">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蒸発器内に</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油の滞留　　　　　</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油抜きの実施　　　　</a:t>
                      </a:r>
                      <a:r>
                        <a:rPr kumimoji="1" lang="ja-JP" altLang="en-US" sz="2400" b="1" dirty="0">
                          <a:solidFill>
                            <a:schemeClr val="tx1"/>
                          </a:solidFill>
                          <a:latin typeface="ＭＳ 明朝" panose="02020609040205080304" pitchFamily="17" charset="-128"/>
                          <a:ea typeface="ＭＳ 明朝" panose="02020609040205080304" pitchFamily="17" charset="-128"/>
                        </a:rPr>
                        <a:t>　　　　</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653202"/>
                  </a:ext>
                </a:extLst>
              </a:tr>
              <a:tr h="127152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冬期凝縮圧力低下による</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差圧低下</a:t>
                      </a:r>
                      <a:endParaRPr kumimoji="1" lang="ja-JP" altLang="en-US" sz="2400" b="1" dirty="0">
                        <a:solidFill>
                          <a:schemeClr val="tx1"/>
                        </a:solidFill>
                        <a:latin typeface="ＭＳ 明朝" panose="02020609040205080304" pitchFamily="17" charset="-128"/>
                        <a:ea typeface="ＭＳ 明朝" panose="02020609040205080304" pitchFamily="17"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高圧制御の確認</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8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（送風機制御、冷却水ポンプ制御）</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342038"/>
                  </a:ext>
                </a:extLst>
              </a:tr>
            </a:tbl>
          </a:graphicData>
        </a:graphic>
      </p:graphicFrame>
      <p:sp>
        <p:nvSpPr>
          <p:cNvPr id="4" name="フッター プレースホルダー 3">
            <a:extLst>
              <a:ext uri="{FF2B5EF4-FFF2-40B4-BE49-F238E27FC236}">
                <a16:creationId xmlns:a16="http://schemas.microsoft.com/office/drawing/2014/main" id="{144A4A9F-5EED-2459-BBF5-8C4860EBD201}"/>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467738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897AF4-6FF9-8443-7C2D-51524C3021B7}"/>
              </a:ext>
            </a:extLst>
          </p:cNvPr>
          <p:cNvSpPr>
            <a:spLocks noGrp="1"/>
          </p:cNvSpPr>
          <p:nvPr>
            <p:ph type="title"/>
          </p:nvPr>
        </p:nvSpPr>
        <p:spPr>
          <a:xfrm>
            <a:off x="838200" y="365126"/>
            <a:ext cx="10515600" cy="764427"/>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kumimoji="1" lang="ja-JP" altLang="en-US" sz="3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 媒 漏 れ</a:t>
            </a:r>
            <a:endParaRPr kumimoji="1" lang="ja-JP" altLang="en-US" dirty="0"/>
          </a:p>
        </p:txBody>
      </p:sp>
      <p:graphicFrame>
        <p:nvGraphicFramePr>
          <p:cNvPr id="5" name="表 5">
            <a:extLst>
              <a:ext uri="{FF2B5EF4-FFF2-40B4-BE49-F238E27FC236}">
                <a16:creationId xmlns:a16="http://schemas.microsoft.com/office/drawing/2014/main" id="{4FD099A2-A4F4-9E01-FAFF-D99FF41194C4}"/>
              </a:ext>
            </a:extLst>
          </p:cNvPr>
          <p:cNvGraphicFramePr>
            <a:graphicFrameLocks noGrp="1"/>
          </p:cNvGraphicFramePr>
          <p:nvPr>
            <p:ph idx="1"/>
            <p:extLst>
              <p:ext uri="{D42A27DB-BD31-4B8C-83A1-F6EECF244321}">
                <p14:modId xmlns:p14="http://schemas.microsoft.com/office/powerpoint/2010/main" val="3651867143"/>
              </p:ext>
            </p:extLst>
          </p:nvPr>
        </p:nvGraphicFramePr>
        <p:xfrm>
          <a:off x="838200" y="1129553"/>
          <a:ext cx="10515600" cy="5206984"/>
        </p:xfrm>
        <a:graphic>
          <a:graphicData uri="http://schemas.openxmlformats.org/drawingml/2006/table">
            <a:tbl>
              <a:tblPr firstRow="1" bandRow="1">
                <a:tableStyleId>{5C22544A-7EE6-4342-B048-85BDC9FD1C3A}</a:tableStyleId>
              </a:tblPr>
              <a:tblGrid>
                <a:gridCol w="2389094">
                  <a:extLst>
                    <a:ext uri="{9D8B030D-6E8A-4147-A177-3AD203B41FA5}">
                      <a16:colId xmlns:a16="http://schemas.microsoft.com/office/drawing/2014/main" val="3145366089"/>
                    </a:ext>
                  </a:extLst>
                </a:gridCol>
                <a:gridCol w="8126506">
                  <a:extLst>
                    <a:ext uri="{9D8B030D-6E8A-4147-A177-3AD203B41FA5}">
                      <a16:colId xmlns:a16="http://schemas.microsoft.com/office/drawing/2014/main" val="489922469"/>
                    </a:ext>
                  </a:extLst>
                </a:gridCol>
              </a:tblGrid>
              <a:tr h="93262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シャフト</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シール漏れ</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・油の劣化等によるシャフトシール摩耗、</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・オイルシールも劣化</a:t>
                      </a:r>
                      <a:r>
                        <a:rPr kumimoji="1" lang="ja-JP" altLang="en-US" sz="28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（定期交換整備の実施）</a:t>
                      </a:r>
                      <a:endParaRPr kumimoji="1" lang="ja-JP" altLang="en-US" sz="2800" b="0" i="0" u="none" strike="noStrike" kern="1200" cap="none" spc="0" normalizeH="0" baseline="0" noProof="0" dirty="0">
                        <a:ln>
                          <a:noFill/>
                        </a:ln>
                        <a:solidFill>
                          <a:srgbClr val="FF000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436137"/>
                  </a:ext>
                </a:extLst>
              </a:tr>
              <a:tr h="1353812">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水冷凝縮器の</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冷却管の漏れ</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・冷却水の水速過大、冷却水の水質不良（冷却管の腐食）</a:t>
                      </a:r>
                      <a:endParaRPr kumimoji="1" lang="en-US" altLang="ja-JP" sz="2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・電飾によるピンホール</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8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（スケール防止対策、定期洗浄の実施）</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260893"/>
                  </a:ext>
                </a:extLst>
              </a:tr>
              <a:tr h="148307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ブライン冷却器</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よりの冷媒漏れ</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・冷却水の水速過大、冷却水の水質不良</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（冷却管の腐食）</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・電飾によるピンホール</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（スケール防止対策、定期洗浄の実施）</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9624731"/>
                  </a:ext>
                </a:extLst>
              </a:tr>
              <a:tr h="1353812">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弁、機器等</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締結部より</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の冷媒漏れ</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・振動防止、ボルトの増締め、ボルトサイズアップ実施</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・配管サポートの取付け</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（フランジ部に負荷をかけない）</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02298"/>
                  </a:ext>
                </a:extLst>
              </a:tr>
            </a:tbl>
          </a:graphicData>
        </a:graphic>
      </p:graphicFrame>
      <p:sp>
        <p:nvSpPr>
          <p:cNvPr id="4" name="フッター プレースホルダー 3">
            <a:extLst>
              <a:ext uri="{FF2B5EF4-FFF2-40B4-BE49-F238E27FC236}">
                <a16:creationId xmlns:a16="http://schemas.microsoft.com/office/drawing/2014/main" id="{097063B0-EB79-AAA8-3E09-CC3005A42877}"/>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49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18974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6F4C4-4DA3-D811-BE00-C0207ADCFA0F}"/>
              </a:ext>
            </a:extLst>
          </p:cNvPr>
          <p:cNvSpPr>
            <a:spLocks noGrp="1"/>
          </p:cNvSpPr>
          <p:nvPr>
            <p:ph type="title"/>
          </p:nvPr>
        </p:nvSpPr>
        <p:spPr/>
        <p:txBody>
          <a:bodyPr anchor="t"/>
          <a:lstStyle/>
          <a:p>
            <a:pPr marL="0" marR="0" lvl="0" indent="0" algn="ctr" defTabSz="914400" rtl="0" eaLnBrk="1" fontAlgn="auto" latinLnBrk="0" hangingPunct="1">
              <a:lnSpc>
                <a:spcPct val="100000"/>
              </a:lnSpc>
              <a:spcBef>
                <a:spcPts val="0"/>
              </a:spcBef>
              <a:spcAft>
                <a:spcPts val="0"/>
              </a:spcAft>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液バック</a:t>
            </a:r>
            <a:r>
              <a:rPr kumimoji="1" lang="ja-JP" altLang="en-US"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（液圧縮）</a:t>
            </a:r>
            <a:endParaRPr kumimoji="1" lang="ja-JP" altLang="en-US" dirty="0">
              <a:solidFill>
                <a:srgbClr val="FF0000"/>
              </a:solidFill>
            </a:endParaRPr>
          </a:p>
        </p:txBody>
      </p:sp>
      <p:graphicFrame>
        <p:nvGraphicFramePr>
          <p:cNvPr id="5" name="表 5">
            <a:extLst>
              <a:ext uri="{FF2B5EF4-FFF2-40B4-BE49-F238E27FC236}">
                <a16:creationId xmlns:a16="http://schemas.microsoft.com/office/drawing/2014/main" id="{778C4515-0212-DF70-1E01-69077F6B60D1}"/>
              </a:ext>
            </a:extLst>
          </p:cNvPr>
          <p:cNvGraphicFramePr>
            <a:graphicFrameLocks noGrp="1"/>
          </p:cNvGraphicFramePr>
          <p:nvPr>
            <p:ph idx="1"/>
            <p:extLst>
              <p:ext uri="{D42A27DB-BD31-4B8C-83A1-F6EECF244321}">
                <p14:modId xmlns:p14="http://schemas.microsoft.com/office/powerpoint/2010/main" val="252092193"/>
              </p:ext>
            </p:extLst>
          </p:nvPr>
        </p:nvGraphicFramePr>
        <p:xfrm>
          <a:off x="838200" y="1062318"/>
          <a:ext cx="10515600" cy="4854858"/>
        </p:xfrm>
        <a:graphic>
          <a:graphicData uri="http://schemas.openxmlformats.org/drawingml/2006/table">
            <a:tbl>
              <a:tblPr firstRow="1" bandRow="1">
                <a:tableStyleId>{5C22544A-7EE6-4342-B048-85BDC9FD1C3A}</a:tableStyleId>
              </a:tblPr>
              <a:tblGrid>
                <a:gridCol w="5280212">
                  <a:extLst>
                    <a:ext uri="{9D8B030D-6E8A-4147-A177-3AD203B41FA5}">
                      <a16:colId xmlns:a16="http://schemas.microsoft.com/office/drawing/2014/main" val="1218390823"/>
                    </a:ext>
                  </a:extLst>
                </a:gridCol>
                <a:gridCol w="5235388">
                  <a:extLst>
                    <a:ext uri="{9D8B030D-6E8A-4147-A177-3AD203B41FA5}">
                      <a16:colId xmlns:a16="http://schemas.microsoft.com/office/drawing/2014/main" val="1926248265"/>
                    </a:ext>
                  </a:extLst>
                </a:gridCol>
              </a:tblGrid>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吸込み配管のＵトラップ</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配管施工の改善</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068913"/>
                  </a:ext>
                </a:extLst>
              </a:tr>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運転停止時の蒸発器の冷媒滞留</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運転停止時のポンプダウンの実施</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41732"/>
                  </a:ext>
                </a:extLst>
              </a:tr>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冷凍負荷が急変する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圧縮機吸込み配管に液分離器の取付</a:t>
                      </a:r>
                      <a:endParaRPr kumimoji="1" lang="ja-JP" altLang="en-US" sz="24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042567"/>
                  </a:ext>
                </a:extLst>
              </a:tr>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膨張弁の感温筒取付け不良</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感温筒の点検整備</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378184"/>
                  </a:ext>
                </a:extLst>
              </a:tr>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冷却管の着霜過大</a:t>
                      </a:r>
                      <a:endParaRPr kumimoji="1" lang="ja-JP" altLang="en-US"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デフロストの実施、送風機の点検</a:t>
                      </a:r>
                      <a:endParaRPr kumimoji="1" lang="ja-JP" altLang="en-US" sz="24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0311620"/>
                  </a:ext>
                </a:extLst>
              </a:tr>
              <a:tr h="65166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デフロスト終了後の冷却運転開始時</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膨張弁の容量の適正化</a:t>
                      </a:r>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761971"/>
                  </a:ext>
                </a:extLst>
              </a:tr>
              <a:tr h="75629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蒸発器液レベル変動過多</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急激な内圧変動運転、集中器液レベル等制御機器の不具合</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80340"/>
                  </a:ext>
                </a:extLst>
              </a:tr>
            </a:tbl>
          </a:graphicData>
        </a:graphic>
      </p:graphicFrame>
      <p:sp>
        <p:nvSpPr>
          <p:cNvPr id="4" name="フッター プレースホルダー 3">
            <a:extLst>
              <a:ext uri="{FF2B5EF4-FFF2-40B4-BE49-F238E27FC236}">
                <a16:creationId xmlns:a16="http://schemas.microsoft.com/office/drawing/2014/main" id="{B8D30A3B-E398-617F-D73E-5DB8D62EB921}"/>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76374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C4E1E5E-BF1B-628E-9D3D-A0549548951B}"/>
              </a:ext>
            </a:extLst>
          </p:cNvPr>
          <p:cNvSpPr>
            <a:spLocks noGrp="1"/>
          </p:cNvSpPr>
          <p:nvPr>
            <p:ph type="title"/>
          </p:nvPr>
        </p:nvSpPr>
        <p:spPr>
          <a:xfrm>
            <a:off x="838200" y="365125"/>
            <a:ext cx="10515600" cy="831663"/>
          </a:xfrm>
        </p:spPr>
        <p:txBody>
          <a:bodyPr/>
          <a:lstStyle/>
          <a:p>
            <a:pPr marL="0" marR="0" lvl="0" indent="0" algn="ctr" defTabSz="914400" rtl="0" eaLnBrk="1" fontAlgn="auto" latinLnBrk="0" hangingPunct="1">
              <a:lnSpc>
                <a:spcPct val="100000"/>
              </a:lnSpc>
              <a:spcBef>
                <a:spcPts val="0"/>
              </a:spcBef>
              <a:spcAft>
                <a:spcPts val="0"/>
              </a:spcAft>
              <a:tabLst/>
              <a:defRPr/>
            </a:pPr>
            <a:r>
              <a:rPr kumimoji="1" lang="ja-JP" altLang="en-US" sz="3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液バック・液圧縮発生時の状況</a:t>
            </a:r>
            <a:endParaRPr lang="ja-JP" altLang="en-US" dirty="0"/>
          </a:p>
        </p:txBody>
      </p:sp>
      <p:graphicFrame>
        <p:nvGraphicFramePr>
          <p:cNvPr id="4" name="表 4">
            <a:extLst>
              <a:ext uri="{FF2B5EF4-FFF2-40B4-BE49-F238E27FC236}">
                <a16:creationId xmlns:a16="http://schemas.microsoft.com/office/drawing/2014/main" id="{FE2C42C5-C89B-44DB-A708-EA1E5E259884}"/>
              </a:ext>
            </a:extLst>
          </p:cNvPr>
          <p:cNvGraphicFramePr>
            <a:graphicFrameLocks noGrp="1"/>
          </p:cNvGraphicFramePr>
          <p:nvPr>
            <p:ph idx="1"/>
            <p:extLst>
              <p:ext uri="{D42A27DB-BD31-4B8C-83A1-F6EECF244321}">
                <p14:modId xmlns:p14="http://schemas.microsoft.com/office/powerpoint/2010/main" val="3926584404"/>
              </p:ext>
            </p:extLst>
          </p:nvPr>
        </p:nvGraphicFramePr>
        <p:xfrm>
          <a:off x="838200" y="1344706"/>
          <a:ext cx="10515600" cy="453317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791335365"/>
                    </a:ext>
                  </a:extLst>
                </a:gridCol>
              </a:tblGrid>
              <a:tr h="906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１．圧縮機の吸込み配管に霜が付く</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354423"/>
                  </a:ext>
                </a:extLst>
              </a:tr>
              <a:tr h="906634">
                <a:tc>
                  <a:txBody>
                    <a:bodyPr/>
                    <a:lstStyle/>
                    <a:p>
                      <a:r>
                        <a:rPr kumimoji="1" lang="ja-JP" altLang="en-US" sz="3600" b="1" dirty="0">
                          <a:solidFill>
                            <a:schemeClr val="tx1"/>
                          </a:solidFill>
                          <a:latin typeface="ＭＳ 明朝" panose="02020609040205080304" pitchFamily="17" charset="-128"/>
                          <a:ea typeface="ＭＳ 明朝" panose="02020609040205080304" pitchFamily="17" charset="-128"/>
                        </a:rPr>
                        <a:t>２．オイルフォーミングが発生する</a:t>
                      </a:r>
                      <a:endParaRPr kumimoji="1" lang="en-US" altLang="ja-JP" sz="36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923607"/>
                  </a:ext>
                </a:extLst>
              </a:tr>
              <a:tr h="906634">
                <a:tc>
                  <a:txBody>
                    <a:bodyPr/>
                    <a:lstStyle/>
                    <a:p>
                      <a:r>
                        <a:rPr kumimoji="1" lang="ja-JP" altLang="en-US" sz="3600" b="1" dirty="0">
                          <a:solidFill>
                            <a:schemeClr val="tx1"/>
                          </a:solidFill>
                          <a:latin typeface="ＭＳ 明朝" panose="02020609040205080304" pitchFamily="17" charset="-128"/>
                          <a:ea typeface="ＭＳ 明朝" panose="02020609040205080304" pitchFamily="17" charset="-128"/>
                        </a:rPr>
                        <a:t>３．圧縮機吐出ガス温度が異常に低下</a:t>
                      </a:r>
                      <a:endParaRPr kumimoji="1" lang="en-US" altLang="ja-JP" sz="36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458977"/>
                  </a:ext>
                </a:extLst>
              </a:tr>
              <a:tr h="906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dirty="0">
                          <a:solidFill>
                            <a:schemeClr val="tx1"/>
                          </a:solidFill>
                          <a:latin typeface="ＭＳ 明朝" panose="02020609040205080304" pitchFamily="17" charset="-128"/>
                          <a:ea typeface="ＭＳ 明朝" panose="02020609040205080304" pitchFamily="17" charset="-128"/>
                        </a:rPr>
                        <a:t>４．異常音が発生する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25626"/>
                  </a:ext>
                </a:extLst>
              </a:tr>
              <a:tr h="906634">
                <a:tc>
                  <a:txBody>
                    <a:bodyPr/>
                    <a:lstStyle/>
                    <a:p>
                      <a:r>
                        <a:rPr kumimoji="1" lang="ja-JP" altLang="en-US" sz="3600" b="1" dirty="0">
                          <a:solidFill>
                            <a:schemeClr val="tx1"/>
                          </a:solidFill>
                          <a:latin typeface="ＭＳ 明朝" panose="02020609040205080304" pitchFamily="17" charset="-128"/>
                          <a:ea typeface="ＭＳ 明朝" panose="02020609040205080304" pitchFamily="17" charset="-128"/>
                        </a:rPr>
                        <a:t>５．</a:t>
                      </a:r>
                      <a:r>
                        <a:rPr kumimoji="1" lang="ja-JP" altLang="en-US" sz="3200" b="1" dirty="0">
                          <a:solidFill>
                            <a:schemeClr val="tx1"/>
                          </a:solidFill>
                          <a:latin typeface="ＭＳ 明朝" panose="02020609040205080304" pitchFamily="17" charset="-128"/>
                          <a:ea typeface="ＭＳ 明朝" panose="02020609040205080304" pitchFamily="17" charset="-128"/>
                        </a:rPr>
                        <a:t>ヘッドカバーより吐出ガスが漏洩する事がある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555420"/>
                  </a:ext>
                </a:extLst>
              </a:tr>
            </a:tbl>
          </a:graphicData>
        </a:graphic>
      </p:graphicFrame>
      <p:sp>
        <p:nvSpPr>
          <p:cNvPr id="2" name="フッター プレースホルダー 1">
            <a:extLst>
              <a:ext uri="{FF2B5EF4-FFF2-40B4-BE49-F238E27FC236}">
                <a16:creationId xmlns:a16="http://schemas.microsoft.com/office/drawing/2014/main" id="{6EACF57D-BC9D-45B6-93ED-850963616E2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27810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28F3B-2A90-3349-B463-BCC37EB50CD5}"/>
              </a:ext>
            </a:extLst>
          </p:cNvPr>
          <p:cNvSpPr>
            <a:spLocks noGrp="1"/>
          </p:cNvSpPr>
          <p:nvPr>
            <p:ph type="title"/>
          </p:nvPr>
        </p:nvSpPr>
        <p:spPr>
          <a:xfrm>
            <a:off x="838200" y="365126"/>
            <a:ext cx="10515600" cy="750980"/>
          </a:xfrm>
        </p:spPr>
        <p:txBody>
          <a:bodyPr/>
          <a:lstStyle/>
          <a:p>
            <a:pPr algn="ctr"/>
            <a:r>
              <a:rPr kumimoji="1" lang="ja-JP" altLang="en-US" sz="3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j-cs"/>
              </a:rPr>
              <a:t>液バック発生時の運転操作</a:t>
            </a:r>
            <a:endParaRPr kumimoji="1" lang="ja-JP" altLang="en-US" dirty="0"/>
          </a:p>
        </p:txBody>
      </p:sp>
      <p:graphicFrame>
        <p:nvGraphicFramePr>
          <p:cNvPr id="5" name="表 5">
            <a:extLst>
              <a:ext uri="{FF2B5EF4-FFF2-40B4-BE49-F238E27FC236}">
                <a16:creationId xmlns:a16="http://schemas.microsoft.com/office/drawing/2014/main" id="{98D57443-98A8-B646-810D-88E2575E1C02}"/>
              </a:ext>
            </a:extLst>
          </p:cNvPr>
          <p:cNvGraphicFramePr>
            <a:graphicFrameLocks noGrp="1"/>
          </p:cNvGraphicFramePr>
          <p:nvPr>
            <p:ph idx="1"/>
            <p:extLst>
              <p:ext uri="{D42A27DB-BD31-4B8C-83A1-F6EECF244321}">
                <p14:modId xmlns:p14="http://schemas.microsoft.com/office/powerpoint/2010/main" val="2076766539"/>
              </p:ext>
            </p:extLst>
          </p:nvPr>
        </p:nvGraphicFramePr>
        <p:xfrm>
          <a:off x="981635" y="1129553"/>
          <a:ext cx="10372165" cy="5069573"/>
        </p:xfrm>
        <a:graphic>
          <a:graphicData uri="http://schemas.openxmlformats.org/drawingml/2006/table">
            <a:tbl>
              <a:tblPr firstRow="1" bandRow="1">
                <a:tableStyleId>{5C22544A-7EE6-4342-B048-85BDC9FD1C3A}</a:tableStyleId>
              </a:tblPr>
              <a:tblGrid>
                <a:gridCol w="10372165">
                  <a:extLst>
                    <a:ext uri="{9D8B030D-6E8A-4147-A177-3AD203B41FA5}">
                      <a16:colId xmlns:a16="http://schemas.microsoft.com/office/drawing/2014/main" val="3898017402"/>
                    </a:ext>
                  </a:extLst>
                </a:gridCol>
              </a:tblGrid>
              <a:tr h="88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１．フルロード運転からアンロード運転に切り換え、容量調節弁を  </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絞り運転する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08179"/>
                  </a:ext>
                </a:extLst>
              </a:tr>
              <a:tr h="641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２．圧縮機の吸入弁を絞る</a:t>
                      </a:r>
                      <a:r>
                        <a:rPr kumimoji="1" lang="ja-JP" altLang="en-US" sz="26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（吸込み量を制御する）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08525"/>
                  </a:ext>
                </a:extLst>
              </a:tr>
              <a:tr h="88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３．吸入ガス温度、オイルフォーミングを監視しながら、液バック </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の回復を待つ</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192096"/>
                  </a:ext>
                </a:extLst>
              </a:tr>
              <a:tr h="88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４．液バックの回復状況を確認し吸入弁を少しずつ開く</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6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（決して焦らないこと）</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631473"/>
                  </a:ext>
                </a:extLst>
              </a:tr>
              <a:tr h="88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５．液バックが激しい時は圧縮機を停止して、オイル交換をして、</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上記の操作を行う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528506"/>
                  </a:ext>
                </a:extLst>
              </a:tr>
              <a:tr h="88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６．複数の圧縮機を並列に運転している時は液バックを起こしてい   </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る圧縮機を停止して、他の圧縮機で上記の操作を行う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433"/>
                  </a:ext>
                </a:extLst>
              </a:tr>
            </a:tbl>
          </a:graphicData>
        </a:graphic>
      </p:graphicFrame>
      <p:sp>
        <p:nvSpPr>
          <p:cNvPr id="4" name="フッター プレースホルダー 3">
            <a:extLst>
              <a:ext uri="{FF2B5EF4-FFF2-40B4-BE49-F238E27FC236}">
                <a16:creationId xmlns:a16="http://schemas.microsoft.com/office/drawing/2014/main" id="{68F9AA0B-974F-5BC8-D1D6-28128CE9F197}"/>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6877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E6DAA7-FEB3-A3F2-1F7D-E9F6E4A8502B}"/>
              </a:ext>
            </a:extLst>
          </p:cNvPr>
          <p:cNvSpPr>
            <a:spLocks noGrp="1"/>
          </p:cNvSpPr>
          <p:nvPr>
            <p:ph type="title"/>
          </p:nvPr>
        </p:nvSpPr>
        <p:spPr>
          <a:xfrm>
            <a:off x="2030506" y="365125"/>
            <a:ext cx="7584141" cy="1281113"/>
          </a:xfrm>
        </p:spPr>
        <p:txBody>
          <a:bodyPr anchor="t">
            <a:normAutofit fontScale="90000"/>
          </a:bodyPr>
          <a:lstStyle/>
          <a:p>
            <a:pPr algn="dist"/>
            <a:r>
              <a:rPr kumimoji="1" lang="ja-JP" altLang="en-US" sz="4400" b="1" dirty="0">
                <a:solidFill>
                  <a:schemeClr val="tx1"/>
                </a:solidFill>
                <a:latin typeface="ＭＳ 明朝" panose="02020609040205080304" pitchFamily="17" charset="-128"/>
                <a:ea typeface="ＭＳ 明朝" panose="02020609040205080304" pitchFamily="17" charset="-128"/>
              </a:rPr>
              <a:t>水分が混入すると蒸発圧力の</a:t>
            </a:r>
            <a:r>
              <a:rPr kumimoji="1" lang="en-US" altLang="ja-JP" sz="4400" b="1" dirty="0">
                <a:solidFill>
                  <a:schemeClr val="tx1"/>
                </a:solidFill>
                <a:latin typeface="ＭＳ 明朝" panose="02020609040205080304" pitchFamily="17" charset="-128"/>
                <a:ea typeface="ＭＳ 明朝" panose="02020609040205080304" pitchFamily="17" charset="-128"/>
              </a:rPr>
              <a:t/>
            </a:r>
            <a:br>
              <a:rPr kumimoji="1" lang="en-US" altLang="ja-JP" sz="4400" b="1" dirty="0">
                <a:solidFill>
                  <a:schemeClr val="tx1"/>
                </a:solidFill>
                <a:latin typeface="ＭＳ 明朝" panose="02020609040205080304" pitchFamily="17" charset="-128"/>
                <a:ea typeface="ＭＳ 明朝" panose="02020609040205080304" pitchFamily="17" charset="-128"/>
              </a:rPr>
            </a:br>
            <a:r>
              <a:rPr kumimoji="1" lang="ja-JP" altLang="en-US" sz="4400" b="1" dirty="0">
                <a:solidFill>
                  <a:schemeClr val="tx1"/>
                </a:solidFill>
                <a:latin typeface="ＭＳ 明朝" panose="02020609040205080304" pitchFamily="17" charset="-128"/>
                <a:ea typeface="ＭＳ 明朝" panose="02020609040205080304" pitchFamily="17" charset="-128"/>
              </a:rPr>
              <a:t>低下と潤滑油の劣化を促進する</a:t>
            </a:r>
            <a:br>
              <a:rPr kumimoji="1" lang="ja-JP" altLang="en-US" sz="4400" b="1" dirty="0">
                <a:solidFill>
                  <a:schemeClr val="tx1"/>
                </a:solidFill>
                <a:latin typeface="ＭＳ 明朝" panose="02020609040205080304" pitchFamily="17" charset="-128"/>
                <a:ea typeface="ＭＳ 明朝" panose="02020609040205080304" pitchFamily="17" charset="-128"/>
              </a:rPr>
            </a:br>
            <a:endParaRPr kumimoji="1" lang="ja-JP" altLang="en-US" dirty="0"/>
          </a:p>
        </p:txBody>
      </p:sp>
      <p:graphicFrame>
        <p:nvGraphicFramePr>
          <p:cNvPr id="5" name="表 5">
            <a:extLst>
              <a:ext uri="{FF2B5EF4-FFF2-40B4-BE49-F238E27FC236}">
                <a16:creationId xmlns:a16="http://schemas.microsoft.com/office/drawing/2014/main" id="{6F6CB36B-0222-9AA0-1F00-B278777ED505}"/>
              </a:ext>
            </a:extLst>
          </p:cNvPr>
          <p:cNvGraphicFramePr>
            <a:graphicFrameLocks noGrp="1"/>
          </p:cNvGraphicFramePr>
          <p:nvPr>
            <p:ph idx="1"/>
            <p:extLst>
              <p:ext uri="{D42A27DB-BD31-4B8C-83A1-F6EECF244321}">
                <p14:modId xmlns:p14="http://schemas.microsoft.com/office/powerpoint/2010/main" val="30829734"/>
              </p:ext>
            </p:extLst>
          </p:nvPr>
        </p:nvGraphicFramePr>
        <p:xfrm>
          <a:off x="793376" y="1825625"/>
          <a:ext cx="10560424" cy="4434429"/>
        </p:xfrm>
        <a:graphic>
          <a:graphicData uri="http://schemas.openxmlformats.org/drawingml/2006/table">
            <a:tbl>
              <a:tblPr firstRow="1" bandRow="1">
                <a:tableStyleId>{5C22544A-7EE6-4342-B048-85BDC9FD1C3A}</a:tableStyleId>
              </a:tblPr>
              <a:tblGrid>
                <a:gridCol w="4141695">
                  <a:extLst>
                    <a:ext uri="{9D8B030D-6E8A-4147-A177-3AD203B41FA5}">
                      <a16:colId xmlns:a16="http://schemas.microsoft.com/office/drawing/2014/main" val="772442523"/>
                    </a:ext>
                  </a:extLst>
                </a:gridCol>
                <a:gridCol w="6418729">
                  <a:extLst>
                    <a:ext uri="{9D8B030D-6E8A-4147-A177-3AD203B41FA5}">
                      <a16:colId xmlns:a16="http://schemas.microsoft.com/office/drawing/2014/main" val="759050092"/>
                    </a:ext>
                  </a:extLst>
                </a:gridCol>
              </a:tblGrid>
              <a:tr h="163026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潤滑油をチャージす</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るときに、潤滑油中</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に水分が含まれる</a:t>
                      </a:r>
                      <a:endParaRPr kumimoji="1" lang="ja-JP" altLang="en-US" sz="32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密閉された容器に封入された、</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新しい潤滑油</a:t>
                      </a: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を使用する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533866"/>
                  </a:ext>
                </a:extLst>
              </a:tr>
              <a:tr h="2153117">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分解点検の時に空気</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中に含まれる水分が</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装置内に侵入する</a:t>
                      </a:r>
                      <a:endParaRPr kumimoji="1" lang="ja-JP" altLang="en-US" sz="32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開放した系統を復旧するときエアーパージを確実に実施し、開放範囲が大きいときは真空ポンプを用いてエアーパーを実施する</a:t>
                      </a:r>
                      <a:endParaRPr kumimoji="1" lang="en-US" altLang="ja-JP" sz="32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（真空乾燥の実施）</a:t>
                      </a:r>
                    </a:p>
                    <a:p>
                      <a:endParaRPr kumimoji="1" lang="ja-JP" alt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357421"/>
                  </a:ext>
                </a:extLst>
              </a:tr>
            </a:tbl>
          </a:graphicData>
        </a:graphic>
      </p:graphicFrame>
      <p:sp>
        <p:nvSpPr>
          <p:cNvPr id="4" name="フッター プレースホルダー 3">
            <a:extLst>
              <a:ext uri="{FF2B5EF4-FFF2-40B4-BE49-F238E27FC236}">
                <a16:creationId xmlns:a16="http://schemas.microsoft.com/office/drawing/2014/main" id="{16499784-64D4-F788-5664-62A34452E19C}"/>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31467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D8250-BC7C-EB34-B511-DFA582D3390A}"/>
              </a:ext>
            </a:extLst>
          </p:cNvPr>
          <p:cNvSpPr>
            <a:spLocks noGrp="1"/>
          </p:cNvSpPr>
          <p:nvPr>
            <p:ph type="title"/>
          </p:nvPr>
        </p:nvSpPr>
        <p:spPr>
          <a:xfrm>
            <a:off x="838200" y="365126"/>
            <a:ext cx="10515600" cy="872004"/>
          </a:xfrm>
        </p:spPr>
        <p:txBody>
          <a:bodyPr/>
          <a:lstStyle/>
          <a:p>
            <a:pPr marL="0" marR="0" lvl="0" indent="0" algn="ctr" defTabSz="914400" rtl="0" eaLnBrk="1" fontAlgn="auto" latinLnBrk="0" hangingPunct="1">
              <a:lnSpc>
                <a:spcPct val="100000"/>
              </a:lnSpc>
              <a:spcBef>
                <a:spcPts val="0"/>
              </a:spcBef>
              <a:spcAft>
                <a:spcPts val="0"/>
              </a:spcAft>
              <a:tabLst/>
              <a:defRPr/>
            </a:pPr>
            <a:r>
              <a:rPr kumimoji="1" lang="ja-JP" altLang="en-US" sz="3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運転停止中の管理</a:t>
            </a:r>
            <a:r>
              <a:rPr kumimoji="1" lang="ja-JP" altLang="en-US" sz="36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（ガス漏れ・潤滑油・冷媒量）</a:t>
            </a:r>
            <a:endParaRPr kumimoji="1" lang="ja-JP" altLang="en-US" dirty="0">
              <a:solidFill>
                <a:srgbClr val="FF0000"/>
              </a:solidFill>
            </a:endParaRPr>
          </a:p>
        </p:txBody>
      </p:sp>
      <p:graphicFrame>
        <p:nvGraphicFramePr>
          <p:cNvPr id="5" name="表 5">
            <a:extLst>
              <a:ext uri="{FF2B5EF4-FFF2-40B4-BE49-F238E27FC236}">
                <a16:creationId xmlns:a16="http://schemas.microsoft.com/office/drawing/2014/main" id="{06D83429-4123-A5B4-4A07-C7A2E79A2E56}"/>
              </a:ext>
            </a:extLst>
          </p:cNvPr>
          <p:cNvGraphicFramePr>
            <a:graphicFrameLocks noGrp="1"/>
          </p:cNvGraphicFramePr>
          <p:nvPr>
            <p:ph idx="1"/>
            <p:extLst>
              <p:ext uri="{D42A27DB-BD31-4B8C-83A1-F6EECF244321}">
                <p14:modId xmlns:p14="http://schemas.microsoft.com/office/powerpoint/2010/main" val="3096414591"/>
              </p:ext>
            </p:extLst>
          </p:nvPr>
        </p:nvGraphicFramePr>
        <p:xfrm>
          <a:off x="838200" y="1237131"/>
          <a:ext cx="10515600" cy="5069571"/>
        </p:xfrm>
        <a:graphic>
          <a:graphicData uri="http://schemas.openxmlformats.org/drawingml/2006/table">
            <a:tbl>
              <a:tblPr firstRow="1" bandRow="1">
                <a:tableStyleId>{5C22544A-7EE6-4342-B048-85BDC9FD1C3A}</a:tableStyleId>
              </a:tblPr>
              <a:tblGrid>
                <a:gridCol w="3249706">
                  <a:extLst>
                    <a:ext uri="{9D8B030D-6E8A-4147-A177-3AD203B41FA5}">
                      <a16:colId xmlns:a16="http://schemas.microsoft.com/office/drawing/2014/main" val="3899705525"/>
                    </a:ext>
                  </a:extLst>
                </a:gridCol>
                <a:gridCol w="7265894">
                  <a:extLst>
                    <a:ext uri="{9D8B030D-6E8A-4147-A177-3AD203B41FA5}">
                      <a16:colId xmlns:a16="http://schemas.microsoft.com/office/drawing/2014/main" val="3885382390"/>
                    </a:ext>
                  </a:extLst>
                </a:gridCol>
              </a:tblGrid>
              <a:tr h="112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機器、電磁弁、止弁のフラン ジ、グランドパッキンの点検</a:t>
                      </a:r>
                      <a:r>
                        <a:rPr kumimoji="1" lang="ja-JP" altLang="en-US" sz="24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                </a:t>
                      </a:r>
                      <a:endPar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・ボルトの増締め、必要に応じ</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パッキン交換</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699305"/>
                  </a:ext>
                </a:extLst>
              </a:tr>
              <a:tr h="967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圧縮機のシャフトシール点検</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・必要に応じてシャフトシール、</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Ｏリング取替え</a:t>
                      </a:r>
                      <a:endParaRPr kumimoji="1" lang="ja-JP" altLang="en-US" sz="2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259783"/>
                  </a:ext>
                </a:extLst>
              </a:tr>
              <a:tr h="89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圧力スイッチ、圧力計等の締付ナットの点検</a:t>
                      </a:r>
                      <a:endParaRPr kumimoji="1" lang="en-US" altLang="ja-JP" sz="2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・締付ナットの増締め</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8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（締め過ぎないこと）</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939629"/>
                  </a:ext>
                </a:extLst>
              </a:tr>
              <a:tr h="1968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潤滑油の過充填</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・クランクケースの油面が上昇するため、 </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運転中の油上がり多くなる。</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・運動部に接触すればクランクシャフトに</a:t>
                      </a:r>
                      <a:endPar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打撃を与える</a:t>
                      </a:r>
                      <a:r>
                        <a:rPr kumimoji="1" lang="ja-JP" altLang="en-US" sz="2800" b="1" i="0" u="none" strike="noStrike" kern="1200" cap="none" spc="0" normalizeH="0" baseline="0" noProof="0" dirty="0">
                          <a:ln>
                            <a:noFill/>
                          </a:ln>
                          <a:solidFill>
                            <a:srgbClr val="FF0000"/>
                          </a:solidFill>
                          <a:effectLst/>
                          <a:uLnTx/>
                          <a:uFillTx/>
                          <a:latin typeface="ＭＳ 明朝" panose="02020609040205080304" pitchFamily="17" charset="-128"/>
                          <a:ea typeface="ＭＳ 明朝" panose="02020609040205080304" pitchFamily="17" charset="-128"/>
                          <a:cs typeface="+mn-cs"/>
                        </a:rPr>
                        <a:t>（適正量）</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762178"/>
                  </a:ext>
                </a:extLst>
              </a:tr>
            </a:tbl>
          </a:graphicData>
        </a:graphic>
      </p:graphicFrame>
      <p:sp>
        <p:nvSpPr>
          <p:cNvPr id="4" name="フッター プレースホルダー 3">
            <a:extLst>
              <a:ext uri="{FF2B5EF4-FFF2-40B4-BE49-F238E27FC236}">
                <a16:creationId xmlns:a16="http://schemas.microsoft.com/office/drawing/2014/main" id="{E9F58541-F9ED-0E7D-4A8B-3FB9243BE7A3}"/>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0903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47E8290-763B-45B0-AE2A-0DE758E4E672}"/>
              </a:ext>
            </a:extLst>
          </p:cNvPr>
          <p:cNvGraphicFramePr>
            <a:graphicFrameLocks noGrp="1"/>
          </p:cNvGraphicFramePr>
          <p:nvPr>
            <p:ph idx="1"/>
            <p:extLst>
              <p:ext uri="{D42A27DB-BD31-4B8C-83A1-F6EECF244321}">
                <p14:modId xmlns:p14="http://schemas.microsoft.com/office/powerpoint/2010/main" val="1057891064"/>
              </p:ext>
            </p:extLst>
          </p:nvPr>
        </p:nvGraphicFramePr>
        <p:xfrm>
          <a:off x="857765" y="685800"/>
          <a:ext cx="10476470" cy="5311588"/>
        </p:xfrm>
        <a:graphic>
          <a:graphicData uri="http://schemas.openxmlformats.org/drawingml/2006/table">
            <a:tbl>
              <a:tblPr firstRow="1" bandRow="1">
                <a:tableStyleId>{5C22544A-7EE6-4342-B048-85BDC9FD1C3A}</a:tableStyleId>
              </a:tblPr>
              <a:tblGrid>
                <a:gridCol w="1885435">
                  <a:extLst>
                    <a:ext uri="{9D8B030D-6E8A-4147-A177-3AD203B41FA5}">
                      <a16:colId xmlns:a16="http://schemas.microsoft.com/office/drawing/2014/main" val="1047925064"/>
                    </a:ext>
                  </a:extLst>
                </a:gridCol>
                <a:gridCol w="8591035">
                  <a:extLst>
                    <a:ext uri="{9D8B030D-6E8A-4147-A177-3AD203B41FA5}">
                      <a16:colId xmlns:a16="http://schemas.microsoft.com/office/drawing/2014/main" val="3657526123"/>
                    </a:ext>
                  </a:extLst>
                </a:gridCol>
              </a:tblGrid>
              <a:tr h="1770529">
                <a:tc>
                  <a:txBody>
                    <a:bodyPr/>
                    <a:lstStyle/>
                    <a:p>
                      <a:pPr algn="dist"/>
                      <a:r>
                        <a:rPr kumimoji="1" lang="ja-JP" altLang="en-US" sz="3200" b="1" dirty="0">
                          <a:solidFill>
                            <a:schemeClr val="tx1"/>
                          </a:solidFill>
                          <a:latin typeface="ＭＳ 明朝" panose="02020609040205080304" pitchFamily="17" charset="-128"/>
                          <a:ea typeface="ＭＳ 明朝" panose="02020609040205080304" pitchFamily="17" charset="-128"/>
                        </a:rPr>
                        <a:t>潤滑油の</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pPr algn="dist"/>
                      <a:r>
                        <a:rPr kumimoji="1" lang="ja-JP" altLang="en-US" sz="3200" b="1" dirty="0">
                          <a:solidFill>
                            <a:schemeClr val="tx1"/>
                          </a:solidFill>
                          <a:latin typeface="ＭＳ 明朝" panose="02020609040205080304" pitchFamily="17" charset="-128"/>
                          <a:ea typeface="ＭＳ 明朝" panose="02020609040205080304" pitchFamily="17" charset="-128"/>
                        </a:rPr>
                        <a:t>過 不 足</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3200" b="1" dirty="0">
                          <a:solidFill>
                            <a:schemeClr val="tx1"/>
                          </a:solidFill>
                          <a:latin typeface="ＭＳ 明朝" panose="02020609040205080304" pitchFamily="17" charset="-128"/>
                          <a:ea typeface="ＭＳ 明朝" panose="02020609040205080304" pitchFamily="17" charset="-128"/>
                        </a:rPr>
                        <a:t>・油圧低下により、油圧保護装置が作動する。</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r>
                        <a:rPr kumimoji="1" lang="ja-JP" altLang="en-US" sz="3200" b="1" dirty="0">
                          <a:solidFill>
                            <a:schemeClr val="tx1"/>
                          </a:solidFill>
                          <a:latin typeface="ＭＳ 明朝" panose="02020609040205080304" pitchFamily="17" charset="-128"/>
                          <a:ea typeface="ＭＳ 明朝" panose="02020609040205080304" pitchFamily="17" charset="-128"/>
                        </a:rPr>
                        <a:t>・油圧低下は潤滑不良を起こし軸受け等を損  </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r>
                        <a:rPr kumimoji="1" lang="en-US" altLang="ja-JP" sz="3200" b="1" dirty="0">
                          <a:solidFill>
                            <a:schemeClr val="tx1"/>
                          </a:solidFill>
                          <a:latin typeface="ＭＳ 明朝" panose="02020609040205080304" pitchFamily="17" charset="-128"/>
                          <a:ea typeface="ＭＳ 明朝" panose="02020609040205080304" pitchFamily="17" charset="-128"/>
                        </a:rPr>
                        <a:t>  </a:t>
                      </a:r>
                      <a:r>
                        <a:rPr kumimoji="1" lang="ja-JP" altLang="en-US" sz="3200" b="1" dirty="0">
                          <a:solidFill>
                            <a:schemeClr val="tx1"/>
                          </a:solidFill>
                          <a:latin typeface="ＭＳ 明朝" panose="02020609040205080304" pitchFamily="17" charset="-128"/>
                          <a:ea typeface="ＭＳ 明朝" panose="02020609040205080304" pitchFamily="17" charset="-128"/>
                        </a:rPr>
                        <a:t>傷する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401393"/>
                  </a:ext>
                </a:extLst>
              </a:tr>
              <a:tr h="1215069">
                <a:tc>
                  <a:txBody>
                    <a:bodyPr/>
                    <a:lstStyle/>
                    <a:p>
                      <a:pPr algn="dist"/>
                      <a:r>
                        <a:rPr kumimoji="1" lang="ja-JP" altLang="en-US" sz="3200" b="1" baseline="0" dirty="0">
                          <a:latin typeface="ＭＳ 明朝" panose="02020609040205080304" pitchFamily="17" charset="-128"/>
                          <a:ea typeface="ＭＳ 明朝" panose="02020609040205080304" pitchFamily="17" charset="-128"/>
                        </a:rPr>
                        <a:t>冷 媒 の</a:t>
                      </a:r>
                      <a:endParaRPr kumimoji="1" lang="en-US" altLang="ja-JP" sz="3200" b="1" baseline="0" dirty="0">
                        <a:latin typeface="ＭＳ 明朝" panose="02020609040205080304" pitchFamily="17" charset="-128"/>
                        <a:ea typeface="ＭＳ 明朝" panose="02020609040205080304" pitchFamily="17" charset="-128"/>
                      </a:endParaRPr>
                    </a:p>
                    <a:p>
                      <a:pPr algn="dist"/>
                      <a:r>
                        <a:rPr kumimoji="1" lang="ja-JP" altLang="en-US" sz="3200" b="1" baseline="0" dirty="0">
                          <a:latin typeface="ＭＳ 明朝" panose="02020609040205080304" pitchFamily="17" charset="-128"/>
                          <a:ea typeface="ＭＳ 明朝" panose="02020609040205080304" pitchFamily="17" charset="-128"/>
                        </a:rPr>
                        <a:t>過 充 填 </a:t>
                      </a:r>
                      <a:endParaRPr kumimoji="1" lang="en-US" altLang="ja-JP" sz="3200" b="1" dirty="0">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3200" b="1" dirty="0">
                          <a:latin typeface="ＭＳ 明朝" panose="02020609040205080304" pitchFamily="17" charset="-128"/>
                          <a:ea typeface="ＭＳ 明朝" panose="02020609040205080304" pitchFamily="17" charset="-128"/>
                        </a:rPr>
                        <a:t>・凝縮圧力の上昇と所要動力の増加</a:t>
                      </a:r>
                      <a:endParaRPr kumimoji="1" lang="en-US" altLang="ja-JP" sz="3200" b="1" dirty="0">
                        <a:latin typeface="ＭＳ 明朝" panose="02020609040205080304" pitchFamily="17" charset="-128"/>
                        <a:ea typeface="ＭＳ 明朝" panose="02020609040205080304" pitchFamily="17" charset="-128"/>
                      </a:endParaRPr>
                    </a:p>
                    <a:p>
                      <a:r>
                        <a:rPr kumimoji="1" lang="ja-JP" altLang="en-US" sz="3200" b="1" dirty="0">
                          <a:latin typeface="ＭＳ 明朝" panose="02020609040205080304" pitchFamily="17" charset="-128"/>
                          <a:ea typeface="ＭＳ 明朝" panose="02020609040205080304" pitchFamily="17" charset="-128"/>
                        </a:rPr>
                        <a:t>・液バックを起こす恐れがある</a:t>
                      </a:r>
                      <a:endParaRPr kumimoji="1" lang="ja-JP" altLang="en-US" sz="3200"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70499"/>
                  </a:ext>
                </a:extLst>
              </a:tr>
              <a:tr h="2325990">
                <a:tc>
                  <a:txBody>
                    <a:bodyPr/>
                    <a:lstStyle/>
                    <a:p>
                      <a:pPr algn="dist"/>
                      <a:r>
                        <a:rPr kumimoji="1" lang="ja-JP" altLang="en-US" sz="3200" b="1" dirty="0">
                          <a:latin typeface="ＭＳ 明朝" panose="02020609040205080304" pitchFamily="17" charset="-128"/>
                          <a:ea typeface="ＭＳ 明朝" panose="02020609040205080304" pitchFamily="17" charset="-128"/>
                        </a:rPr>
                        <a:t>冷 媒 の</a:t>
                      </a:r>
                      <a:endParaRPr kumimoji="1" lang="en-US" altLang="ja-JP" sz="3200" b="1" dirty="0">
                        <a:latin typeface="ＭＳ 明朝" panose="02020609040205080304" pitchFamily="17" charset="-128"/>
                        <a:ea typeface="ＭＳ 明朝" panose="02020609040205080304" pitchFamily="17" charset="-128"/>
                      </a:endParaRPr>
                    </a:p>
                    <a:p>
                      <a:pPr algn="dist"/>
                      <a:r>
                        <a:rPr kumimoji="1" lang="ja-JP" altLang="en-US" sz="3200" b="1" dirty="0">
                          <a:latin typeface="ＭＳ 明朝" panose="02020609040205080304" pitchFamily="17" charset="-128"/>
                          <a:ea typeface="ＭＳ 明朝" panose="02020609040205080304" pitchFamily="17" charset="-128"/>
                        </a:rPr>
                        <a:t>過 不 足</a:t>
                      </a:r>
                      <a:endParaRPr kumimoji="1" lang="en-US" altLang="ja-JP" sz="3200" b="1" dirty="0">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3200" b="1" dirty="0">
                          <a:latin typeface="ＭＳ 明朝" panose="02020609040205080304" pitchFamily="17" charset="-128"/>
                          <a:ea typeface="ＭＳ 明朝" panose="02020609040205080304" pitchFamily="17" charset="-128"/>
                        </a:rPr>
                        <a:t>・低圧圧力の低下による冷凍能力の減少</a:t>
                      </a:r>
                      <a:endParaRPr kumimoji="1" lang="en-US" altLang="ja-JP" sz="3200" b="1" dirty="0">
                        <a:latin typeface="ＭＳ 明朝" panose="02020609040205080304" pitchFamily="17" charset="-128"/>
                        <a:ea typeface="ＭＳ 明朝" panose="02020609040205080304" pitchFamily="17" charset="-128"/>
                      </a:endParaRPr>
                    </a:p>
                    <a:p>
                      <a:r>
                        <a:rPr kumimoji="1" lang="ja-JP" altLang="en-US" sz="3200" b="1" dirty="0">
                          <a:latin typeface="ＭＳ 明朝" panose="02020609040205080304" pitchFamily="17" charset="-128"/>
                          <a:ea typeface="ＭＳ 明朝" panose="02020609040205080304" pitchFamily="17" charset="-128"/>
                        </a:rPr>
                        <a:t>・圧縮機の吸込みガスが過熱して吐出温度が</a:t>
                      </a:r>
                      <a:endParaRPr kumimoji="1" lang="en-US" altLang="ja-JP" sz="3200" b="1" dirty="0">
                        <a:latin typeface="ＭＳ 明朝" panose="02020609040205080304" pitchFamily="17" charset="-128"/>
                        <a:ea typeface="ＭＳ 明朝" panose="02020609040205080304" pitchFamily="17" charset="-128"/>
                      </a:endParaRPr>
                    </a:p>
                    <a:p>
                      <a:r>
                        <a:rPr kumimoji="1" lang="en-US" altLang="ja-JP" sz="3200" b="1" dirty="0">
                          <a:latin typeface="ＭＳ 明朝" panose="02020609040205080304" pitchFamily="17" charset="-128"/>
                          <a:ea typeface="ＭＳ 明朝" panose="02020609040205080304" pitchFamily="17" charset="-128"/>
                        </a:rPr>
                        <a:t>  </a:t>
                      </a:r>
                      <a:r>
                        <a:rPr kumimoji="1" lang="ja-JP" altLang="en-US" sz="3200" b="1" dirty="0">
                          <a:latin typeface="ＭＳ 明朝" panose="02020609040205080304" pitchFamily="17" charset="-128"/>
                          <a:ea typeface="ＭＳ 明朝" panose="02020609040205080304" pitchFamily="17" charset="-128"/>
                        </a:rPr>
                        <a:t>上昇する</a:t>
                      </a:r>
                      <a:endParaRPr kumimoji="1" lang="en-US" altLang="ja-JP" sz="3200" b="1" dirty="0">
                        <a:latin typeface="ＭＳ 明朝" panose="02020609040205080304" pitchFamily="17" charset="-128"/>
                        <a:ea typeface="ＭＳ 明朝" panose="02020609040205080304" pitchFamily="17" charset="-128"/>
                      </a:endParaRPr>
                    </a:p>
                    <a:p>
                      <a:r>
                        <a:rPr kumimoji="1" lang="ja-JP" altLang="en-US" sz="3200" b="1" dirty="0">
                          <a:latin typeface="ＭＳ 明朝" panose="02020609040205080304" pitchFamily="17" charset="-128"/>
                          <a:ea typeface="ＭＳ 明朝" panose="02020609040205080304" pitchFamily="17" charset="-128"/>
                        </a:rPr>
                        <a:t> </a:t>
                      </a:r>
                      <a:r>
                        <a:rPr kumimoji="1" lang="ja-JP" altLang="en-US" sz="3200" b="1" dirty="0">
                          <a:solidFill>
                            <a:srgbClr val="FF0000"/>
                          </a:solidFill>
                          <a:latin typeface="ＭＳ 明朝" panose="02020609040205080304" pitchFamily="17" charset="-128"/>
                          <a:ea typeface="ＭＳ 明朝" panose="02020609040205080304" pitchFamily="17" charset="-128"/>
                        </a:rPr>
                        <a:t>（ガス漏れ点検）</a:t>
                      </a:r>
                      <a:endParaRPr kumimoji="1" lang="ja-JP" altLang="en-US" sz="3200" dirty="0">
                        <a:solidFill>
                          <a:srgbClr val="FF0000"/>
                        </a:solidFill>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782413"/>
                  </a:ext>
                </a:extLst>
              </a:tr>
            </a:tbl>
          </a:graphicData>
        </a:graphic>
      </p:graphicFrame>
      <p:sp>
        <p:nvSpPr>
          <p:cNvPr id="2" name="フッター プレースホルダー 1">
            <a:extLst>
              <a:ext uri="{FF2B5EF4-FFF2-40B4-BE49-F238E27FC236}">
                <a16:creationId xmlns:a16="http://schemas.microsoft.com/office/drawing/2014/main" id="{5EB1D6F2-0E5F-415F-9011-5CD2D7528FED}"/>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55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08172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6C9442-53EC-43BA-8CE1-7B868955CCFC}"/>
              </a:ext>
            </a:extLst>
          </p:cNvPr>
          <p:cNvSpPr>
            <a:spLocks noGrp="1"/>
          </p:cNvSpPr>
          <p:nvPr>
            <p:ph idx="1"/>
          </p:nvPr>
        </p:nvSpPr>
        <p:spPr>
          <a:xfrm>
            <a:off x="838200" y="926757"/>
            <a:ext cx="10515600" cy="5250206"/>
          </a:xfrm>
          <a:ln>
            <a:noFill/>
          </a:ln>
        </p:spPr>
        <p:txBody>
          <a:bodyPr anchor="ctr">
            <a:normAutofit/>
          </a:bodyPr>
          <a:lstStyle/>
          <a:p>
            <a:pPr marL="0" indent="0" algn="ctr">
              <a:buNone/>
            </a:pPr>
            <a:r>
              <a:rPr lang="ja-JP" altLang="en-US" sz="6000" dirty="0">
                <a:latin typeface="ＭＳ 明朝" panose="02020609040205080304" pitchFamily="17" charset="-128"/>
                <a:ea typeface="ＭＳ 明朝" panose="02020609040205080304" pitchFamily="17" charset="-128"/>
              </a:rPr>
              <a:t>ターボ冷凍機の運転管理</a:t>
            </a:r>
            <a:endParaRPr lang="en-US" altLang="ja-JP" sz="6000" dirty="0">
              <a:latin typeface="ＭＳ 明朝" panose="02020609040205080304" pitchFamily="17" charset="-128"/>
              <a:ea typeface="ＭＳ 明朝" panose="02020609040205080304" pitchFamily="17" charset="-128"/>
            </a:endParaRPr>
          </a:p>
          <a:p>
            <a:pPr marL="0" indent="0" algn="ctr">
              <a:buNone/>
            </a:pPr>
            <a:r>
              <a:rPr kumimoji="1" lang="ja-JP" altLang="en-US" sz="6000" dirty="0">
                <a:latin typeface="ＭＳ 明朝" panose="02020609040205080304" pitchFamily="17" charset="-128"/>
                <a:ea typeface="ＭＳ 明朝" panose="02020609040205080304" pitchFamily="17" charset="-128"/>
              </a:rPr>
              <a:t>（</a:t>
            </a:r>
            <a:r>
              <a:rPr kumimoji="1" lang="en-US" altLang="ja-JP" sz="6000" dirty="0">
                <a:latin typeface="ＭＳ 明朝" panose="02020609040205080304" pitchFamily="17" charset="-128"/>
                <a:ea typeface="ＭＳ 明朝" panose="02020609040205080304" pitchFamily="17" charset="-128"/>
              </a:rPr>
              <a:t>R134a</a:t>
            </a:r>
            <a:r>
              <a:rPr kumimoji="1" lang="ja-JP" altLang="en-US" sz="6000" dirty="0">
                <a:latin typeface="ＭＳ 明朝" panose="02020609040205080304" pitchFamily="17" charset="-128"/>
                <a:ea typeface="ＭＳ 明朝" panose="02020609040205080304" pitchFamily="17" charset="-128"/>
              </a:rPr>
              <a:t>）</a:t>
            </a:r>
          </a:p>
        </p:txBody>
      </p:sp>
      <p:sp>
        <p:nvSpPr>
          <p:cNvPr id="2" name="フッター プレースホルダー 1">
            <a:extLst>
              <a:ext uri="{FF2B5EF4-FFF2-40B4-BE49-F238E27FC236}">
                <a16:creationId xmlns:a16="http://schemas.microsoft.com/office/drawing/2014/main" id="{47D298EA-4AC1-4F22-A91A-EB1BE070449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1446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A269D6F-29E1-48AC-BEBE-097B94468814}"/>
              </a:ext>
            </a:extLst>
          </p:cNvPr>
          <p:cNvSpPr>
            <a:spLocks noGrp="1"/>
          </p:cNvSpPr>
          <p:nvPr>
            <p:ph type="ctrTitle"/>
          </p:nvPr>
        </p:nvSpPr>
        <p:spPr>
          <a:xfrm>
            <a:off x="1524000" y="639549"/>
            <a:ext cx="9144000" cy="1176894"/>
          </a:xfrm>
        </p:spPr>
        <p:txBody>
          <a:bodyPr anchor="b">
            <a:normAutofit fontScale="90000"/>
          </a:bodyPr>
          <a:lstStyle/>
          <a:p>
            <a:r>
              <a:rPr lang="en-US" altLang="ja-JP" b="1" dirty="0">
                <a:latin typeface="ＭＳ 明朝" panose="02020609040205080304" pitchFamily="17" charset="-128"/>
                <a:ea typeface="ＭＳ 明朝" panose="02020609040205080304" pitchFamily="17" charset="-128"/>
              </a:rPr>
              <a:t/>
            </a:r>
            <a:br>
              <a:rPr lang="en-US" altLang="ja-JP" b="1" dirty="0">
                <a:latin typeface="ＭＳ 明朝" panose="02020609040205080304" pitchFamily="17" charset="-128"/>
                <a:ea typeface="ＭＳ 明朝" panose="02020609040205080304" pitchFamily="17" charset="-128"/>
              </a:rPr>
            </a:br>
            <a:r>
              <a:rPr lang="ja-JP" altLang="en-US" sz="4400" b="1" dirty="0">
                <a:latin typeface="ＭＳ 明朝" panose="02020609040205080304" pitchFamily="17" charset="-128"/>
                <a:ea typeface="ＭＳ 明朝" panose="02020609040205080304" pitchFamily="17" charset="-128"/>
              </a:rPr>
              <a:t>圧縮機（コンプレッサー）</a:t>
            </a:r>
            <a:r>
              <a:rPr lang="en-US" altLang="ja-JP" sz="4400" b="1" dirty="0">
                <a:latin typeface="ＭＳ 明朝" panose="02020609040205080304" pitchFamily="17" charset="-128"/>
                <a:ea typeface="ＭＳ 明朝" panose="02020609040205080304" pitchFamily="17" charset="-128"/>
              </a:rPr>
              <a:t/>
            </a:r>
            <a:br>
              <a:rPr lang="en-US" altLang="ja-JP" sz="4400" b="1" dirty="0">
                <a:latin typeface="ＭＳ 明朝" panose="02020609040205080304" pitchFamily="17" charset="-128"/>
                <a:ea typeface="ＭＳ 明朝" panose="02020609040205080304" pitchFamily="17" charset="-128"/>
              </a:rPr>
            </a:br>
            <a:endParaRPr kumimoji="1" lang="ja-JP" altLang="en-US" sz="4400" dirty="0"/>
          </a:p>
        </p:txBody>
      </p:sp>
      <p:sp>
        <p:nvSpPr>
          <p:cNvPr id="3" name="コンテンツ プレースホルダー 2">
            <a:extLst>
              <a:ext uri="{FF2B5EF4-FFF2-40B4-BE49-F238E27FC236}">
                <a16:creationId xmlns:a16="http://schemas.microsoft.com/office/drawing/2014/main" id="{6B5546AF-BDD7-4058-AA16-9C7DA0A42ABD}"/>
              </a:ext>
            </a:extLst>
          </p:cNvPr>
          <p:cNvSpPr>
            <a:spLocks noGrp="1"/>
          </p:cNvSpPr>
          <p:nvPr>
            <p:ph type="subTitle" idx="1"/>
          </p:nvPr>
        </p:nvSpPr>
        <p:spPr>
          <a:xfrm>
            <a:off x="1186601" y="1631092"/>
            <a:ext cx="10058399" cy="4485503"/>
          </a:xfrm>
          <a:ln w="38100">
            <a:solidFill>
              <a:schemeClr val="tx1"/>
            </a:solidFill>
          </a:ln>
        </p:spPr>
        <p:txBody>
          <a:bodyPr anchor="ctr">
            <a:normAutofit/>
          </a:bodyPr>
          <a:lstStyle/>
          <a:p>
            <a:pPr marL="0" indent="0" algn="l">
              <a:lnSpc>
                <a:spcPct val="100000"/>
              </a:lnSpc>
              <a:buNone/>
            </a:pPr>
            <a:r>
              <a:rPr lang="ja-JP" altLang="en-US" sz="2800"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蒸発器で蒸発した蒸気状の冷媒を吸込み、圧縮し、圧力を比較的高い温度（常温）でも液化できるような状態にすると共に、冷媒に循環力を与えている。したがって、冷媒は高温、高圧の過熱蒸気として圧縮機より吐出される。</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sz="3200" b="1" dirty="0">
                <a:solidFill>
                  <a:schemeClr val="accent1"/>
                </a:solidFill>
                <a:latin typeface="ＭＳ 明朝" panose="02020609040205080304" pitchFamily="17" charset="-128"/>
                <a:ea typeface="ＭＳ 明朝" panose="02020609040205080304" pitchFamily="17" charset="-128"/>
              </a:rPr>
              <a:t>圧縮機にはその構造により、容積式と遠心式がある</a:t>
            </a:r>
            <a:endParaRPr kumimoji="1" lang="en-US" altLang="ja-JP" sz="3200" b="1" dirty="0">
              <a:solidFill>
                <a:schemeClr val="accent1"/>
              </a:solidFill>
              <a:latin typeface="ＭＳ 明朝" panose="02020609040205080304" pitchFamily="17" charset="-128"/>
              <a:ea typeface="ＭＳ 明朝" panose="02020609040205080304" pitchFamily="17" charset="-128"/>
            </a:endParaRPr>
          </a:p>
          <a:p>
            <a:pPr algn="l"/>
            <a:r>
              <a:rPr lang="ja-JP" altLang="en-US" b="1" dirty="0">
                <a:latin typeface="ＭＳ 明朝" panose="02020609040205080304" pitchFamily="17" charset="-128"/>
                <a:ea typeface="ＭＳ 明朝" panose="02020609040205080304" pitchFamily="17" charset="-128"/>
              </a:rPr>
              <a:t>構　造：開放式、半密閉式、密閉式</a:t>
            </a:r>
            <a:endParaRPr lang="en-US" altLang="ja-JP" b="1" dirty="0">
              <a:latin typeface="ＭＳ 明朝" panose="02020609040205080304" pitchFamily="17" charset="-128"/>
              <a:ea typeface="ＭＳ 明朝" panose="02020609040205080304" pitchFamily="17" charset="-128"/>
            </a:endParaRPr>
          </a:p>
          <a:p>
            <a:pPr algn="l"/>
            <a:r>
              <a:rPr kumimoji="1" lang="ja-JP" altLang="en-US" b="1" dirty="0">
                <a:latin typeface="ＭＳ 明朝" panose="02020609040205080304" pitchFamily="17" charset="-128"/>
                <a:ea typeface="ＭＳ 明朝" panose="02020609040205080304" pitchFamily="17" charset="-128"/>
              </a:rPr>
              <a:t>容積式：往復動式、スクロール式、ロータリー式、</a:t>
            </a:r>
            <a:endParaRPr kumimoji="1" lang="en-US" altLang="ja-JP" b="1" dirty="0">
              <a:latin typeface="ＭＳ 明朝" panose="02020609040205080304" pitchFamily="17" charset="-128"/>
              <a:ea typeface="ＭＳ 明朝" panose="02020609040205080304" pitchFamily="17" charset="-128"/>
            </a:endParaRPr>
          </a:p>
          <a:p>
            <a:pPr marL="0" indent="0" algn="l">
              <a:buNone/>
            </a:pPr>
            <a:r>
              <a:rPr lang="ja-JP" altLang="en-US"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スクリュー式</a:t>
            </a:r>
            <a:endParaRPr kumimoji="1" lang="en-US" altLang="ja-JP" b="1" dirty="0">
              <a:latin typeface="ＭＳ 明朝" panose="02020609040205080304" pitchFamily="17" charset="-128"/>
              <a:ea typeface="ＭＳ 明朝" panose="02020609040205080304" pitchFamily="17" charset="-128"/>
            </a:endParaRPr>
          </a:p>
          <a:p>
            <a:pPr marL="0" indent="0" algn="l">
              <a:buNone/>
            </a:pPr>
            <a:r>
              <a:rPr lang="ja-JP" altLang="en-US" b="1" dirty="0">
                <a:latin typeface="ＭＳ 明朝" panose="02020609040205080304" pitchFamily="17" charset="-128"/>
                <a:ea typeface="ＭＳ 明朝" panose="02020609040205080304" pitchFamily="17" charset="-128"/>
              </a:rPr>
              <a:t>遠心式：ターボ冷凍機</a:t>
            </a:r>
            <a:endParaRPr lang="en-US" altLang="ja-JP" b="1" dirty="0">
              <a:latin typeface="ＭＳ 明朝" panose="02020609040205080304" pitchFamily="17" charset="-128"/>
              <a:ea typeface="ＭＳ 明朝" panose="02020609040205080304" pitchFamily="17" charset="-128"/>
            </a:endParaRPr>
          </a:p>
        </p:txBody>
      </p:sp>
      <p:sp>
        <p:nvSpPr>
          <p:cNvPr id="5" name="フッター プレースホルダー 4">
            <a:extLst>
              <a:ext uri="{FF2B5EF4-FFF2-40B4-BE49-F238E27FC236}">
                <a16:creationId xmlns:a16="http://schemas.microsoft.com/office/drawing/2014/main" id="{D669719E-A2AF-4064-AB18-5F6BAE2CA816}"/>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45276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ターボ冷凍機.jpg">
            <a:extLst>
              <a:ext uri="{FF2B5EF4-FFF2-40B4-BE49-F238E27FC236}">
                <a16:creationId xmlns:a16="http://schemas.microsoft.com/office/drawing/2014/main" id="{6C7211EA-0DC1-46F4-B5CB-031898F27952}"/>
              </a:ext>
            </a:extLst>
          </p:cNvPr>
          <p:cNvPicPr>
            <a:picLocks noGrp="1" noChangeAspect="1"/>
          </p:cNvPicPr>
          <p:nvPr>
            <p:ph idx="1"/>
          </p:nvPr>
        </p:nvPicPr>
        <p:blipFill>
          <a:blip r:embed="rId2" cstate="print"/>
          <a:stretch>
            <a:fillRect/>
          </a:stretch>
        </p:blipFill>
        <p:spPr>
          <a:xfrm>
            <a:off x="914400" y="630195"/>
            <a:ext cx="10552670" cy="5726155"/>
          </a:xfrm>
          <a:prstGeom prst="rect">
            <a:avLst/>
          </a:prstGeom>
        </p:spPr>
      </p:pic>
      <p:sp>
        <p:nvSpPr>
          <p:cNvPr id="5" name="正方形/長方形 4">
            <a:extLst>
              <a:ext uri="{FF2B5EF4-FFF2-40B4-BE49-F238E27FC236}">
                <a16:creationId xmlns:a16="http://schemas.microsoft.com/office/drawing/2014/main" id="{93AE74D2-29FD-4942-94BC-8C9B54D618DB}"/>
              </a:ext>
            </a:extLst>
          </p:cNvPr>
          <p:cNvSpPr/>
          <p:nvPr/>
        </p:nvSpPr>
        <p:spPr>
          <a:xfrm>
            <a:off x="3966519" y="642551"/>
            <a:ext cx="5733535" cy="105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ＭＳ 明朝" panose="02020609040205080304" pitchFamily="17" charset="-128"/>
                <a:ea typeface="ＭＳ 明朝" panose="02020609040205080304" pitchFamily="17" charset="-128"/>
              </a:rPr>
              <a:t>ターボ式冷凍機</a:t>
            </a:r>
          </a:p>
        </p:txBody>
      </p:sp>
      <p:sp>
        <p:nvSpPr>
          <p:cNvPr id="2" name="フッター プレースホルダー 1">
            <a:extLst>
              <a:ext uri="{FF2B5EF4-FFF2-40B4-BE49-F238E27FC236}">
                <a16:creationId xmlns:a16="http://schemas.microsoft.com/office/drawing/2014/main" id="{C85D4A34-8237-469B-BC6F-214124D269B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535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6FFBF7F-47E4-4B47-B1B5-DAB21A76E72E}"/>
              </a:ext>
            </a:extLst>
          </p:cNvPr>
          <p:cNvSpPr>
            <a:spLocks noGrp="1"/>
          </p:cNvSpPr>
          <p:nvPr>
            <p:ph idx="1"/>
          </p:nvPr>
        </p:nvSpPr>
        <p:spPr>
          <a:xfrm>
            <a:off x="838199" y="705042"/>
            <a:ext cx="10515600" cy="5484985"/>
          </a:xfrm>
          <a:ln w="38100">
            <a:solidFill>
              <a:schemeClr val="tx1"/>
            </a:solidFill>
          </a:ln>
        </p:spPr>
        <p:txBody>
          <a:bodyPr/>
          <a:lstStyle/>
          <a:p>
            <a:pPr marL="0" indent="0">
              <a:buNone/>
            </a:pPr>
            <a:r>
              <a:rPr kumimoji="1" lang="ja-JP" altLang="en-US" dirty="0"/>
              <a:t>ターボ冷凍機の冷媒系統図</a:t>
            </a:r>
          </a:p>
        </p:txBody>
      </p:sp>
      <p:sp>
        <p:nvSpPr>
          <p:cNvPr id="4" name="正方形/長方形 3">
            <a:extLst>
              <a:ext uri="{FF2B5EF4-FFF2-40B4-BE49-F238E27FC236}">
                <a16:creationId xmlns:a16="http://schemas.microsoft.com/office/drawing/2014/main" id="{45F40B40-2B99-4066-8E68-A48C6B0B9DC7}"/>
              </a:ext>
            </a:extLst>
          </p:cNvPr>
          <p:cNvSpPr/>
          <p:nvPr/>
        </p:nvSpPr>
        <p:spPr>
          <a:xfrm>
            <a:off x="5286632" y="1383956"/>
            <a:ext cx="1618735" cy="7414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ＭＳ 明朝" panose="02020609040205080304" pitchFamily="17" charset="-128"/>
                <a:ea typeface="ＭＳ 明朝" panose="02020609040205080304" pitchFamily="17" charset="-128"/>
              </a:rPr>
              <a:t>ターボ冷凍機</a:t>
            </a:r>
          </a:p>
        </p:txBody>
      </p:sp>
      <p:sp>
        <p:nvSpPr>
          <p:cNvPr id="5" name="四角形: 角を丸くする 4">
            <a:extLst>
              <a:ext uri="{FF2B5EF4-FFF2-40B4-BE49-F238E27FC236}">
                <a16:creationId xmlns:a16="http://schemas.microsoft.com/office/drawing/2014/main" id="{0C7E9E4B-880B-4201-BC8F-A7F80FBA1FBB}"/>
              </a:ext>
            </a:extLst>
          </p:cNvPr>
          <p:cNvSpPr/>
          <p:nvPr/>
        </p:nvSpPr>
        <p:spPr>
          <a:xfrm>
            <a:off x="6133585" y="1130641"/>
            <a:ext cx="630194" cy="38923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AAAF23C-EF46-4821-9611-A2107C80BC02}"/>
              </a:ext>
            </a:extLst>
          </p:cNvPr>
          <p:cNvSpPr/>
          <p:nvPr/>
        </p:nvSpPr>
        <p:spPr>
          <a:xfrm>
            <a:off x="6133585" y="2020328"/>
            <a:ext cx="630194" cy="3583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22981E1-04D2-4CFA-9A79-C59F57B52606}"/>
              </a:ext>
            </a:extLst>
          </p:cNvPr>
          <p:cNvSpPr/>
          <p:nvPr/>
        </p:nvSpPr>
        <p:spPr>
          <a:xfrm>
            <a:off x="4275438" y="2798804"/>
            <a:ext cx="2990335" cy="852616"/>
          </a:xfrm>
          <a:prstGeom prst="roundRect">
            <a:avLst/>
          </a:prstGeom>
          <a:solidFill>
            <a:srgbClr val="FF66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96B5D04-4A07-4C28-81BD-354D3CBC89C1}"/>
              </a:ext>
            </a:extLst>
          </p:cNvPr>
          <p:cNvSpPr/>
          <p:nvPr/>
        </p:nvSpPr>
        <p:spPr>
          <a:xfrm>
            <a:off x="4559645" y="2669057"/>
            <a:ext cx="86496" cy="1112110"/>
          </a:xfrm>
          <a:prstGeom prst="rect">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7669314-21BD-4F99-A46F-BC2A23352011}"/>
              </a:ext>
            </a:extLst>
          </p:cNvPr>
          <p:cNvSpPr/>
          <p:nvPr/>
        </p:nvSpPr>
        <p:spPr>
          <a:xfrm>
            <a:off x="6905367" y="2669057"/>
            <a:ext cx="92675" cy="11121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20471C4-EE9A-47B5-93CA-63D0CE954FDD}"/>
              </a:ext>
            </a:extLst>
          </p:cNvPr>
          <p:cNvSpPr/>
          <p:nvPr/>
        </p:nvSpPr>
        <p:spPr>
          <a:xfrm>
            <a:off x="5140410" y="4874743"/>
            <a:ext cx="2990335" cy="852616"/>
          </a:xfrm>
          <a:prstGeom prst="roundRect">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9E9B73B-D3BC-4B0F-8E09-2A544CF4B0D1}"/>
              </a:ext>
            </a:extLst>
          </p:cNvPr>
          <p:cNvSpPr/>
          <p:nvPr/>
        </p:nvSpPr>
        <p:spPr>
          <a:xfrm>
            <a:off x="7873313" y="4726460"/>
            <a:ext cx="92675" cy="11121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A8AE058-7597-46F3-BC30-2A81CC3A7F00}"/>
              </a:ext>
            </a:extLst>
          </p:cNvPr>
          <p:cNvSpPr/>
          <p:nvPr/>
        </p:nvSpPr>
        <p:spPr>
          <a:xfrm>
            <a:off x="8841259" y="6783863"/>
            <a:ext cx="92675" cy="11121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93AF95A-92AC-470A-A888-F44B96B5256D}"/>
              </a:ext>
            </a:extLst>
          </p:cNvPr>
          <p:cNvSpPr/>
          <p:nvPr/>
        </p:nvSpPr>
        <p:spPr>
          <a:xfrm>
            <a:off x="5377248" y="4726460"/>
            <a:ext cx="92675" cy="11121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64024FF2-6E96-4064-98BA-F75166F8C2BB}"/>
              </a:ext>
            </a:extLst>
          </p:cNvPr>
          <p:cNvCxnSpPr/>
          <p:nvPr/>
        </p:nvCxnSpPr>
        <p:spPr>
          <a:xfrm>
            <a:off x="4646141" y="2934728"/>
            <a:ext cx="22592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8E4263D-2822-4309-A369-4F9952822EF6}"/>
              </a:ext>
            </a:extLst>
          </p:cNvPr>
          <p:cNvCxnSpPr/>
          <p:nvPr/>
        </p:nvCxnSpPr>
        <p:spPr>
          <a:xfrm>
            <a:off x="4646141" y="3126258"/>
            <a:ext cx="22592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1B0E6C0-AD62-42A4-9668-4413DF713A49}"/>
              </a:ext>
            </a:extLst>
          </p:cNvPr>
          <p:cNvCxnSpPr/>
          <p:nvPr/>
        </p:nvCxnSpPr>
        <p:spPr>
          <a:xfrm>
            <a:off x="4646141" y="3447535"/>
            <a:ext cx="22592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8C04D8A-1DDD-411E-B1C6-763F45723705}"/>
              </a:ext>
            </a:extLst>
          </p:cNvPr>
          <p:cNvCxnSpPr>
            <a:cxnSpLocks/>
          </p:cNvCxnSpPr>
          <p:nvPr/>
        </p:nvCxnSpPr>
        <p:spPr>
          <a:xfrm>
            <a:off x="4646141" y="3295135"/>
            <a:ext cx="22592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6C59400-3D65-42C9-9F1F-E6D9FF90EBA2}"/>
              </a:ext>
            </a:extLst>
          </p:cNvPr>
          <p:cNvCxnSpPr/>
          <p:nvPr/>
        </p:nvCxnSpPr>
        <p:spPr>
          <a:xfrm>
            <a:off x="5469923" y="4992130"/>
            <a:ext cx="24033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69C3104-76ED-4895-A8E7-669C325423AE}"/>
              </a:ext>
            </a:extLst>
          </p:cNvPr>
          <p:cNvCxnSpPr/>
          <p:nvPr/>
        </p:nvCxnSpPr>
        <p:spPr>
          <a:xfrm>
            <a:off x="5469923" y="5177482"/>
            <a:ext cx="24033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19E2E6E-AF94-4784-B536-5E6576EADC9A}"/>
              </a:ext>
            </a:extLst>
          </p:cNvPr>
          <p:cNvCxnSpPr/>
          <p:nvPr/>
        </p:nvCxnSpPr>
        <p:spPr>
          <a:xfrm>
            <a:off x="5469923" y="5601730"/>
            <a:ext cx="24033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BF5257D-9116-4BD2-946D-D17A6C039C6C}"/>
              </a:ext>
            </a:extLst>
          </p:cNvPr>
          <p:cNvCxnSpPr/>
          <p:nvPr/>
        </p:nvCxnSpPr>
        <p:spPr>
          <a:xfrm>
            <a:off x="5469923" y="5404024"/>
            <a:ext cx="240339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2D225983-CC9F-48E1-B5AA-BA878FF8A303}"/>
              </a:ext>
            </a:extLst>
          </p:cNvPr>
          <p:cNvSpPr/>
          <p:nvPr/>
        </p:nvSpPr>
        <p:spPr>
          <a:xfrm>
            <a:off x="1112108" y="1680517"/>
            <a:ext cx="1000897" cy="4448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油冷却器</a:t>
            </a:r>
          </a:p>
        </p:txBody>
      </p:sp>
      <p:sp>
        <p:nvSpPr>
          <p:cNvPr id="41" name="正方形/長方形 40">
            <a:extLst>
              <a:ext uri="{FF2B5EF4-FFF2-40B4-BE49-F238E27FC236}">
                <a16:creationId xmlns:a16="http://schemas.microsoft.com/office/drawing/2014/main" id="{5BC9A625-973E-42BD-A961-84C2C7DC198D}"/>
              </a:ext>
            </a:extLst>
          </p:cNvPr>
          <p:cNvSpPr/>
          <p:nvPr/>
        </p:nvSpPr>
        <p:spPr>
          <a:xfrm>
            <a:off x="2631989" y="2125354"/>
            <a:ext cx="852616" cy="46646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油タンク</a:t>
            </a:r>
          </a:p>
        </p:txBody>
      </p:sp>
      <p:sp>
        <p:nvSpPr>
          <p:cNvPr id="43" name="四角形: 角を丸くする 42">
            <a:extLst>
              <a:ext uri="{FF2B5EF4-FFF2-40B4-BE49-F238E27FC236}">
                <a16:creationId xmlns:a16="http://schemas.microsoft.com/office/drawing/2014/main" id="{0E038600-D15B-4242-B84F-C51E33C0B7D1}"/>
              </a:ext>
            </a:extLst>
          </p:cNvPr>
          <p:cNvSpPr/>
          <p:nvPr/>
        </p:nvSpPr>
        <p:spPr>
          <a:xfrm>
            <a:off x="8633256" y="3401196"/>
            <a:ext cx="1618736" cy="759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明朝" panose="02020609040205080304" pitchFamily="17" charset="-128"/>
                <a:ea typeface="ＭＳ 明朝" panose="02020609040205080304" pitchFamily="17" charset="-128"/>
              </a:rPr>
              <a:t>中間冷却器</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45" name="正方形/長方形 44">
            <a:extLst>
              <a:ext uri="{FF2B5EF4-FFF2-40B4-BE49-F238E27FC236}">
                <a16:creationId xmlns:a16="http://schemas.microsoft.com/office/drawing/2014/main" id="{9A7FE6B9-B139-4786-BDD1-8E3295E813C6}"/>
              </a:ext>
            </a:extLst>
          </p:cNvPr>
          <p:cNvSpPr/>
          <p:nvPr/>
        </p:nvSpPr>
        <p:spPr>
          <a:xfrm>
            <a:off x="2648472" y="3747861"/>
            <a:ext cx="826290" cy="81486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サ　ブ</a:t>
            </a:r>
            <a:endParaRPr kumimoji="1" lang="en-US" altLang="ja-JP" sz="1200" b="1" dirty="0">
              <a:solidFill>
                <a:schemeClr val="tx1"/>
              </a:solidFill>
              <a:latin typeface="ＭＳ 明朝" panose="02020609040205080304" pitchFamily="17" charset="-128"/>
              <a:ea typeface="ＭＳ 明朝" panose="02020609040205080304" pitchFamily="17" charset="-128"/>
            </a:endParaRPr>
          </a:p>
          <a:p>
            <a:pPr algn="ctr"/>
            <a:r>
              <a:rPr lang="ja-JP" altLang="en-US" sz="1200" b="1" dirty="0">
                <a:solidFill>
                  <a:schemeClr val="tx1"/>
                </a:solidFill>
                <a:latin typeface="ＭＳ 明朝" panose="02020609040205080304" pitchFamily="17" charset="-128"/>
                <a:ea typeface="ＭＳ 明朝" panose="02020609040205080304" pitchFamily="17" charset="-128"/>
              </a:rPr>
              <a:t>クーラ</a:t>
            </a:r>
            <a:endParaRPr kumimoji="1" lang="ja-JP" altLang="en-US" sz="1200" b="1" dirty="0">
              <a:solidFill>
                <a:schemeClr val="tx1"/>
              </a:solidFill>
              <a:latin typeface="ＭＳ 明朝" panose="02020609040205080304" pitchFamily="17" charset="-128"/>
              <a:ea typeface="ＭＳ 明朝" panose="02020609040205080304" pitchFamily="17" charset="-128"/>
            </a:endParaRPr>
          </a:p>
        </p:txBody>
      </p:sp>
      <p:cxnSp>
        <p:nvCxnSpPr>
          <p:cNvPr id="47" name="直線矢印コネクタ 46">
            <a:extLst>
              <a:ext uri="{FF2B5EF4-FFF2-40B4-BE49-F238E27FC236}">
                <a16:creationId xmlns:a16="http://schemas.microsoft.com/office/drawing/2014/main" id="{09B0162F-9373-4E61-94F4-DD378B8FC4F1}"/>
              </a:ext>
            </a:extLst>
          </p:cNvPr>
          <p:cNvCxnSpPr/>
          <p:nvPr/>
        </p:nvCxnSpPr>
        <p:spPr>
          <a:xfrm flipV="1">
            <a:off x="7562335" y="4609070"/>
            <a:ext cx="0" cy="265673"/>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81FE767-5DCE-40D5-8400-3C254F8F5ABF}"/>
              </a:ext>
            </a:extLst>
          </p:cNvPr>
          <p:cNvCxnSpPr>
            <a:cxnSpLocks/>
          </p:cNvCxnSpPr>
          <p:nvPr/>
        </p:nvCxnSpPr>
        <p:spPr>
          <a:xfrm>
            <a:off x="7562335" y="4633783"/>
            <a:ext cx="3433631"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8FC6C01F-A716-40E1-85E5-6E7E87AFF1C9}"/>
              </a:ext>
            </a:extLst>
          </p:cNvPr>
          <p:cNvCxnSpPr>
            <a:cxnSpLocks/>
          </p:cNvCxnSpPr>
          <p:nvPr/>
        </p:nvCxnSpPr>
        <p:spPr>
          <a:xfrm flipH="1">
            <a:off x="6905368" y="1754658"/>
            <a:ext cx="4090598"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4B66A5C9-8207-4A87-A087-967BEBDE5B53}"/>
              </a:ext>
            </a:extLst>
          </p:cNvPr>
          <p:cNvCxnSpPr>
            <a:cxnSpLocks/>
          </p:cNvCxnSpPr>
          <p:nvPr/>
        </p:nvCxnSpPr>
        <p:spPr>
          <a:xfrm flipV="1">
            <a:off x="10985157" y="1729938"/>
            <a:ext cx="10809" cy="2891489"/>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C99E8C20-89BA-42A8-BDDF-2C994B1A4AF0}"/>
              </a:ext>
            </a:extLst>
          </p:cNvPr>
          <p:cNvCxnSpPr>
            <a:cxnSpLocks/>
          </p:cNvCxnSpPr>
          <p:nvPr/>
        </p:nvCxnSpPr>
        <p:spPr>
          <a:xfrm flipV="1">
            <a:off x="6277232" y="2378676"/>
            <a:ext cx="0" cy="4201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5" name="直線矢印コネクタ 64">
            <a:extLst>
              <a:ext uri="{FF2B5EF4-FFF2-40B4-BE49-F238E27FC236}">
                <a16:creationId xmlns:a16="http://schemas.microsoft.com/office/drawing/2014/main" id="{E15169DD-E330-4EEC-A31F-336057AC0562}"/>
              </a:ext>
            </a:extLst>
          </p:cNvPr>
          <p:cNvCxnSpPr/>
          <p:nvPr/>
        </p:nvCxnSpPr>
        <p:spPr>
          <a:xfrm flipV="1">
            <a:off x="6671618" y="2434279"/>
            <a:ext cx="0" cy="364525"/>
          </a:xfrm>
          <a:prstGeom prst="straightConnector1">
            <a:avLst/>
          </a:prstGeom>
          <a:ln w="38100">
            <a:solidFill>
              <a:srgbClr val="EA1ED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C886DF40-C091-41A3-858B-67251122CA99}"/>
              </a:ext>
            </a:extLst>
          </p:cNvPr>
          <p:cNvCxnSpPr/>
          <p:nvPr/>
        </p:nvCxnSpPr>
        <p:spPr>
          <a:xfrm>
            <a:off x="6671618" y="2434279"/>
            <a:ext cx="3757485" cy="0"/>
          </a:xfrm>
          <a:prstGeom prst="straightConnector1">
            <a:avLst/>
          </a:prstGeom>
          <a:ln w="38100">
            <a:solidFill>
              <a:srgbClr val="EA1ED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D3C38003-F79D-45F8-A461-436EDA1E6E19}"/>
              </a:ext>
            </a:extLst>
          </p:cNvPr>
          <p:cNvCxnSpPr/>
          <p:nvPr/>
        </p:nvCxnSpPr>
        <p:spPr>
          <a:xfrm>
            <a:off x="10392032" y="2434279"/>
            <a:ext cx="0" cy="1964723"/>
          </a:xfrm>
          <a:prstGeom prst="straightConnector1">
            <a:avLst/>
          </a:prstGeom>
          <a:ln w="38100">
            <a:solidFill>
              <a:srgbClr val="EA1ED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38A330A-98AC-4D15-9224-548AEF809143}"/>
              </a:ext>
            </a:extLst>
          </p:cNvPr>
          <p:cNvCxnSpPr/>
          <p:nvPr/>
        </p:nvCxnSpPr>
        <p:spPr>
          <a:xfrm flipH="1">
            <a:off x="6998042" y="4399002"/>
            <a:ext cx="3431061" cy="0"/>
          </a:xfrm>
          <a:prstGeom prst="straightConnector1">
            <a:avLst/>
          </a:prstGeom>
          <a:ln w="38100">
            <a:solidFill>
              <a:srgbClr val="EA1ED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E1DBC86C-D464-4854-A142-F9C89AB9F227}"/>
              </a:ext>
            </a:extLst>
          </p:cNvPr>
          <p:cNvCxnSpPr/>
          <p:nvPr/>
        </p:nvCxnSpPr>
        <p:spPr>
          <a:xfrm>
            <a:off x="6998042" y="4399002"/>
            <a:ext cx="0" cy="475741"/>
          </a:xfrm>
          <a:prstGeom prst="straightConnector1">
            <a:avLst/>
          </a:prstGeom>
          <a:ln w="38100">
            <a:solidFill>
              <a:srgbClr val="EA1ED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851DB007-EA4D-4818-9A5D-1FD21AAE6D83}"/>
              </a:ext>
            </a:extLst>
          </p:cNvPr>
          <p:cNvCxnSpPr/>
          <p:nvPr/>
        </p:nvCxnSpPr>
        <p:spPr>
          <a:xfrm>
            <a:off x="6635577" y="864973"/>
            <a:ext cx="0" cy="265668"/>
          </a:xfrm>
          <a:prstGeom prst="straightConnector1">
            <a:avLst/>
          </a:prstGeom>
          <a:ln w="381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0C3C8CD5-B366-4049-9D4A-8450DD0323C8}"/>
              </a:ext>
            </a:extLst>
          </p:cNvPr>
          <p:cNvCxnSpPr>
            <a:cxnSpLocks/>
          </p:cNvCxnSpPr>
          <p:nvPr/>
        </p:nvCxnSpPr>
        <p:spPr>
          <a:xfrm flipV="1">
            <a:off x="9922476" y="864973"/>
            <a:ext cx="0" cy="2551668"/>
          </a:xfrm>
          <a:prstGeom prst="straightConnector1">
            <a:avLst/>
          </a:prstGeom>
          <a:ln w="381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C792341B-5A68-4979-B62B-41592DE1D25B}"/>
              </a:ext>
            </a:extLst>
          </p:cNvPr>
          <p:cNvCxnSpPr/>
          <p:nvPr/>
        </p:nvCxnSpPr>
        <p:spPr>
          <a:xfrm flipH="1">
            <a:off x="6635577" y="864973"/>
            <a:ext cx="3286899" cy="0"/>
          </a:xfrm>
          <a:prstGeom prst="straightConnector1">
            <a:avLst/>
          </a:prstGeom>
          <a:ln w="38100">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4B18D8E0-5E4C-428B-8CD6-818421E03279}"/>
              </a:ext>
            </a:extLst>
          </p:cNvPr>
          <p:cNvCxnSpPr>
            <a:stCxn id="43" idx="2"/>
          </p:cNvCxnSpPr>
          <p:nvPr/>
        </p:nvCxnSpPr>
        <p:spPr>
          <a:xfrm>
            <a:off x="9442624" y="4161138"/>
            <a:ext cx="0" cy="1016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フローチャート: 和接合 84">
            <a:extLst>
              <a:ext uri="{FF2B5EF4-FFF2-40B4-BE49-F238E27FC236}">
                <a16:creationId xmlns:a16="http://schemas.microsoft.com/office/drawing/2014/main" id="{6FE9E33F-0F55-499A-ADFE-D49CB500C448}"/>
              </a:ext>
            </a:extLst>
          </p:cNvPr>
          <p:cNvSpPr/>
          <p:nvPr/>
        </p:nvSpPr>
        <p:spPr>
          <a:xfrm>
            <a:off x="9279150" y="5090984"/>
            <a:ext cx="297336" cy="313040"/>
          </a:xfrm>
          <a:prstGeom prst="flowChartSummingJunction">
            <a:avLst/>
          </a:prstGeom>
          <a:ln w="28575">
            <a:solidFill>
              <a:srgbClr val="FF66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0B930458-71BC-472D-9384-FDEFFF1B0B5A}"/>
              </a:ext>
            </a:extLst>
          </p:cNvPr>
          <p:cNvCxnSpPr>
            <a:cxnSpLocks/>
            <a:stCxn id="85" idx="4"/>
          </p:cNvCxnSpPr>
          <p:nvPr/>
        </p:nvCxnSpPr>
        <p:spPr>
          <a:xfrm>
            <a:off x="9427818" y="5404024"/>
            <a:ext cx="0" cy="53340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2BDDDD9-222E-4FF8-92E7-49BBC971DC45}"/>
              </a:ext>
            </a:extLst>
          </p:cNvPr>
          <p:cNvCxnSpPr/>
          <p:nvPr/>
        </p:nvCxnSpPr>
        <p:spPr>
          <a:xfrm flipH="1">
            <a:off x="6905367" y="5937424"/>
            <a:ext cx="2537257"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6F123D96-F6AC-40AD-8F85-C3548E1F19ED}"/>
              </a:ext>
            </a:extLst>
          </p:cNvPr>
          <p:cNvCxnSpPr/>
          <p:nvPr/>
        </p:nvCxnSpPr>
        <p:spPr>
          <a:xfrm flipV="1">
            <a:off x="6921841" y="5727359"/>
            <a:ext cx="0" cy="210065"/>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5550A85E-C3C0-4FEB-B896-907575E519BF}"/>
              </a:ext>
            </a:extLst>
          </p:cNvPr>
          <p:cNvCxnSpPr/>
          <p:nvPr/>
        </p:nvCxnSpPr>
        <p:spPr>
          <a:xfrm>
            <a:off x="4905631" y="3523219"/>
            <a:ext cx="0" cy="957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410DF876-762F-4488-900F-0E77FE725361}"/>
              </a:ext>
            </a:extLst>
          </p:cNvPr>
          <p:cNvCxnSpPr>
            <a:cxnSpLocks/>
          </p:cNvCxnSpPr>
          <p:nvPr/>
        </p:nvCxnSpPr>
        <p:spPr>
          <a:xfrm flipH="1">
            <a:off x="3484605" y="4480869"/>
            <a:ext cx="14210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DA23F0B9-ADD2-4A5E-BAB3-386FCBFC9101}"/>
              </a:ext>
            </a:extLst>
          </p:cNvPr>
          <p:cNvCxnSpPr>
            <a:cxnSpLocks/>
          </p:cNvCxnSpPr>
          <p:nvPr/>
        </p:nvCxnSpPr>
        <p:spPr>
          <a:xfrm>
            <a:off x="3484605" y="4247635"/>
            <a:ext cx="42754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3FFFB137-C153-4861-B31C-060C0B7CA386}"/>
              </a:ext>
            </a:extLst>
          </p:cNvPr>
          <p:cNvCxnSpPr/>
          <p:nvPr/>
        </p:nvCxnSpPr>
        <p:spPr>
          <a:xfrm flipV="1">
            <a:off x="7760043" y="2798804"/>
            <a:ext cx="0" cy="14488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A1E0EB52-0299-400E-B3A1-0A43D810C812}"/>
              </a:ext>
            </a:extLst>
          </p:cNvPr>
          <p:cNvCxnSpPr/>
          <p:nvPr/>
        </p:nvCxnSpPr>
        <p:spPr>
          <a:xfrm>
            <a:off x="7760043" y="2798804"/>
            <a:ext cx="13468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9C030548-CF77-4D92-9AC5-6032E93C69B1}"/>
              </a:ext>
            </a:extLst>
          </p:cNvPr>
          <p:cNvCxnSpPr/>
          <p:nvPr/>
        </p:nvCxnSpPr>
        <p:spPr>
          <a:xfrm>
            <a:off x="9094573" y="2798804"/>
            <a:ext cx="0" cy="6023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フローチャート: 和接合 107">
            <a:extLst>
              <a:ext uri="{FF2B5EF4-FFF2-40B4-BE49-F238E27FC236}">
                <a16:creationId xmlns:a16="http://schemas.microsoft.com/office/drawing/2014/main" id="{496C915F-CF3D-4FB7-90A9-DEE29BFC6F73}"/>
              </a:ext>
            </a:extLst>
          </p:cNvPr>
          <p:cNvSpPr/>
          <p:nvPr/>
        </p:nvSpPr>
        <p:spPr>
          <a:xfrm>
            <a:off x="8365524" y="2669056"/>
            <a:ext cx="267729" cy="27494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1E16D9C5-74A4-4A5E-AE31-1FBA912E2913}"/>
              </a:ext>
            </a:extLst>
          </p:cNvPr>
          <p:cNvCxnSpPr/>
          <p:nvPr/>
        </p:nvCxnSpPr>
        <p:spPr>
          <a:xfrm flipH="1">
            <a:off x="4105533" y="3904735"/>
            <a:ext cx="80009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12743E88-C9F2-4AF1-8D8C-DE2FEAF6804F}"/>
              </a:ext>
            </a:extLst>
          </p:cNvPr>
          <p:cNvCxnSpPr/>
          <p:nvPr/>
        </p:nvCxnSpPr>
        <p:spPr>
          <a:xfrm>
            <a:off x="4139514" y="1251117"/>
            <a:ext cx="13643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7EFA8A13-BBC4-4758-904F-B19A2EF18AEE}"/>
              </a:ext>
            </a:extLst>
          </p:cNvPr>
          <p:cNvCxnSpPr>
            <a:cxnSpLocks/>
          </p:cNvCxnSpPr>
          <p:nvPr/>
        </p:nvCxnSpPr>
        <p:spPr>
          <a:xfrm>
            <a:off x="5469923" y="1251117"/>
            <a:ext cx="0" cy="132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68A6302D-0925-4B9D-A7BB-8FC09F5E3681}"/>
              </a:ext>
            </a:extLst>
          </p:cNvPr>
          <p:cNvCxnSpPr>
            <a:stCxn id="4" idx="1"/>
          </p:cNvCxnSpPr>
          <p:nvPr/>
        </p:nvCxnSpPr>
        <p:spPr>
          <a:xfrm flipH="1" flipV="1">
            <a:off x="3237470" y="1754658"/>
            <a:ext cx="2049162" cy="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438C8C80-D53E-453C-AFF6-F5216C316179}"/>
              </a:ext>
            </a:extLst>
          </p:cNvPr>
          <p:cNvCxnSpPr>
            <a:cxnSpLocks/>
          </p:cNvCxnSpPr>
          <p:nvPr/>
        </p:nvCxnSpPr>
        <p:spPr>
          <a:xfrm>
            <a:off x="3237471" y="1754658"/>
            <a:ext cx="0" cy="3706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E96A31E7-E8A7-4061-AB43-3F0B969E2FF9}"/>
              </a:ext>
            </a:extLst>
          </p:cNvPr>
          <p:cNvCxnSpPr>
            <a:cxnSpLocks/>
            <a:stCxn id="41" idx="1"/>
          </p:cNvCxnSpPr>
          <p:nvPr/>
        </p:nvCxnSpPr>
        <p:spPr>
          <a:xfrm flipH="1">
            <a:off x="2409570" y="2358588"/>
            <a:ext cx="222419" cy="2068"/>
          </a:xfrm>
          <a:prstGeom prst="straightConnector1">
            <a:avLst/>
          </a:prstGeom>
          <a:ln w="38100">
            <a:solidFill>
              <a:srgbClr val="EBB51D"/>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a:extLst>
              <a:ext uri="{FF2B5EF4-FFF2-40B4-BE49-F238E27FC236}">
                <a16:creationId xmlns:a16="http://schemas.microsoft.com/office/drawing/2014/main" id="{F8AD43A3-90B3-4AC9-9E2A-0EAC96DFF1E6}"/>
              </a:ext>
            </a:extLst>
          </p:cNvPr>
          <p:cNvCxnSpPr>
            <a:cxnSpLocks/>
          </p:cNvCxnSpPr>
          <p:nvPr/>
        </p:nvCxnSpPr>
        <p:spPr>
          <a:xfrm flipV="1">
            <a:off x="2450756" y="1902936"/>
            <a:ext cx="1" cy="424248"/>
          </a:xfrm>
          <a:prstGeom prst="straightConnector1">
            <a:avLst/>
          </a:prstGeom>
          <a:ln w="38100">
            <a:solidFill>
              <a:srgbClr val="EBB51D"/>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ABFA235B-78C9-4522-A9B9-DEA5A9D49C04}"/>
              </a:ext>
            </a:extLst>
          </p:cNvPr>
          <p:cNvCxnSpPr>
            <a:cxnSpLocks/>
            <a:endCxn id="40" idx="3"/>
          </p:cNvCxnSpPr>
          <p:nvPr/>
        </p:nvCxnSpPr>
        <p:spPr>
          <a:xfrm flipH="1">
            <a:off x="2113005" y="1902935"/>
            <a:ext cx="325395" cy="1"/>
          </a:xfrm>
          <a:prstGeom prst="straightConnector1">
            <a:avLst/>
          </a:prstGeom>
          <a:ln w="38100">
            <a:solidFill>
              <a:srgbClr val="EBB51D"/>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E20F20A6-D8D8-44B2-8700-7C29811865F1}"/>
              </a:ext>
            </a:extLst>
          </p:cNvPr>
          <p:cNvCxnSpPr/>
          <p:nvPr/>
        </p:nvCxnSpPr>
        <p:spPr>
          <a:xfrm flipV="1">
            <a:off x="1334530" y="1130641"/>
            <a:ext cx="0" cy="54987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3122E6DF-44CC-4439-875F-A307D769A6A7}"/>
              </a:ext>
            </a:extLst>
          </p:cNvPr>
          <p:cNvCxnSpPr/>
          <p:nvPr/>
        </p:nvCxnSpPr>
        <p:spPr>
          <a:xfrm>
            <a:off x="1322173" y="1130641"/>
            <a:ext cx="4448432" cy="0"/>
          </a:xfrm>
          <a:prstGeom prst="straightConnector1">
            <a:avLst/>
          </a:prstGeom>
          <a:ln w="38100">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141" name="直線矢印コネクタ 140">
            <a:extLst>
              <a:ext uri="{FF2B5EF4-FFF2-40B4-BE49-F238E27FC236}">
                <a16:creationId xmlns:a16="http://schemas.microsoft.com/office/drawing/2014/main" id="{43EA69B2-2A12-4F28-8E14-C474DA9BAF46}"/>
              </a:ext>
            </a:extLst>
          </p:cNvPr>
          <p:cNvCxnSpPr/>
          <p:nvPr/>
        </p:nvCxnSpPr>
        <p:spPr>
          <a:xfrm flipV="1">
            <a:off x="5770605" y="864973"/>
            <a:ext cx="0" cy="2656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7B6FA0D5-3FB6-4A3E-BEA1-5BFACCE49CED}"/>
              </a:ext>
            </a:extLst>
          </p:cNvPr>
          <p:cNvCxnSpPr/>
          <p:nvPr/>
        </p:nvCxnSpPr>
        <p:spPr>
          <a:xfrm>
            <a:off x="5770605" y="864973"/>
            <a:ext cx="506627"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a:extLst>
              <a:ext uri="{FF2B5EF4-FFF2-40B4-BE49-F238E27FC236}">
                <a16:creationId xmlns:a16="http://schemas.microsoft.com/office/drawing/2014/main" id="{D033002D-9676-4F10-8E18-8726E2E2F7FE}"/>
              </a:ext>
            </a:extLst>
          </p:cNvPr>
          <p:cNvCxnSpPr/>
          <p:nvPr/>
        </p:nvCxnSpPr>
        <p:spPr>
          <a:xfrm>
            <a:off x="6277232" y="864973"/>
            <a:ext cx="0" cy="2656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2AAA5F7B-5A0C-4106-BA7F-9B55AC969997}"/>
              </a:ext>
            </a:extLst>
          </p:cNvPr>
          <p:cNvCxnSpPr>
            <a:cxnSpLocks/>
          </p:cNvCxnSpPr>
          <p:nvPr/>
        </p:nvCxnSpPr>
        <p:spPr>
          <a:xfrm flipH="1">
            <a:off x="3509319" y="2199502"/>
            <a:ext cx="1396312" cy="1849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51DD6D2E-DECF-4FA9-8164-842F2D00594B}"/>
              </a:ext>
            </a:extLst>
          </p:cNvPr>
          <p:cNvSpPr/>
          <p:nvPr/>
        </p:nvSpPr>
        <p:spPr>
          <a:xfrm>
            <a:off x="4793390" y="2284932"/>
            <a:ext cx="233747" cy="260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1" name="フリーフォーム: 図形 160">
            <a:extLst>
              <a:ext uri="{FF2B5EF4-FFF2-40B4-BE49-F238E27FC236}">
                <a16:creationId xmlns:a16="http://schemas.microsoft.com/office/drawing/2014/main" id="{E3469860-F7EA-49CA-BF84-1A5EE0CF7AD1}"/>
              </a:ext>
            </a:extLst>
          </p:cNvPr>
          <p:cNvSpPr/>
          <p:nvPr/>
        </p:nvSpPr>
        <p:spPr>
          <a:xfrm>
            <a:off x="4905632" y="2199503"/>
            <a:ext cx="0" cy="74140"/>
          </a:xfrm>
          <a:custGeom>
            <a:avLst/>
            <a:gdLst>
              <a:gd name="connsiteX0" fmla="*/ 0 w 0"/>
              <a:gd name="connsiteY0" fmla="*/ 74140 h 74140"/>
              <a:gd name="connsiteX1" fmla="*/ 0 w 0"/>
              <a:gd name="connsiteY1" fmla="*/ 0 h 74140"/>
              <a:gd name="connsiteX2" fmla="*/ 0 w 0"/>
              <a:gd name="connsiteY2" fmla="*/ 0 h 74140"/>
              <a:gd name="connsiteX3" fmla="*/ 0 w 0"/>
              <a:gd name="connsiteY3" fmla="*/ 74140 h 74140"/>
            </a:gdLst>
            <a:ahLst/>
            <a:cxnLst>
              <a:cxn ang="0">
                <a:pos x="connsiteX0" y="connsiteY0"/>
              </a:cxn>
              <a:cxn ang="0">
                <a:pos x="connsiteX1" y="connsiteY1"/>
              </a:cxn>
              <a:cxn ang="0">
                <a:pos x="connsiteX2" y="connsiteY2"/>
              </a:cxn>
              <a:cxn ang="0">
                <a:pos x="connsiteX3" y="connsiteY3"/>
              </a:cxn>
            </a:cxnLst>
            <a:rect l="l" t="t" r="r" b="b"/>
            <a:pathLst>
              <a:path h="74140">
                <a:moveTo>
                  <a:pt x="0" y="74140"/>
                </a:moveTo>
                <a:lnTo>
                  <a:pt x="0" y="0"/>
                </a:lnTo>
                <a:lnTo>
                  <a:pt x="0" y="0"/>
                </a:lnTo>
                <a:lnTo>
                  <a:pt x="0" y="74140"/>
                </a:lnTo>
                <a:close/>
              </a:path>
            </a:pathLst>
          </a:cu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 name="直線矢印コネクタ 162">
            <a:extLst>
              <a:ext uri="{FF2B5EF4-FFF2-40B4-BE49-F238E27FC236}">
                <a16:creationId xmlns:a16="http://schemas.microsoft.com/office/drawing/2014/main" id="{D6CD601B-A1F7-43CC-BAE2-60A6AF575614}"/>
              </a:ext>
            </a:extLst>
          </p:cNvPr>
          <p:cNvCxnSpPr>
            <a:cxnSpLocks/>
          </p:cNvCxnSpPr>
          <p:nvPr/>
        </p:nvCxnSpPr>
        <p:spPr>
          <a:xfrm flipV="1">
            <a:off x="4905631" y="2414022"/>
            <a:ext cx="0" cy="384783"/>
          </a:xfrm>
          <a:prstGeom prst="straightConnector1">
            <a:avLst/>
          </a:prstGeom>
          <a:ln w="38100">
            <a:solidFill>
              <a:srgbClr val="EA1ED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6" name="直線矢印コネクタ 165">
            <a:extLst>
              <a:ext uri="{FF2B5EF4-FFF2-40B4-BE49-F238E27FC236}">
                <a16:creationId xmlns:a16="http://schemas.microsoft.com/office/drawing/2014/main" id="{CC2392C8-43B0-462D-BF88-75B93E1D866C}"/>
              </a:ext>
            </a:extLst>
          </p:cNvPr>
          <p:cNvCxnSpPr>
            <a:cxnSpLocks/>
            <a:endCxn id="159" idx="1"/>
          </p:cNvCxnSpPr>
          <p:nvPr/>
        </p:nvCxnSpPr>
        <p:spPr>
          <a:xfrm flipV="1">
            <a:off x="3929964" y="2415033"/>
            <a:ext cx="863426" cy="1116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48D38FED-585E-4ACE-89EB-EBF52493269D}"/>
              </a:ext>
            </a:extLst>
          </p:cNvPr>
          <p:cNvCxnSpPr>
            <a:cxnSpLocks/>
          </p:cNvCxnSpPr>
          <p:nvPr/>
        </p:nvCxnSpPr>
        <p:spPr>
          <a:xfrm flipH="1">
            <a:off x="3929965" y="4609070"/>
            <a:ext cx="2347267"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線矢印コネクタ 172">
            <a:extLst>
              <a:ext uri="{FF2B5EF4-FFF2-40B4-BE49-F238E27FC236}">
                <a16:creationId xmlns:a16="http://schemas.microsoft.com/office/drawing/2014/main" id="{89EDAE29-A7F6-4882-B0D3-534525084D15}"/>
              </a:ext>
            </a:extLst>
          </p:cNvPr>
          <p:cNvCxnSpPr/>
          <p:nvPr/>
        </p:nvCxnSpPr>
        <p:spPr>
          <a:xfrm flipV="1">
            <a:off x="6277232" y="4609070"/>
            <a:ext cx="0" cy="26567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線矢印コネクタ 178">
            <a:extLst>
              <a:ext uri="{FF2B5EF4-FFF2-40B4-BE49-F238E27FC236}">
                <a16:creationId xmlns:a16="http://schemas.microsoft.com/office/drawing/2014/main" id="{9E4BED1F-968F-4C19-84BD-F53CB372AEA1}"/>
              </a:ext>
            </a:extLst>
          </p:cNvPr>
          <p:cNvCxnSpPr>
            <a:cxnSpLocks/>
          </p:cNvCxnSpPr>
          <p:nvPr/>
        </p:nvCxnSpPr>
        <p:spPr>
          <a:xfrm>
            <a:off x="3223051" y="2991012"/>
            <a:ext cx="14419" cy="78397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5ED4962F-8E60-4BFA-A176-059AE072BCD5}"/>
              </a:ext>
            </a:extLst>
          </p:cNvPr>
          <p:cNvCxnSpPr>
            <a:cxnSpLocks/>
          </p:cNvCxnSpPr>
          <p:nvPr/>
        </p:nvCxnSpPr>
        <p:spPr>
          <a:xfrm flipH="1">
            <a:off x="2261286" y="3969605"/>
            <a:ext cx="38718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1D985EB2-BA2A-4A82-9BE3-84D8B2227AF5}"/>
              </a:ext>
            </a:extLst>
          </p:cNvPr>
          <p:cNvCxnSpPr/>
          <p:nvPr/>
        </p:nvCxnSpPr>
        <p:spPr>
          <a:xfrm flipV="1">
            <a:off x="2261286" y="3416640"/>
            <a:ext cx="0" cy="55451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FA954A01-A442-4DAD-AC1E-DF63EF1941CB}"/>
              </a:ext>
            </a:extLst>
          </p:cNvPr>
          <p:cNvCxnSpPr/>
          <p:nvPr/>
        </p:nvCxnSpPr>
        <p:spPr>
          <a:xfrm flipV="1">
            <a:off x="1519881" y="4711012"/>
            <a:ext cx="4250724" cy="15448"/>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0" name="直線矢印コネクタ 189">
            <a:extLst>
              <a:ext uri="{FF2B5EF4-FFF2-40B4-BE49-F238E27FC236}">
                <a16:creationId xmlns:a16="http://schemas.microsoft.com/office/drawing/2014/main" id="{23C01C08-069C-467D-8EC2-5E91F076C443}"/>
              </a:ext>
            </a:extLst>
          </p:cNvPr>
          <p:cNvCxnSpPr/>
          <p:nvPr/>
        </p:nvCxnSpPr>
        <p:spPr>
          <a:xfrm>
            <a:off x="1495167" y="2123819"/>
            <a:ext cx="0" cy="2598009"/>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線矢印コネクタ 191">
            <a:extLst>
              <a:ext uri="{FF2B5EF4-FFF2-40B4-BE49-F238E27FC236}">
                <a16:creationId xmlns:a16="http://schemas.microsoft.com/office/drawing/2014/main" id="{813499F6-4883-4E2C-A3FC-444700664C3D}"/>
              </a:ext>
            </a:extLst>
          </p:cNvPr>
          <p:cNvCxnSpPr/>
          <p:nvPr/>
        </p:nvCxnSpPr>
        <p:spPr>
          <a:xfrm>
            <a:off x="5770605" y="4711012"/>
            <a:ext cx="0" cy="16373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FB486DD8-7FDF-4E5D-B39D-AE422A83598D}"/>
              </a:ext>
            </a:extLst>
          </p:cNvPr>
          <p:cNvCxnSpPr>
            <a:cxnSpLocks/>
          </p:cNvCxnSpPr>
          <p:nvPr/>
        </p:nvCxnSpPr>
        <p:spPr>
          <a:xfrm>
            <a:off x="3632886" y="5486400"/>
            <a:ext cx="1507522" cy="566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線矢印コネクタ 197">
            <a:extLst>
              <a:ext uri="{FF2B5EF4-FFF2-40B4-BE49-F238E27FC236}">
                <a16:creationId xmlns:a16="http://schemas.microsoft.com/office/drawing/2014/main" id="{A3D093AC-218B-4E4F-8662-AC9708CB084F}"/>
              </a:ext>
            </a:extLst>
          </p:cNvPr>
          <p:cNvCxnSpPr>
            <a:cxnSpLocks/>
          </p:cNvCxnSpPr>
          <p:nvPr/>
        </p:nvCxnSpPr>
        <p:spPr>
          <a:xfrm>
            <a:off x="1762897" y="3027405"/>
            <a:ext cx="251254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線矢印コネクタ 199">
            <a:extLst>
              <a:ext uri="{FF2B5EF4-FFF2-40B4-BE49-F238E27FC236}">
                <a16:creationId xmlns:a16="http://schemas.microsoft.com/office/drawing/2014/main" id="{D6D47E38-F214-4AA9-9037-08DAA5D82AB9}"/>
              </a:ext>
            </a:extLst>
          </p:cNvPr>
          <p:cNvCxnSpPr>
            <a:cxnSpLocks/>
          </p:cNvCxnSpPr>
          <p:nvPr/>
        </p:nvCxnSpPr>
        <p:spPr>
          <a:xfrm flipH="1">
            <a:off x="1791731" y="3417671"/>
            <a:ext cx="247032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5" name="正方形/長方形 204">
            <a:extLst>
              <a:ext uri="{FF2B5EF4-FFF2-40B4-BE49-F238E27FC236}">
                <a16:creationId xmlns:a16="http://schemas.microsoft.com/office/drawing/2014/main" id="{6D9EC327-DA81-405E-82B2-8A147DB71EDC}"/>
              </a:ext>
            </a:extLst>
          </p:cNvPr>
          <p:cNvSpPr/>
          <p:nvPr/>
        </p:nvSpPr>
        <p:spPr>
          <a:xfrm>
            <a:off x="4905631" y="2934728"/>
            <a:ext cx="1791731" cy="573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ＭＳ 明朝" panose="02020609040205080304" pitchFamily="17" charset="-128"/>
                <a:ea typeface="ＭＳ 明朝" panose="02020609040205080304" pitchFamily="17" charset="-128"/>
              </a:rPr>
              <a:t>凝 縮 器</a:t>
            </a:r>
          </a:p>
        </p:txBody>
      </p:sp>
      <p:sp>
        <p:nvSpPr>
          <p:cNvPr id="206" name="正方形/長方形 205">
            <a:extLst>
              <a:ext uri="{FF2B5EF4-FFF2-40B4-BE49-F238E27FC236}">
                <a16:creationId xmlns:a16="http://schemas.microsoft.com/office/drawing/2014/main" id="{7CFE3046-288D-4D9F-A295-70EC371ADE4F}"/>
              </a:ext>
            </a:extLst>
          </p:cNvPr>
          <p:cNvSpPr/>
          <p:nvPr/>
        </p:nvSpPr>
        <p:spPr>
          <a:xfrm>
            <a:off x="5706761" y="5033319"/>
            <a:ext cx="2001795" cy="56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EA1EDB"/>
                </a:solidFill>
                <a:latin typeface="ＭＳ 明朝" panose="02020609040205080304" pitchFamily="17" charset="-128"/>
                <a:ea typeface="ＭＳ 明朝" panose="02020609040205080304" pitchFamily="17" charset="-128"/>
              </a:rPr>
              <a:t>水 冷 却 器</a:t>
            </a:r>
            <a:endParaRPr kumimoji="1" lang="ja-JP" altLang="en-US" sz="2400" b="1" dirty="0">
              <a:solidFill>
                <a:srgbClr val="EA1EDB"/>
              </a:solidFill>
              <a:latin typeface="ＭＳ 明朝" panose="02020609040205080304" pitchFamily="17" charset="-128"/>
              <a:ea typeface="ＭＳ 明朝" panose="02020609040205080304" pitchFamily="17" charset="-128"/>
            </a:endParaRPr>
          </a:p>
        </p:txBody>
      </p:sp>
      <p:sp>
        <p:nvSpPr>
          <p:cNvPr id="210" name="台形 209">
            <a:extLst>
              <a:ext uri="{FF2B5EF4-FFF2-40B4-BE49-F238E27FC236}">
                <a16:creationId xmlns:a16="http://schemas.microsoft.com/office/drawing/2014/main" id="{7C8093EB-7A93-42CF-B310-D260BD5F681F}"/>
              </a:ext>
            </a:extLst>
          </p:cNvPr>
          <p:cNvSpPr/>
          <p:nvPr/>
        </p:nvSpPr>
        <p:spPr>
          <a:xfrm>
            <a:off x="2344193" y="2110690"/>
            <a:ext cx="197180" cy="149824"/>
          </a:xfrm>
          <a:prstGeom prst="trapezoid">
            <a:avLst/>
          </a:prstGeom>
          <a:solidFill>
            <a:srgbClr val="EBB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3ECF0409-2633-4F9A-A4B2-BC86D97C860A}"/>
              </a:ext>
            </a:extLst>
          </p:cNvPr>
          <p:cNvSpPr/>
          <p:nvPr/>
        </p:nvSpPr>
        <p:spPr>
          <a:xfrm>
            <a:off x="2360141" y="1507900"/>
            <a:ext cx="815547" cy="314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油ポンプ</a:t>
            </a:r>
          </a:p>
        </p:txBody>
      </p:sp>
      <p:cxnSp>
        <p:nvCxnSpPr>
          <p:cNvPr id="213" name="直線矢印コネクタ 212">
            <a:extLst>
              <a:ext uri="{FF2B5EF4-FFF2-40B4-BE49-F238E27FC236}">
                <a16:creationId xmlns:a16="http://schemas.microsoft.com/office/drawing/2014/main" id="{F824A4D5-0B25-4569-A071-B744746F4434}"/>
              </a:ext>
            </a:extLst>
          </p:cNvPr>
          <p:cNvCxnSpPr>
            <a:cxnSpLocks/>
          </p:cNvCxnSpPr>
          <p:nvPr/>
        </p:nvCxnSpPr>
        <p:spPr>
          <a:xfrm flipH="1">
            <a:off x="2543946" y="1746166"/>
            <a:ext cx="75903" cy="35166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7" name="正方形/長方形 216">
            <a:extLst>
              <a:ext uri="{FF2B5EF4-FFF2-40B4-BE49-F238E27FC236}">
                <a16:creationId xmlns:a16="http://schemas.microsoft.com/office/drawing/2014/main" id="{A642462B-E5C6-4A54-BD75-657611490A19}"/>
              </a:ext>
            </a:extLst>
          </p:cNvPr>
          <p:cNvSpPr/>
          <p:nvPr/>
        </p:nvSpPr>
        <p:spPr>
          <a:xfrm>
            <a:off x="5140410" y="2326164"/>
            <a:ext cx="938084" cy="24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エダクター</a:t>
            </a:r>
          </a:p>
        </p:txBody>
      </p:sp>
      <p:cxnSp>
        <p:nvCxnSpPr>
          <p:cNvPr id="219" name="直線矢印コネクタ 218">
            <a:extLst>
              <a:ext uri="{FF2B5EF4-FFF2-40B4-BE49-F238E27FC236}">
                <a16:creationId xmlns:a16="http://schemas.microsoft.com/office/drawing/2014/main" id="{9D8868D8-7F98-4ED1-A28F-6F85D86CEE7D}"/>
              </a:ext>
            </a:extLst>
          </p:cNvPr>
          <p:cNvCxnSpPr>
            <a:cxnSpLocks/>
          </p:cNvCxnSpPr>
          <p:nvPr/>
        </p:nvCxnSpPr>
        <p:spPr>
          <a:xfrm flipH="1">
            <a:off x="5041554" y="2446380"/>
            <a:ext cx="220361" cy="2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正方形/長方形 220">
            <a:extLst>
              <a:ext uri="{FF2B5EF4-FFF2-40B4-BE49-F238E27FC236}">
                <a16:creationId xmlns:a16="http://schemas.microsoft.com/office/drawing/2014/main" id="{3A08C60D-8D56-4D28-8853-05C2C300A3EC}"/>
              </a:ext>
            </a:extLst>
          </p:cNvPr>
          <p:cNvSpPr/>
          <p:nvPr/>
        </p:nvSpPr>
        <p:spPr>
          <a:xfrm>
            <a:off x="9859531" y="4965875"/>
            <a:ext cx="1224865" cy="497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低圧膨張弁</a:t>
            </a:r>
          </a:p>
        </p:txBody>
      </p:sp>
      <p:cxnSp>
        <p:nvCxnSpPr>
          <p:cNvPr id="223" name="直線矢印コネクタ 222">
            <a:extLst>
              <a:ext uri="{FF2B5EF4-FFF2-40B4-BE49-F238E27FC236}">
                <a16:creationId xmlns:a16="http://schemas.microsoft.com/office/drawing/2014/main" id="{B1527501-BD65-41C9-90D2-35F4BFF6C230}"/>
              </a:ext>
            </a:extLst>
          </p:cNvPr>
          <p:cNvCxnSpPr>
            <a:cxnSpLocks/>
          </p:cNvCxnSpPr>
          <p:nvPr/>
        </p:nvCxnSpPr>
        <p:spPr>
          <a:xfrm flipH="1">
            <a:off x="9576486" y="5214553"/>
            <a:ext cx="430941"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4" name="正方形/長方形 223">
            <a:extLst>
              <a:ext uri="{FF2B5EF4-FFF2-40B4-BE49-F238E27FC236}">
                <a16:creationId xmlns:a16="http://schemas.microsoft.com/office/drawing/2014/main" id="{F845DD28-9BCB-4A25-AE96-5DBEB0D2B0D2}"/>
              </a:ext>
            </a:extLst>
          </p:cNvPr>
          <p:cNvSpPr/>
          <p:nvPr/>
        </p:nvSpPr>
        <p:spPr>
          <a:xfrm>
            <a:off x="7995855" y="2968726"/>
            <a:ext cx="1083274" cy="299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高圧膨張弁</a:t>
            </a:r>
          </a:p>
        </p:txBody>
      </p:sp>
      <p:sp>
        <p:nvSpPr>
          <p:cNvPr id="225" name="正方形/長方形 224">
            <a:extLst>
              <a:ext uri="{FF2B5EF4-FFF2-40B4-BE49-F238E27FC236}">
                <a16:creationId xmlns:a16="http://schemas.microsoft.com/office/drawing/2014/main" id="{6B244A6E-136E-48C0-B2E3-A756B7BBE119}"/>
              </a:ext>
            </a:extLst>
          </p:cNvPr>
          <p:cNvSpPr/>
          <p:nvPr/>
        </p:nvSpPr>
        <p:spPr>
          <a:xfrm>
            <a:off x="6983627" y="922113"/>
            <a:ext cx="2804984" cy="342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中間吸込管　　中間冷却器の残留ガス</a:t>
            </a:r>
          </a:p>
        </p:txBody>
      </p:sp>
      <p:sp>
        <p:nvSpPr>
          <p:cNvPr id="226" name="正方形/長方形 225">
            <a:extLst>
              <a:ext uri="{FF2B5EF4-FFF2-40B4-BE49-F238E27FC236}">
                <a16:creationId xmlns:a16="http://schemas.microsoft.com/office/drawing/2014/main" id="{690E31E1-D42A-4545-9509-042F08878BDF}"/>
              </a:ext>
            </a:extLst>
          </p:cNvPr>
          <p:cNvSpPr/>
          <p:nvPr/>
        </p:nvSpPr>
        <p:spPr>
          <a:xfrm>
            <a:off x="6998042" y="2043000"/>
            <a:ext cx="2782845" cy="33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吸込ガス配管　　凝縮器の残留ガス</a:t>
            </a:r>
          </a:p>
        </p:txBody>
      </p:sp>
      <p:sp>
        <p:nvSpPr>
          <p:cNvPr id="227" name="正方形/長方形 226">
            <a:extLst>
              <a:ext uri="{FF2B5EF4-FFF2-40B4-BE49-F238E27FC236}">
                <a16:creationId xmlns:a16="http://schemas.microsoft.com/office/drawing/2014/main" id="{07E1AAC9-19AA-4E99-9043-480D92C8484C}"/>
              </a:ext>
            </a:extLst>
          </p:cNvPr>
          <p:cNvSpPr/>
          <p:nvPr/>
        </p:nvSpPr>
        <p:spPr>
          <a:xfrm>
            <a:off x="1915297" y="4792871"/>
            <a:ext cx="3225111" cy="23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吸込ガス配管　油分離器より分離したｶﾞｽ</a:t>
            </a:r>
          </a:p>
        </p:txBody>
      </p:sp>
      <p:cxnSp>
        <p:nvCxnSpPr>
          <p:cNvPr id="232" name="直線矢印コネクタ 231">
            <a:extLst>
              <a:ext uri="{FF2B5EF4-FFF2-40B4-BE49-F238E27FC236}">
                <a16:creationId xmlns:a16="http://schemas.microsoft.com/office/drawing/2014/main" id="{2036649A-26A3-4C1D-86EE-08CBA73ACC77}"/>
              </a:ext>
            </a:extLst>
          </p:cNvPr>
          <p:cNvCxnSpPr/>
          <p:nvPr/>
        </p:nvCxnSpPr>
        <p:spPr>
          <a:xfrm flipH="1">
            <a:off x="3583459" y="5177482"/>
            <a:ext cx="155694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6" name="正方形/長方形 235">
            <a:extLst>
              <a:ext uri="{FF2B5EF4-FFF2-40B4-BE49-F238E27FC236}">
                <a16:creationId xmlns:a16="http://schemas.microsoft.com/office/drawing/2014/main" id="{688E4C1B-D437-4CFA-B9AF-C7354EA8D698}"/>
              </a:ext>
            </a:extLst>
          </p:cNvPr>
          <p:cNvSpPr/>
          <p:nvPr/>
        </p:nvSpPr>
        <p:spPr>
          <a:xfrm>
            <a:off x="2615513" y="5011336"/>
            <a:ext cx="943235" cy="277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冷水出口</a:t>
            </a:r>
          </a:p>
        </p:txBody>
      </p:sp>
      <p:sp>
        <p:nvSpPr>
          <p:cNvPr id="237" name="正方形/長方形 236">
            <a:extLst>
              <a:ext uri="{FF2B5EF4-FFF2-40B4-BE49-F238E27FC236}">
                <a16:creationId xmlns:a16="http://schemas.microsoft.com/office/drawing/2014/main" id="{9BAE49A0-C85C-4A22-A591-65BB9729A660}"/>
              </a:ext>
            </a:extLst>
          </p:cNvPr>
          <p:cNvSpPr/>
          <p:nvPr/>
        </p:nvSpPr>
        <p:spPr>
          <a:xfrm>
            <a:off x="2587710" y="5354221"/>
            <a:ext cx="1017375" cy="209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冷水入口</a:t>
            </a:r>
          </a:p>
        </p:txBody>
      </p:sp>
      <p:sp>
        <p:nvSpPr>
          <p:cNvPr id="238" name="正方形/長方形 237">
            <a:extLst>
              <a:ext uri="{FF2B5EF4-FFF2-40B4-BE49-F238E27FC236}">
                <a16:creationId xmlns:a16="http://schemas.microsoft.com/office/drawing/2014/main" id="{AC9CFF8B-6492-493C-ADA5-15B367AA7475}"/>
              </a:ext>
            </a:extLst>
          </p:cNvPr>
          <p:cNvSpPr/>
          <p:nvPr/>
        </p:nvSpPr>
        <p:spPr>
          <a:xfrm>
            <a:off x="8130745" y="1397764"/>
            <a:ext cx="1557468" cy="31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低圧液配管</a:t>
            </a:r>
          </a:p>
        </p:txBody>
      </p:sp>
      <p:sp>
        <p:nvSpPr>
          <p:cNvPr id="239" name="正方形/長方形 238">
            <a:extLst>
              <a:ext uri="{FF2B5EF4-FFF2-40B4-BE49-F238E27FC236}">
                <a16:creationId xmlns:a16="http://schemas.microsoft.com/office/drawing/2014/main" id="{BBEE1893-E68D-48EE-84CA-791D46D6DB03}"/>
              </a:ext>
            </a:extLst>
          </p:cNvPr>
          <p:cNvSpPr/>
          <p:nvPr/>
        </p:nvSpPr>
        <p:spPr>
          <a:xfrm>
            <a:off x="5140408" y="3922243"/>
            <a:ext cx="1670227" cy="27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高圧液配管</a:t>
            </a:r>
          </a:p>
        </p:txBody>
      </p:sp>
      <p:sp>
        <p:nvSpPr>
          <p:cNvPr id="240" name="正方形/長方形 239">
            <a:extLst>
              <a:ext uri="{FF2B5EF4-FFF2-40B4-BE49-F238E27FC236}">
                <a16:creationId xmlns:a16="http://schemas.microsoft.com/office/drawing/2014/main" id="{F13468EE-36ED-47D2-BA6E-4F5BA32F28E2}"/>
              </a:ext>
            </a:extLst>
          </p:cNvPr>
          <p:cNvSpPr/>
          <p:nvPr/>
        </p:nvSpPr>
        <p:spPr>
          <a:xfrm>
            <a:off x="4207475" y="1276416"/>
            <a:ext cx="1079156" cy="26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高圧液配管</a:t>
            </a:r>
          </a:p>
        </p:txBody>
      </p:sp>
      <p:cxnSp>
        <p:nvCxnSpPr>
          <p:cNvPr id="112" name="直線矢印コネクタ 111">
            <a:extLst>
              <a:ext uri="{FF2B5EF4-FFF2-40B4-BE49-F238E27FC236}">
                <a16:creationId xmlns:a16="http://schemas.microsoft.com/office/drawing/2014/main" id="{632DBF73-D562-49A0-9B54-6D381D09C55A}"/>
              </a:ext>
            </a:extLst>
          </p:cNvPr>
          <p:cNvCxnSpPr>
            <a:cxnSpLocks/>
          </p:cNvCxnSpPr>
          <p:nvPr/>
        </p:nvCxnSpPr>
        <p:spPr>
          <a:xfrm flipV="1">
            <a:off x="4139514" y="1257298"/>
            <a:ext cx="0" cy="2622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線矢印コネクタ 176">
            <a:extLst>
              <a:ext uri="{FF2B5EF4-FFF2-40B4-BE49-F238E27FC236}">
                <a16:creationId xmlns:a16="http://schemas.microsoft.com/office/drawing/2014/main" id="{B7F53DAE-2BB7-4AE4-B7DC-D0EBD5D347C2}"/>
              </a:ext>
            </a:extLst>
          </p:cNvPr>
          <p:cNvCxnSpPr/>
          <p:nvPr/>
        </p:nvCxnSpPr>
        <p:spPr>
          <a:xfrm flipV="1">
            <a:off x="3929964" y="2378676"/>
            <a:ext cx="0" cy="225510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3" name="正方形/長方形 242">
            <a:extLst>
              <a:ext uri="{FF2B5EF4-FFF2-40B4-BE49-F238E27FC236}">
                <a16:creationId xmlns:a16="http://schemas.microsoft.com/office/drawing/2014/main" id="{2AC53A02-1F3C-41A0-8C52-2EEF73BD8F14}"/>
              </a:ext>
            </a:extLst>
          </p:cNvPr>
          <p:cNvSpPr/>
          <p:nvPr/>
        </p:nvSpPr>
        <p:spPr>
          <a:xfrm>
            <a:off x="1799967" y="2657351"/>
            <a:ext cx="1548714" cy="299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冷却水入口</a:t>
            </a:r>
          </a:p>
        </p:txBody>
      </p:sp>
      <p:sp>
        <p:nvSpPr>
          <p:cNvPr id="244" name="正方形/長方形 243">
            <a:extLst>
              <a:ext uri="{FF2B5EF4-FFF2-40B4-BE49-F238E27FC236}">
                <a16:creationId xmlns:a16="http://schemas.microsoft.com/office/drawing/2014/main" id="{CC1529E1-4FEC-4DA3-8A0F-92A25732D41E}"/>
              </a:ext>
            </a:extLst>
          </p:cNvPr>
          <p:cNvSpPr/>
          <p:nvPr/>
        </p:nvSpPr>
        <p:spPr>
          <a:xfrm>
            <a:off x="2051222" y="3123819"/>
            <a:ext cx="1077100" cy="20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明朝" panose="02020609040205080304" pitchFamily="17" charset="-128"/>
                <a:ea typeface="ＭＳ 明朝" panose="02020609040205080304" pitchFamily="17" charset="-128"/>
              </a:rPr>
              <a:t>冷却水出口</a:t>
            </a:r>
          </a:p>
        </p:txBody>
      </p:sp>
      <p:sp>
        <p:nvSpPr>
          <p:cNvPr id="2" name="フッター プレースホルダー 1">
            <a:extLst>
              <a:ext uri="{FF2B5EF4-FFF2-40B4-BE49-F238E27FC236}">
                <a16:creationId xmlns:a16="http://schemas.microsoft.com/office/drawing/2014/main" id="{6E45D3BB-EA15-4DA0-ACF2-F3256D3AD1A4}"/>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57</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14322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AE0DB3A9-0A1D-40CC-947D-AE32C14933A8}"/>
              </a:ext>
            </a:extLst>
          </p:cNvPr>
          <p:cNvGraphicFramePr>
            <a:graphicFrameLocks noGrp="1"/>
          </p:cNvGraphicFramePr>
          <p:nvPr>
            <p:extLst>
              <p:ext uri="{D42A27DB-BD31-4B8C-83A1-F6EECF244321}">
                <p14:modId xmlns:p14="http://schemas.microsoft.com/office/powerpoint/2010/main" val="3489890698"/>
              </p:ext>
            </p:extLst>
          </p:nvPr>
        </p:nvGraphicFramePr>
        <p:xfrm>
          <a:off x="679621" y="679622"/>
          <a:ext cx="10813879" cy="5252538"/>
        </p:xfrm>
        <a:graphic>
          <a:graphicData uri="http://schemas.openxmlformats.org/drawingml/2006/table">
            <a:tbl>
              <a:tblPr firstRow="1" bandRow="1">
                <a:tableStyleId>{5C22544A-7EE6-4342-B048-85BDC9FD1C3A}</a:tableStyleId>
              </a:tblPr>
              <a:tblGrid>
                <a:gridCol w="1682579">
                  <a:extLst>
                    <a:ext uri="{9D8B030D-6E8A-4147-A177-3AD203B41FA5}">
                      <a16:colId xmlns:a16="http://schemas.microsoft.com/office/drawing/2014/main" val="2429923025"/>
                    </a:ext>
                  </a:extLst>
                </a:gridCol>
                <a:gridCol w="3860800">
                  <a:extLst>
                    <a:ext uri="{9D8B030D-6E8A-4147-A177-3AD203B41FA5}">
                      <a16:colId xmlns:a16="http://schemas.microsoft.com/office/drawing/2014/main" val="2156602346"/>
                    </a:ext>
                  </a:extLst>
                </a:gridCol>
                <a:gridCol w="5270500">
                  <a:extLst>
                    <a:ext uri="{9D8B030D-6E8A-4147-A177-3AD203B41FA5}">
                      <a16:colId xmlns:a16="http://schemas.microsoft.com/office/drawing/2014/main" val="3255932654"/>
                    </a:ext>
                  </a:extLst>
                </a:gridCol>
              </a:tblGrid>
              <a:tr h="543072">
                <a:tc>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冷凍機の状況</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dirty="0">
                          <a:solidFill>
                            <a:schemeClr val="tx1"/>
                          </a:solidFill>
                          <a:latin typeface="ＭＳ 明朝" panose="02020609040205080304" pitchFamily="17" charset="-128"/>
                          <a:ea typeface="ＭＳ 明朝" panose="02020609040205080304" pitchFamily="17" charset="-128"/>
                        </a:rPr>
                        <a:t>点　検　箇　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点 検 項 目 及 び 対 策</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847441"/>
                  </a:ext>
                </a:extLst>
              </a:tr>
              <a:tr h="1672906">
                <a:tc>
                  <a:txBody>
                    <a:bodyPr/>
                    <a:lstStyle/>
                    <a:p>
                      <a:pPr algn="l"/>
                      <a:r>
                        <a:rPr kumimoji="1" lang="ja-JP" altLang="en-US" sz="2800" b="1" dirty="0">
                          <a:latin typeface="ＭＳ 明朝" panose="02020609040205080304" pitchFamily="17" charset="-128"/>
                          <a:ea typeface="ＭＳ 明朝" panose="02020609040205080304" pitchFamily="17" charset="-128"/>
                        </a:rPr>
                        <a:t>凝縮圧力が異常に高い</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600" b="1" dirty="0">
                          <a:latin typeface="ＭＳ 明朝" panose="02020609040205080304" pitchFamily="17" charset="-128"/>
                          <a:ea typeface="ＭＳ 明朝" panose="02020609040205080304" pitchFamily="17" charset="-128"/>
                        </a:rPr>
                        <a:t>1.</a:t>
                      </a:r>
                      <a:r>
                        <a:rPr kumimoji="1" lang="ja-JP" altLang="en-US" sz="2600" b="1" dirty="0">
                          <a:latin typeface="ＭＳ 明朝" panose="02020609040205080304" pitchFamily="17" charset="-128"/>
                          <a:ea typeface="ＭＳ 明朝" panose="02020609040205080304" pitchFamily="17" charset="-128"/>
                        </a:rPr>
                        <a:t>凝縮温度と冷却水出口</a:t>
                      </a:r>
                      <a:endParaRPr kumimoji="1" lang="en-US" altLang="ja-JP" sz="2600" b="1" dirty="0">
                        <a:latin typeface="ＭＳ 明朝" panose="02020609040205080304" pitchFamily="17" charset="-128"/>
                        <a:ea typeface="ＭＳ 明朝" panose="02020609040205080304" pitchFamily="17" charset="-128"/>
                      </a:endParaRPr>
                    </a:p>
                    <a:p>
                      <a:r>
                        <a:rPr kumimoji="1" lang="ja-JP" altLang="en-US" sz="2600" b="1" dirty="0">
                          <a:latin typeface="ＭＳ 明朝" panose="02020609040205080304" pitchFamily="17" charset="-128"/>
                          <a:ea typeface="ＭＳ 明朝" panose="02020609040205080304" pitchFamily="17" charset="-128"/>
                        </a:rPr>
                        <a:t>　温度差が大きく、凝縮</a:t>
                      </a:r>
                      <a:endParaRPr kumimoji="1" lang="en-US" altLang="ja-JP" sz="2600" b="1" dirty="0">
                        <a:latin typeface="ＭＳ 明朝" panose="02020609040205080304" pitchFamily="17" charset="-128"/>
                        <a:ea typeface="ＭＳ 明朝" panose="02020609040205080304" pitchFamily="17" charset="-128"/>
                      </a:endParaRPr>
                    </a:p>
                    <a:p>
                      <a:r>
                        <a:rPr kumimoji="1" lang="ja-JP" altLang="en-US" sz="2600" b="1" dirty="0">
                          <a:latin typeface="ＭＳ 明朝" panose="02020609040205080304" pitchFamily="17" charset="-128"/>
                          <a:ea typeface="ＭＳ 明朝" panose="02020609040205080304" pitchFamily="17" charset="-128"/>
                        </a:rPr>
                        <a:t>　温度と冷媒液温の差も</a:t>
                      </a:r>
                      <a:endParaRPr kumimoji="1" lang="en-US" altLang="ja-JP" sz="2600" b="1" dirty="0">
                        <a:latin typeface="ＭＳ 明朝" panose="02020609040205080304" pitchFamily="17" charset="-128"/>
                        <a:ea typeface="ＭＳ 明朝" panose="02020609040205080304" pitchFamily="17" charset="-128"/>
                      </a:endParaRPr>
                    </a:p>
                    <a:p>
                      <a:r>
                        <a:rPr kumimoji="1" lang="ja-JP" altLang="en-US" sz="2600" b="1" dirty="0">
                          <a:latin typeface="ＭＳ 明朝" panose="02020609040205080304" pitchFamily="17" charset="-128"/>
                          <a:ea typeface="ＭＳ 明朝" panose="02020609040205080304" pitchFamily="17" charset="-128"/>
                        </a:rPr>
                        <a:t>　大きい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latin typeface="ＭＳ 明朝" panose="02020609040205080304" pitchFamily="17" charset="-128"/>
                          <a:ea typeface="ＭＳ 明朝" panose="02020609040205080304" pitchFamily="17" charset="-128"/>
                        </a:rPr>
                        <a:t>1.</a:t>
                      </a:r>
                      <a:r>
                        <a:rPr kumimoji="1" lang="ja-JP" altLang="en-US" sz="2800" b="1" dirty="0">
                          <a:latin typeface="ＭＳ 明朝" panose="02020609040205080304" pitchFamily="17" charset="-128"/>
                          <a:ea typeface="ＭＳ 明朝" panose="02020609040205080304" pitchFamily="17" charset="-128"/>
                        </a:rPr>
                        <a:t>空気の侵入：空気の侵入原因</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　を調査して処置を行う</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132378"/>
                  </a:ext>
                </a:extLst>
              </a:tr>
              <a:tr h="3033066">
                <a:tc>
                  <a:txBody>
                    <a:bodyPr/>
                    <a:lstStyle/>
                    <a:p>
                      <a:r>
                        <a:rPr kumimoji="1" lang="ja-JP" altLang="en-US" sz="2800" b="1" dirty="0">
                          <a:latin typeface="ＭＳ 明朝" panose="02020609040205080304" pitchFamily="17" charset="-128"/>
                          <a:ea typeface="ＭＳ 明朝" panose="02020609040205080304" pitchFamily="17" charset="-128"/>
                        </a:rPr>
                        <a:t>サージングを起し又は電動機が過負荷する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latin typeface="ＭＳ 明朝" panose="02020609040205080304" pitchFamily="17" charset="-128"/>
                          <a:ea typeface="ＭＳ 明朝" panose="02020609040205080304" pitchFamily="17" charset="-128"/>
                        </a:rPr>
                        <a:t>1.</a:t>
                      </a:r>
                      <a:r>
                        <a:rPr kumimoji="1" lang="ja-JP" altLang="en-US" sz="2800" b="1" dirty="0">
                          <a:latin typeface="ＭＳ 明朝" panose="02020609040205080304" pitchFamily="17" charset="-128"/>
                          <a:ea typeface="ＭＳ 明朝" panose="02020609040205080304" pitchFamily="17" charset="-128"/>
                        </a:rPr>
                        <a:t>冷却水出口温度と冷</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　媒液温の差が大きい</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latin typeface="ＭＳ 明朝" panose="02020609040205080304" pitchFamily="17" charset="-128"/>
                          <a:ea typeface="ＭＳ 明朝" panose="02020609040205080304" pitchFamily="17" charset="-128"/>
                        </a:rPr>
                        <a:t>1 </a:t>
                      </a:r>
                      <a:r>
                        <a:rPr kumimoji="1" lang="ja-JP" altLang="en-US" sz="2800" b="1" dirty="0">
                          <a:latin typeface="ＭＳ 明朝" panose="02020609040205080304" pitchFamily="17" charset="-128"/>
                          <a:ea typeface="ＭＳ 明朝" panose="02020609040205080304" pitchFamily="17" charset="-128"/>
                        </a:rPr>
                        <a:t>凝縮器のチューブ内面の汚れ、　　</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　チューブ洗浄</a:t>
                      </a:r>
                      <a:endParaRPr kumimoji="1" lang="en-US" altLang="ja-JP" sz="2800" b="1" dirty="0">
                        <a:latin typeface="ＭＳ 明朝" panose="02020609040205080304" pitchFamily="17" charset="-128"/>
                        <a:ea typeface="ＭＳ 明朝" panose="02020609040205080304" pitchFamily="17" charset="-128"/>
                      </a:endParaRPr>
                    </a:p>
                    <a:p>
                      <a:r>
                        <a:rPr kumimoji="1" lang="en-US" altLang="ja-JP" sz="2800" b="1" dirty="0">
                          <a:latin typeface="ＭＳ 明朝" panose="02020609040205080304" pitchFamily="17" charset="-128"/>
                          <a:ea typeface="ＭＳ 明朝" panose="02020609040205080304" pitchFamily="17" charset="-128"/>
                        </a:rPr>
                        <a:t>2 </a:t>
                      </a:r>
                      <a:r>
                        <a:rPr kumimoji="1" lang="ja-JP" altLang="en-US" sz="2800" b="1" dirty="0">
                          <a:latin typeface="ＭＳ 明朝" panose="02020609040205080304" pitchFamily="17" charset="-128"/>
                          <a:ea typeface="ＭＳ 明朝" panose="02020609040205080304" pitchFamily="17" charset="-128"/>
                        </a:rPr>
                        <a:t>凝縮器のシェル側に空気の侵　</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　入、空気抜き弁より空気抜き</a:t>
                      </a:r>
                      <a:endParaRPr kumimoji="1" lang="en-US" altLang="ja-JP" sz="2800" b="1" dirty="0">
                        <a:latin typeface="ＭＳ 明朝" panose="02020609040205080304" pitchFamily="17" charset="-128"/>
                        <a:ea typeface="ＭＳ 明朝" panose="02020609040205080304" pitchFamily="17" charset="-128"/>
                      </a:endParaRPr>
                    </a:p>
                    <a:p>
                      <a:r>
                        <a:rPr kumimoji="1" lang="en-US" altLang="ja-JP" sz="2800" b="1" dirty="0">
                          <a:latin typeface="ＭＳ 明朝" panose="02020609040205080304" pitchFamily="17" charset="-128"/>
                          <a:ea typeface="ＭＳ 明朝" panose="02020609040205080304" pitchFamily="17" charset="-128"/>
                        </a:rPr>
                        <a:t>3 </a:t>
                      </a:r>
                      <a:r>
                        <a:rPr kumimoji="1" lang="ja-JP" altLang="en-US" sz="2800" b="1" dirty="0">
                          <a:latin typeface="ＭＳ 明朝" panose="02020609040205080304" pitchFamily="17" charset="-128"/>
                          <a:ea typeface="ＭＳ 明朝" panose="02020609040205080304" pitchFamily="17" charset="-128"/>
                        </a:rPr>
                        <a:t>冷却水ポンプ吸込口から空気</a:t>
                      </a:r>
                      <a:endParaRPr kumimoji="1" lang="en-US" altLang="ja-JP" sz="2800" b="1" dirty="0">
                        <a:latin typeface="ＭＳ 明朝" panose="02020609040205080304" pitchFamily="17" charset="-128"/>
                        <a:ea typeface="ＭＳ 明朝" panose="02020609040205080304" pitchFamily="17" charset="-128"/>
                      </a:endParaRPr>
                    </a:p>
                    <a:p>
                      <a:r>
                        <a:rPr kumimoji="1" lang="ja-JP" altLang="en-US" sz="2800" b="1" dirty="0">
                          <a:latin typeface="ＭＳ 明朝" panose="02020609040205080304" pitchFamily="17" charset="-128"/>
                          <a:ea typeface="ＭＳ 明朝" panose="02020609040205080304" pitchFamily="17" charset="-128"/>
                        </a:rPr>
                        <a:t>　の侵入、グランドの増締め等</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423018"/>
                  </a:ext>
                </a:extLst>
              </a:tr>
            </a:tbl>
          </a:graphicData>
        </a:graphic>
      </p:graphicFrame>
      <p:sp>
        <p:nvSpPr>
          <p:cNvPr id="2" name="フッター プレースホルダー 1">
            <a:extLst>
              <a:ext uri="{FF2B5EF4-FFF2-40B4-BE49-F238E27FC236}">
                <a16:creationId xmlns:a16="http://schemas.microsoft.com/office/drawing/2014/main" id="{196100AF-0FCA-4838-90BE-D1A7B0F35917}"/>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21463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4C1FCABB-DA93-4EEC-8C19-B4C2D27AEE2C}"/>
              </a:ext>
            </a:extLst>
          </p:cNvPr>
          <p:cNvGraphicFramePr>
            <a:graphicFrameLocks noGrp="1"/>
          </p:cNvGraphicFramePr>
          <p:nvPr>
            <p:ph idx="1"/>
            <p:extLst>
              <p:ext uri="{D42A27DB-BD31-4B8C-83A1-F6EECF244321}">
                <p14:modId xmlns:p14="http://schemas.microsoft.com/office/powerpoint/2010/main" val="2720760146"/>
              </p:ext>
            </p:extLst>
          </p:nvPr>
        </p:nvGraphicFramePr>
        <p:xfrm>
          <a:off x="838201" y="763511"/>
          <a:ext cx="10515597" cy="5327253"/>
        </p:xfrm>
        <a:graphic>
          <a:graphicData uri="http://schemas.openxmlformats.org/drawingml/2006/table">
            <a:tbl>
              <a:tblPr firstRow="1" bandRow="1">
                <a:tableStyleId>{5C22544A-7EE6-4342-B048-85BDC9FD1C3A}</a:tableStyleId>
              </a:tblPr>
              <a:tblGrid>
                <a:gridCol w="570469">
                  <a:extLst>
                    <a:ext uri="{9D8B030D-6E8A-4147-A177-3AD203B41FA5}">
                      <a16:colId xmlns:a16="http://schemas.microsoft.com/office/drawing/2014/main" val="3799130737"/>
                    </a:ext>
                  </a:extLst>
                </a:gridCol>
                <a:gridCol w="1146271">
                  <a:extLst>
                    <a:ext uri="{9D8B030D-6E8A-4147-A177-3AD203B41FA5}">
                      <a16:colId xmlns:a16="http://schemas.microsoft.com/office/drawing/2014/main" val="3157696567"/>
                    </a:ext>
                  </a:extLst>
                </a:gridCol>
                <a:gridCol w="2622540">
                  <a:extLst>
                    <a:ext uri="{9D8B030D-6E8A-4147-A177-3AD203B41FA5}">
                      <a16:colId xmlns:a16="http://schemas.microsoft.com/office/drawing/2014/main" val="1968340687"/>
                    </a:ext>
                  </a:extLst>
                </a:gridCol>
                <a:gridCol w="6176317">
                  <a:extLst>
                    <a:ext uri="{9D8B030D-6E8A-4147-A177-3AD203B41FA5}">
                      <a16:colId xmlns:a16="http://schemas.microsoft.com/office/drawing/2014/main" val="1648408646"/>
                    </a:ext>
                  </a:extLst>
                </a:gridCol>
              </a:tblGrid>
              <a:tr h="1430109">
                <a:tc rowSpan="3">
                  <a:txBody>
                    <a:bodyPr/>
                    <a:lstStyle/>
                    <a:p>
                      <a:endParaRPr kumimoji="1" lang="ja-JP" altLang="en-US" sz="2000" b="1" dirty="0">
                        <a:solidFill>
                          <a:schemeClr val="tx1"/>
                        </a:solidFill>
                        <a:latin typeface="ＭＳ 明朝" panose="02020609040205080304" pitchFamily="17" charset="-128"/>
                        <a:ea typeface="ＭＳ 明朝" panose="02020609040205080304" pitchFamily="17"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蒸発圧力が正常で、</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冷却水の出口温度差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が大きい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冷却水の不足、ストレーナ、</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　チューブ内面の掃除と冷却水量の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ＭＳ 明朝" panose="02020609040205080304" pitchFamily="17" charset="-128"/>
                          <a:ea typeface="ＭＳ 明朝" panose="02020609040205080304" pitchFamily="17" charset="-128"/>
                        </a:rPr>
                        <a:t>　確保</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595080"/>
                  </a:ext>
                </a:extLst>
              </a:tr>
              <a:tr h="1365980">
                <a:tc vMerge="1">
                  <a:txBody>
                    <a:bodyPr/>
                    <a:lstStyle/>
                    <a:p>
                      <a:endParaRPr kumimoji="1" lang="ja-JP" altLang="en-US" sz="28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latin typeface="ＭＳ 明朝" panose="02020609040205080304" pitchFamily="17" charset="-128"/>
                          <a:ea typeface="ＭＳ 明朝" panose="02020609040205080304" pitchFamily="17" charset="-128"/>
                        </a:rPr>
                        <a:t>3.</a:t>
                      </a:r>
                      <a:r>
                        <a:rPr kumimoji="1" lang="ja-JP" altLang="en-US" sz="2800" b="1" dirty="0">
                          <a:solidFill>
                            <a:schemeClr val="tx1"/>
                          </a:solidFill>
                          <a:latin typeface="ＭＳ 明朝" panose="02020609040205080304" pitchFamily="17" charset="-128"/>
                          <a:ea typeface="ＭＳ 明朝" panose="02020609040205080304" pitchFamily="17" charset="-128"/>
                        </a:rPr>
                        <a:t>凝縮圧力が高い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ＭＳ 明朝" panose="02020609040205080304" pitchFamily="17" charset="-128"/>
                          <a:ea typeface="ＭＳ 明朝" panose="02020609040205080304" pitchFamily="17" charset="-128"/>
                        </a:rPr>
                        <a:t>1 </a:t>
                      </a:r>
                      <a:r>
                        <a:rPr kumimoji="1" lang="ja-JP" altLang="en-US" sz="2800" b="1" dirty="0">
                          <a:latin typeface="ＭＳ 明朝" panose="02020609040205080304" pitchFamily="17" charset="-128"/>
                          <a:ea typeface="ＭＳ 明朝" panose="02020609040205080304" pitchFamily="17" charset="-128"/>
                        </a:rPr>
                        <a:t>冷却水温度の上昇、冷却塔や冷却</a:t>
                      </a:r>
                      <a:endParaRPr kumimoji="1" lang="en-US" altLang="ja-JP" sz="2800" b="1"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明朝" panose="02020609040205080304" pitchFamily="17" charset="-128"/>
                          <a:ea typeface="ＭＳ 明朝" panose="02020609040205080304" pitchFamily="17" charset="-128"/>
                        </a:rPr>
                        <a:t>　水循環系統の点検及びチューブ内</a:t>
                      </a:r>
                      <a:endParaRPr kumimoji="1" lang="en-US" altLang="ja-JP" sz="2800" b="1"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明朝" panose="02020609040205080304" pitchFamily="17" charset="-128"/>
                          <a:ea typeface="ＭＳ 明朝" panose="02020609040205080304" pitchFamily="17" charset="-128"/>
                        </a:rPr>
                        <a:t>　面の掃除</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017289"/>
                  </a:ext>
                </a:extLst>
              </a:tr>
              <a:tr h="1153944">
                <a:tc vMerge="1">
                  <a:txBody>
                    <a:bodyPr/>
                    <a:lstStyle/>
                    <a:p>
                      <a:endParaRPr kumimoji="1" lang="ja-JP" alt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4.</a:t>
                      </a:r>
                      <a:r>
                        <a:rPr kumimoji="1" lang="ja-JP" altLang="en-US" sz="2800" b="1" dirty="0">
                          <a:solidFill>
                            <a:schemeClr val="tx1"/>
                          </a:solidFill>
                          <a:latin typeface="ＭＳ 明朝" panose="02020609040205080304" pitchFamily="17" charset="-128"/>
                          <a:ea typeface="ＭＳ 明朝" panose="02020609040205080304" pitchFamily="17" charset="-128"/>
                        </a:rPr>
                        <a:t>冷却水出口温度差が</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少ない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ＭＳ 明朝" panose="02020609040205080304" pitchFamily="17" charset="-128"/>
                          <a:ea typeface="ＭＳ 明朝" panose="02020609040205080304" pitchFamily="17" charset="-128"/>
                        </a:rPr>
                        <a:t>1 </a:t>
                      </a:r>
                      <a:r>
                        <a:rPr kumimoji="1" lang="ja-JP" altLang="en-US" sz="2800" b="1" dirty="0">
                          <a:latin typeface="ＭＳ 明朝" panose="02020609040205080304" pitchFamily="17" charset="-128"/>
                          <a:ea typeface="ＭＳ 明朝" panose="02020609040205080304" pitchFamily="17" charset="-128"/>
                        </a:rPr>
                        <a:t>冷却水が水室でバイパスしている、</a:t>
                      </a:r>
                      <a:endParaRPr kumimoji="1" lang="en-US" altLang="ja-JP" sz="2800" b="1"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ＭＳ 明朝" panose="02020609040205080304" pitchFamily="17" charset="-128"/>
                          <a:ea typeface="ＭＳ 明朝" panose="02020609040205080304" pitchFamily="17" charset="-128"/>
                        </a:rPr>
                        <a:t>　仕切板（パッキン</a:t>
                      </a:r>
                      <a:r>
                        <a:rPr kumimoji="1" lang="en-US" altLang="ja-JP" sz="2800" b="1" dirty="0">
                          <a:solidFill>
                            <a:srgbClr val="FF0000"/>
                          </a:solidFill>
                          <a:latin typeface="ＭＳ 明朝" panose="02020609040205080304" pitchFamily="17" charset="-128"/>
                          <a:ea typeface="ＭＳ 明朝" panose="02020609040205080304" pitchFamily="17" charset="-128"/>
                        </a:rPr>
                        <a:t>)</a:t>
                      </a:r>
                      <a:r>
                        <a:rPr kumimoji="1" lang="ja-JP" altLang="en-US" sz="2800" b="1" dirty="0">
                          <a:latin typeface="ＭＳ 明朝" panose="02020609040205080304" pitchFamily="17" charset="-128"/>
                          <a:ea typeface="ＭＳ 明朝" panose="02020609040205080304" pitchFamily="17" charset="-128"/>
                        </a:rPr>
                        <a:t>の取替</a:t>
                      </a:r>
                      <a:endParaRPr kumimoji="1" lang="en-US" altLang="ja-JP" sz="2800" b="1"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417746"/>
                  </a:ext>
                </a:extLst>
              </a:tr>
              <a:tr h="1365980">
                <a:tc gridSpan="2">
                  <a:txBody>
                    <a:bodyPr/>
                    <a:lstStyle/>
                    <a:p>
                      <a:pPr algn="dist"/>
                      <a:r>
                        <a:rPr kumimoji="1" lang="ja-JP" altLang="en-US" sz="2800" b="1" dirty="0">
                          <a:solidFill>
                            <a:schemeClr val="tx1"/>
                          </a:solidFill>
                          <a:latin typeface="ＭＳ 明朝" panose="02020609040205080304" pitchFamily="17" charset="-128"/>
                          <a:ea typeface="ＭＳ 明朝" panose="02020609040205080304" pitchFamily="17" charset="-128"/>
                        </a:rPr>
                        <a:t>蒸発圧力が異常に高い</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r>
                        <a:rPr kumimoji="1" lang="ja-JP" altLang="en-US" sz="1800" b="1" dirty="0">
                          <a:solidFill>
                            <a:schemeClr val="tx1"/>
                          </a:solidFill>
                          <a:latin typeface="ＭＳ 明朝" panose="02020609040205080304" pitchFamily="17" charset="-128"/>
                          <a:ea typeface="ＭＳ 明朝" panose="02020609040205080304" pitchFamily="17" charset="-128"/>
                        </a:rPr>
                        <a:t>蒸発圧力が異常に低い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吐出温度が</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　低い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冷媒が圧縮機に吸込まれる、冷媒</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封入量が多すぎる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183884"/>
                  </a:ext>
                </a:extLst>
              </a:tr>
            </a:tbl>
          </a:graphicData>
        </a:graphic>
      </p:graphicFrame>
      <p:sp>
        <p:nvSpPr>
          <p:cNvPr id="2" name="フッター プレースホルダー 1">
            <a:extLst>
              <a:ext uri="{FF2B5EF4-FFF2-40B4-BE49-F238E27FC236}">
                <a16:creationId xmlns:a16="http://schemas.microsoft.com/office/drawing/2014/main" id="{B24FA8E9-C289-4240-ADCF-34FD16AD9D02}"/>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59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77430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76C56F53-1426-4D6E-83FA-8C579F369529}"/>
              </a:ext>
            </a:extLst>
          </p:cNvPr>
          <p:cNvGraphicFramePr>
            <a:graphicFrameLocks noGrp="1"/>
          </p:cNvGraphicFramePr>
          <p:nvPr>
            <p:ph idx="1"/>
            <p:extLst>
              <p:ext uri="{D42A27DB-BD31-4B8C-83A1-F6EECF244321}">
                <p14:modId xmlns:p14="http://schemas.microsoft.com/office/powerpoint/2010/main" val="3398244283"/>
              </p:ext>
            </p:extLst>
          </p:nvPr>
        </p:nvGraphicFramePr>
        <p:xfrm>
          <a:off x="877330" y="738231"/>
          <a:ext cx="10639167" cy="5394960"/>
        </p:xfrm>
        <a:graphic>
          <a:graphicData uri="http://schemas.openxmlformats.org/drawingml/2006/table">
            <a:tbl>
              <a:tblPr firstRow="1" bandRow="1">
                <a:tableStyleId>{5C22544A-7EE6-4342-B048-85BDC9FD1C3A}</a:tableStyleId>
              </a:tblPr>
              <a:tblGrid>
                <a:gridCol w="1594021">
                  <a:extLst>
                    <a:ext uri="{9D8B030D-6E8A-4147-A177-3AD203B41FA5}">
                      <a16:colId xmlns:a16="http://schemas.microsoft.com/office/drawing/2014/main" val="4238404982"/>
                    </a:ext>
                  </a:extLst>
                </a:gridCol>
                <a:gridCol w="4374292">
                  <a:extLst>
                    <a:ext uri="{9D8B030D-6E8A-4147-A177-3AD203B41FA5}">
                      <a16:colId xmlns:a16="http://schemas.microsoft.com/office/drawing/2014/main" val="4150112414"/>
                    </a:ext>
                  </a:extLst>
                </a:gridCol>
                <a:gridCol w="4670854">
                  <a:extLst>
                    <a:ext uri="{9D8B030D-6E8A-4147-A177-3AD203B41FA5}">
                      <a16:colId xmlns:a16="http://schemas.microsoft.com/office/drawing/2014/main" val="932175733"/>
                    </a:ext>
                  </a:extLst>
                </a:gridCol>
              </a:tblGrid>
              <a:tr h="390561">
                <a:tc>
                  <a:txBody>
                    <a:bodyPr/>
                    <a:lstStyle/>
                    <a:p>
                      <a:r>
                        <a:rPr kumimoji="1" lang="ja-JP" altLang="en-US" sz="1800" b="1" dirty="0">
                          <a:solidFill>
                            <a:schemeClr val="tx1"/>
                          </a:solidFill>
                          <a:latin typeface="ＭＳ 明朝" panose="02020609040205080304" pitchFamily="17" charset="-128"/>
                          <a:ea typeface="ＭＳ 明朝" panose="02020609040205080304" pitchFamily="17" charset="-128"/>
                        </a:rPr>
                        <a:t>冷凍機の状況</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点　検　箇　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点 検 項 目 及 び 対 策</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578581"/>
                  </a:ext>
                </a:extLst>
              </a:tr>
              <a:tr h="1252876">
                <a:tc>
                  <a:txBody>
                    <a:bodyPr/>
                    <a:lstStyle/>
                    <a:p>
                      <a:pPr algn="l"/>
                      <a:r>
                        <a:rPr kumimoji="1" lang="ja-JP" altLang="en-US" sz="2600" b="1" dirty="0">
                          <a:solidFill>
                            <a:schemeClr val="tx1"/>
                          </a:solidFill>
                          <a:latin typeface="ＭＳ 明朝" panose="02020609040205080304" pitchFamily="17" charset="-128"/>
                          <a:ea typeface="ＭＳ 明朝" panose="02020609040205080304" pitchFamily="17" charset="-128"/>
                        </a:rPr>
                        <a:t>蒸発圧力が異常に低い</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冷水の出口温度と冷媒液温度の差が大きく吐出温度が高い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400" b="1" dirty="0">
                          <a:solidFill>
                            <a:srgbClr val="FF0000"/>
                          </a:solidFill>
                          <a:latin typeface="ＭＳ 明朝" panose="02020609040205080304" pitchFamily="17" charset="-128"/>
                          <a:ea typeface="ＭＳ 明朝" panose="02020609040205080304" pitchFamily="17" charset="-128"/>
                        </a:rPr>
                        <a:t>（吸入ガスの過熱度が大）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冷媒量の不足、冷媒充填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と漏れ箇所の調査</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冷媒が甚だしく汚れてい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る、冷媒の精製又は交換</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901370"/>
                  </a:ext>
                </a:extLst>
              </a:tr>
              <a:tr h="2384435">
                <a:tc>
                  <a:txBody>
                    <a:bodyPr/>
                    <a:lstStyle/>
                    <a:p>
                      <a:pPr algn="l"/>
                      <a:r>
                        <a:rPr kumimoji="1" lang="ja-JP" altLang="en-US" sz="2600" b="1" dirty="0">
                          <a:solidFill>
                            <a:schemeClr val="tx1"/>
                          </a:solidFill>
                          <a:latin typeface="ＭＳ 明朝" panose="02020609040205080304" pitchFamily="17" charset="-128"/>
                          <a:ea typeface="ＭＳ 明朝" panose="02020609040205080304" pitchFamily="17" charset="-128"/>
                        </a:rPr>
                        <a:t>サージング及び凍結を起こす原因</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冷水の出口温度と冷媒</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　液温の温度差が大きく</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　吐出ガス温度が正常</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冷水の出口温度も冷媒</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　液温度もともに低く電</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ja-JP" altLang="en-US" sz="2800" b="1" dirty="0">
                          <a:solidFill>
                            <a:schemeClr val="tx1"/>
                          </a:solidFill>
                          <a:latin typeface="ＭＳ 明朝" panose="02020609040205080304" pitchFamily="17" charset="-128"/>
                          <a:ea typeface="ＭＳ 明朝" panose="02020609040205080304" pitchFamily="17" charset="-128"/>
                        </a:rPr>
                        <a:t>　動機の負荷が少ない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蒸発器チューブが汚れて</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いる、チューブ内面の掃</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除</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冷凍負荷が小さい、運転</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を停止してコントロール</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モータ、自動温度調整装</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置の調整</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118266"/>
                  </a:ext>
                </a:extLst>
              </a:tr>
            </a:tbl>
          </a:graphicData>
        </a:graphic>
      </p:graphicFrame>
      <p:sp>
        <p:nvSpPr>
          <p:cNvPr id="2" name="フッター プレースホルダー 1">
            <a:extLst>
              <a:ext uri="{FF2B5EF4-FFF2-40B4-BE49-F238E27FC236}">
                <a16:creationId xmlns:a16="http://schemas.microsoft.com/office/drawing/2014/main" id="{A7D95409-5821-403F-858C-C7C86B37EFC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13701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EDFF523-1842-477D-A400-41A47B7FCEDA}"/>
              </a:ext>
            </a:extLst>
          </p:cNvPr>
          <p:cNvGraphicFramePr>
            <a:graphicFrameLocks noGrp="1"/>
          </p:cNvGraphicFramePr>
          <p:nvPr>
            <p:extLst>
              <p:ext uri="{D42A27DB-BD31-4B8C-83A1-F6EECF244321}">
                <p14:modId xmlns:p14="http://schemas.microsoft.com/office/powerpoint/2010/main" val="1847216381"/>
              </p:ext>
            </p:extLst>
          </p:nvPr>
        </p:nvGraphicFramePr>
        <p:xfrm>
          <a:off x="852616" y="719665"/>
          <a:ext cx="10738022" cy="5471071"/>
        </p:xfrm>
        <a:graphic>
          <a:graphicData uri="http://schemas.openxmlformats.org/drawingml/2006/table">
            <a:tbl>
              <a:tblPr firstRow="1" bandRow="1">
                <a:tableStyleId>{5C22544A-7EE6-4342-B048-85BDC9FD1C3A}</a:tableStyleId>
              </a:tblPr>
              <a:tblGrid>
                <a:gridCol w="2421925">
                  <a:extLst>
                    <a:ext uri="{9D8B030D-6E8A-4147-A177-3AD203B41FA5}">
                      <a16:colId xmlns:a16="http://schemas.microsoft.com/office/drawing/2014/main" val="2161375358"/>
                    </a:ext>
                  </a:extLst>
                </a:gridCol>
                <a:gridCol w="8316097">
                  <a:extLst>
                    <a:ext uri="{9D8B030D-6E8A-4147-A177-3AD203B41FA5}">
                      <a16:colId xmlns:a16="http://schemas.microsoft.com/office/drawing/2014/main" val="948802854"/>
                    </a:ext>
                  </a:extLst>
                </a:gridCol>
              </a:tblGrid>
              <a:tr h="2431587">
                <a:tc>
                  <a:txBody>
                    <a:bodyPr/>
                    <a:lstStyle/>
                    <a:p>
                      <a:pPr algn="l"/>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電動機が過</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l"/>
                      <a:r>
                        <a:rPr kumimoji="1" lang="en-US" altLang="ja-JP" sz="2800" b="1" dirty="0">
                          <a:solidFill>
                            <a:schemeClr val="tx1"/>
                          </a:solidFill>
                          <a:latin typeface="ＭＳ 明朝" panose="02020609040205080304" pitchFamily="17" charset="-128"/>
                          <a:ea typeface="ＭＳ 明朝" panose="02020609040205080304" pitchFamily="17" charset="-128"/>
                        </a:rPr>
                        <a:t>  </a:t>
                      </a:r>
                      <a:r>
                        <a:rPr kumimoji="1" lang="ja-JP" altLang="en-US" sz="2800" b="1" dirty="0">
                          <a:solidFill>
                            <a:schemeClr val="tx1"/>
                          </a:solidFill>
                          <a:latin typeface="ＭＳ 明朝" panose="02020609040205080304" pitchFamily="17" charset="-128"/>
                          <a:ea typeface="ＭＳ 明朝" panose="02020609040205080304" pitchFamily="17" charset="-128"/>
                        </a:rPr>
                        <a:t>負荷になる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ブラインの入口温度が高い、運転停止して点検、</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調整、修理</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2 </a:t>
                      </a:r>
                      <a:r>
                        <a:rPr kumimoji="1" lang="ja-JP" altLang="en-US" sz="2600" b="1" dirty="0">
                          <a:solidFill>
                            <a:schemeClr val="tx1"/>
                          </a:solidFill>
                          <a:latin typeface="ＭＳ 明朝" panose="02020609040205080304" pitchFamily="17" charset="-128"/>
                          <a:ea typeface="ＭＳ 明朝" panose="02020609040205080304" pitchFamily="17" charset="-128"/>
                        </a:rPr>
                        <a:t>凝縮圧力の上昇、凝縮器の熱交換不良原因調査</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3 </a:t>
                      </a:r>
                      <a:r>
                        <a:rPr kumimoji="1" lang="ja-JP" altLang="en-US" sz="2800" b="1" dirty="0">
                          <a:solidFill>
                            <a:schemeClr val="tx1"/>
                          </a:solidFill>
                          <a:latin typeface="ＭＳ 明朝" panose="02020609040205080304" pitchFamily="17" charset="-128"/>
                          <a:ea typeface="ＭＳ 明朝" panose="02020609040205080304" pitchFamily="17" charset="-128"/>
                        </a:rPr>
                        <a:t>液冷媒の吸引、適正量まで抽出</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4 </a:t>
                      </a:r>
                      <a:r>
                        <a:rPr kumimoji="1" lang="ja-JP" altLang="en-US" sz="2800" b="1" dirty="0">
                          <a:solidFill>
                            <a:schemeClr val="tx1"/>
                          </a:solidFill>
                          <a:latin typeface="ＭＳ 明朝" panose="02020609040205080304" pitchFamily="17" charset="-128"/>
                          <a:ea typeface="ＭＳ 明朝" panose="02020609040205080304" pitchFamily="17" charset="-128"/>
                        </a:rPr>
                        <a:t>計器の不良、計器の取替</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236618"/>
                  </a:ext>
                </a:extLst>
              </a:tr>
              <a:tr h="1519742">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油圧が激し</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  </a:t>
                      </a:r>
                      <a:r>
                        <a:rPr kumimoji="1" lang="ja-JP" altLang="en-US" sz="2800" b="1" dirty="0">
                          <a:solidFill>
                            <a:schemeClr val="tx1"/>
                          </a:solidFill>
                          <a:latin typeface="ＭＳ 明朝" panose="02020609040205080304" pitchFamily="17" charset="-128"/>
                          <a:ea typeface="ＭＳ 明朝" panose="02020609040205080304" pitchFamily="17" charset="-128"/>
                        </a:rPr>
                        <a:t>く上下する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油中に冷媒が侵入、オイルヒーターの調整</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油配管に空気が侵入、油の外部配管の漏れを</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点検及び修理</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1792733"/>
                  </a:ext>
                </a:extLst>
              </a:tr>
              <a:tr h="1519742">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3.</a:t>
                      </a:r>
                      <a:r>
                        <a:rPr kumimoji="1" lang="ja-JP" altLang="en-US" sz="2800" b="1" dirty="0">
                          <a:solidFill>
                            <a:schemeClr val="tx1"/>
                          </a:solidFill>
                          <a:latin typeface="ＭＳ 明朝" panose="02020609040205080304" pitchFamily="17" charset="-128"/>
                          <a:ea typeface="ＭＳ 明朝" panose="02020609040205080304" pitchFamily="17" charset="-128"/>
                        </a:rPr>
                        <a:t>油圧の低下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軸受け摩耗・フィルターの汚れ、フィルター</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の掃除又はオイル交換</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オイルポンプの故障、ポンプ修理又は交換</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285810"/>
                  </a:ext>
                </a:extLst>
              </a:tr>
            </a:tbl>
          </a:graphicData>
        </a:graphic>
      </p:graphicFrame>
      <p:sp>
        <p:nvSpPr>
          <p:cNvPr id="2" name="フッター プレースホルダー 1">
            <a:extLst>
              <a:ext uri="{FF2B5EF4-FFF2-40B4-BE49-F238E27FC236}">
                <a16:creationId xmlns:a16="http://schemas.microsoft.com/office/drawing/2014/main" id="{01A58887-FAA7-49F3-8EAA-4633BDE5C0D9}"/>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61</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45152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E9A6AB12-78AC-409F-A7B7-B386E6EF693F}"/>
              </a:ext>
            </a:extLst>
          </p:cNvPr>
          <p:cNvGraphicFramePr>
            <a:graphicFrameLocks noGrp="1"/>
          </p:cNvGraphicFramePr>
          <p:nvPr>
            <p:ph idx="1"/>
            <p:extLst>
              <p:ext uri="{D42A27DB-BD31-4B8C-83A1-F6EECF244321}">
                <p14:modId xmlns:p14="http://schemas.microsoft.com/office/powerpoint/2010/main" val="1304964234"/>
              </p:ext>
            </p:extLst>
          </p:nvPr>
        </p:nvGraphicFramePr>
        <p:xfrm>
          <a:off x="838200" y="837084"/>
          <a:ext cx="10515600" cy="5388904"/>
        </p:xfrm>
        <a:graphic>
          <a:graphicData uri="http://schemas.openxmlformats.org/drawingml/2006/table">
            <a:tbl>
              <a:tblPr firstRow="1" bandRow="1">
                <a:tableStyleId>{5C22544A-7EE6-4342-B048-85BDC9FD1C3A}</a:tableStyleId>
              </a:tblPr>
              <a:tblGrid>
                <a:gridCol w="2868827">
                  <a:extLst>
                    <a:ext uri="{9D8B030D-6E8A-4147-A177-3AD203B41FA5}">
                      <a16:colId xmlns:a16="http://schemas.microsoft.com/office/drawing/2014/main" val="2310593430"/>
                    </a:ext>
                  </a:extLst>
                </a:gridCol>
                <a:gridCol w="7646773">
                  <a:extLst>
                    <a:ext uri="{9D8B030D-6E8A-4147-A177-3AD203B41FA5}">
                      <a16:colId xmlns:a16="http://schemas.microsoft.com/office/drawing/2014/main" val="1527374813"/>
                    </a:ext>
                  </a:extLst>
                </a:gridCol>
              </a:tblGrid>
              <a:tr h="2355152">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4.</a:t>
                      </a:r>
                      <a:r>
                        <a:rPr kumimoji="1" lang="ja-JP" altLang="en-US" sz="2800" b="1" dirty="0">
                          <a:solidFill>
                            <a:schemeClr val="tx1"/>
                          </a:solidFill>
                          <a:latin typeface="ＭＳ 明朝" panose="02020609040205080304" pitchFamily="17" charset="-128"/>
                          <a:ea typeface="ＭＳ 明朝" panose="02020609040205080304" pitchFamily="17" charset="-128"/>
                        </a:rPr>
                        <a:t>油面の低下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油量の不足・油の漏えい、油の補充又は油</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圧系統の点検</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電動機冷却用の冷媒ドライヤフィルタの詰</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まり、冷媒ドライヤフィルタの交換</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71811"/>
                  </a:ext>
                </a:extLst>
              </a:tr>
              <a:tr h="1237451">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5.</a:t>
                      </a:r>
                      <a:r>
                        <a:rPr kumimoji="1" lang="ja-JP" altLang="en-US" sz="2800" b="1" dirty="0">
                          <a:solidFill>
                            <a:schemeClr val="tx1"/>
                          </a:solidFill>
                          <a:latin typeface="ＭＳ 明朝" panose="02020609040205080304" pitchFamily="17" charset="-128"/>
                          <a:ea typeface="ＭＳ 明朝" panose="02020609040205080304" pitchFamily="17" charset="-128"/>
                        </a:rPr>
                        <a:t>油温が高い</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油の汚れ・ヒーターの作動不良、油の交換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又は、油温リレー交換</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839781"/>
                  </a:ext>
                </a:extLst>
              </a:tr>
              <a:tr h="1796301">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6.</a:t>
                      </a:r>
                      <a:r>
                        <a:rPr kumimoji="1" lang="ja-JP" altLang="en-US" sz="2800" b="1" dirty="0">
                          <a:solidFill>
                            <a:schemeClr val="tx1"/>
                          </a:solidFill>
                          <a:latin typeface="ＭＳ 明朝" panose="02020609040205080304" pitchFamily="17" charset="-128"/>
                          <a:ea typeface="ＭＳ 明朝" panose="02020609040205080304" pitchFamily="17" charset="-128"/>
                        </a:rPr>
                        <a:t>振動が大きい</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 </a:t>
                      </a:r>
                      <a:r>
                        <a:rPr kumimoji="1" lang="ja-JP" altLang="en-US" sz="2800" b="1" dirty="0">
                          <a:solidFill>
                            <a:schemeClr val="tx1"/>
                          </a:solidFill>
                          <a:latin typeface="ＭＳ 明朝" panose="02020609040205080304" pitchFamily="17" charset="-128"/>
                          <a:ea typeface="ＭＳ 明朝" panose="02020609040205080304" pitchFamily="17" charset="-128"/>
                        </a:rPr>
                        <a:t>軸受け摩耗、軸受けの交換</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 </a:t>
                      </a:r>
                      <a:r>
                        <a:rPr kumimoji="1" lang="ja-JP" altLang="en-US" sz="2800" b="1" dirty="0">
                          <a:solidFill>
                            <a:schemeClr val="tx1"/>
                          </a:solidFill>
                          <a:latin typeface="ＭＳ 明朝" panose="02020609040205080304" pitchFamily="17" charset="-128"/>
                          <a:ea typeface="ＭＳ 明朝" panose="02020609040205080304" pitchFamily="17" charset="-128"/>
                        </a:rPr>
                        <a:t>冷媒が圧縮機に多量に吸込まれる、冷媒過</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充填の場合</a:t>
                      </a:r>
                      <a:r>
                        <a:rPr kumimoji="1" lang="ja-JP" altLang="en-US" sz="2800" b="1" dirty="0">
                          <a:solidFill>
                            <a:srgbClr val="FF0000"/>
                          </a:solidFill>
                          <a:latin typeface="ＭＳ 明朝" panose="02020609040205080304" pitchFamily="17" charset="-128"/>
                          <a:ea typeface="ＭＳ 明朝" panose="02020609040205080304" pitchFamily="17" charset="-128"/>
                        </a:rPr>
                        <a:t>（冷媒を適正量まで抽出する）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6868878"/>
                  </a:ext>
                </a:extLst>
              </a:tr>
            </a:tbl>
          </a:graphicData>
        </a:graphic>
      </p:graphicFrame>
      <p:sp>
        <p:nvSpPr>
          <p:cNvPr id="2" name="フッター プレースホルダー 1">
            <a:extLst>
              <a:ext uri="{FF2B5EF4-FFF2-40B4-BE49-F238E27FC236}">
                <a16:creationId xmlns:a16="http://schemas.microsoft.com/office/drawing/2014/main" id="{070BDA3A-39C8-4276-BDC3-E2E997600CC1}"/>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62</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15812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613B4377-3326-4615-B52C-D0BBD1BD395D}"/>
              </a:ext>
            </a:extLst>
          </p:cNvPr>
          <p:cNvGraphicFramePr>
            <a:graphicFrameLocks noGrp="1"/>
          </p:cNvGraphicFramePr>
          <p:nvPr>
            <p:extLst>
              <p:ext uri="{D42A27DB-BD31-4B8C-83A1-F6EECF244321}">
                <p14:modId xmlns:p14="http://schemas.microsoft.com/office/powerpoint/2010/main" val="1528439819"/>
              </p:ext>
            </p:extLst>
          </p:nvPr>
        </p:nvGraphicFramePr>
        <p:xfrm>
          <a:off x="832021" y="633457"/>
          <a:ext cx="10527958" cy="5591085"/>
        </p:xfrm>
        <a:graphic>
          <a:graphicData uri="http://schemas.openxmlformats.org/drawingml/2006/table">
            <a:tbl>
              <a:tblPr firstRow="1" bandRow="1">
                <a:tableStyleId>{5C22544A-7EE6-4342-B048-85BDC9FD1C3A}</a:tableStyleId>
              </a:tblPr>
              <a:tblGrid>
                <a:gridCol w="1683428">
                  <a:extLst>
                    <a:ext uri="{9D8B030D-6E8A-4147-A177-3AD203B41FA5}">
                      <a16:colId xmlns:a16="http://schemas.microsoft.com/office/drawing/2014/main" val="1135231325"/>
                    </a:ext>
                  </a:extLst>
                </a:gridCol>
                <a:gridCol w="8844530">
                  <a:extLst>
                    <a:ext uri="{9D8B030D-6E8A-4147-A177-3AD203B41FA5}">
                      <a16:colId xmlns:a16="http://schemas.microsoft.com/office/drawing/2014/main" val="156273051"/>
                    </a:ext>
                  </a:extLst>
                </a:gridCol>
              </a:tblGrid>
              <a:tr h="1342535">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 </a:t>
                      </a:r>
                      <a:r>
                        <a:rPr kumimoji="1" lang="ja-JP" altLang="en-US" sz="2800" b="1" dirty="0">
                          <a:solidFill>
                            <a:schemeClr val="tx1"/>
                          </a:solidFill>
                          <a:latin typeface="ＭＳ 明朝" panose="02020609040205080304" pitchFamily="17" charset="-128"/>
                          <a:ea typeface="ＭＳ 明朝" panose="02020609040205080304" pitchFamily="17" charset="-128"/>
                        </a:rPr>
                        <a:t>振動が</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大きい</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600" b="1" dirty="0">
                          <a:solidFill>
                            <a:schemeClr val="tx1"/>
                          </a:solidFill>
                          <a:latin typeface="ＭＳ 明朝" panose="02020609040205080304" pitchFamily="17" charset="-128"/>
                          <a:ea typeface="ＭＳ 明朝" panose="02020609040205080304" pitchFamily="17" charset="-128"/>
                        </a:rPr>
                        <a:t>3 </a:t>
                      </a:r>
                      <a:r>
                        <a:rPr kumimoji="1" lang="ja-JP" altLang="en-US" sz="2600" b="1" dirty="0">
                          <a:solidFill>
                            <a:schemeClr val="tx1"/>
                          </a:solidFill>
                          <a:latin typeface="ＭＳ 明朝" panose="02020609040205080304" pitchFamily="17" charset="-128"/>
                          <a:ea typeface="ＭＳ 明朝" panose="02020609040205080304" pitchFamily="17" charset="-128"/>
                        </a:rPr>
                        <a:t>ラビリンスパッキンと回転体の当たり不良、隙間の再</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  </a:t>
                      </a:r>
                      <a:r>
                        <a:rPr kumimoji="1" lang="ja-JP" altLang="en-US" sz="2600" b="1" dirty="0">
                          <a:solidFill>
                            <a:schemeClr val="tx1"/>
                          </a:solidFill>
                          <a:latin typeface="ＭＳ 明朝" panose="02020609040205080304" pitchFamily="17" charset="-128"/>
                          <a:ea typeface="ＭＳ 明朝" panose="02020609040205080304" pitchFamily="17" charset="-128"/>
                        </a:rPr>
                        <a:t>調整</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4 </a:t>
                      </a:r>
                      <a:r>
                        <a:rPr kumimoji="1" lang="ja-JP" altLang="en-US" sz="2600" b="1" dirty="0">
                          <a:solidFill>
                            <a:schemeClr val="tx1"/>
                          </a:solidFill>
                          <a:latin typeface="ＭＳ 明朝" panose="02020609040205080304" pitchFamily="17" charset="-128"/>
                          <a:ea typeface="ＭＳ 明朝" panose="02020609040205080304" pitchFamily="17" charset="-128"/>
                        </a:rPr>
                        <a:t>回転のアンバランス、バランス調整</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729154"/>
                  </a:ext>
                </a:extLst>
              </a:tr>
              <a:tr h="1922556">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7.</a:t>
                      </a:r>
                      <a:r>
                        <a:rPr kumimoji="1" lang="ja-JP" altLang="en-US" sz="2800" b="1" dirty="0">
                          <a:solidFill>
                            <a:schemeClr val="tx1"/>
                          </a:solidFill>
                          <a:latin typeface="ＭＳ 明朝" panose="02020609040205080304" pitchFamily="17" charset="-128"/>
                          <a:ea typeface="ＭＳ 明朝" panose="02020609040205080304" pitchFamily="17" charset="-128"/>
                        </a:rPr>
                        <a:t>腐食が</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生じる</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600" b="1" dirty="0">
                          <a:solidFill>
                            <a:schemeClr val="tx1"/>
                          </a:solidFill>
                          <a:latin typeface="ＭＳ 明朝" panose="02020609040205080304" pitchFamily="17" charset="-128"/>
                          <a:ea typeface="ＭＳ 明朝" panose="02020609040205080304" pitchFamily="17" charset="-128"/>
                        </a:rPr>
                        <a:t>1 </a:t>
                      </a:r>
                      <a:r>
                        <a:rPr kumimoji="1" lang="ja-JP" altLang="en-US" sz="2600" b="1" dirty="0">
                          <a:solidFill>
                            <a:schemeClr val="tx1"/>
                          </a:solidFill>
                          <a:latin typeface="ＭＳ 明朝" panose="02020609040205080304" pitchFamily="17" charset="-128"/>
                          <a:ea typeface="ＭＳ 明朝" panose="02020609040205080304" pitchFamily="17" charset="-128"/>
                        </a:rPr>
                        <a:t>気密不良、気密試験を行い漏洩箇所の修理</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2 </a:t>
                      </a:r>
                      <a:r>
                        <a:rPr kumimoji="1" lang="ja-JP" altLang="en-US" sz="2600" b="1" dirty="0">
                          <a:solidFill>
                            <a:schemeClr val="tx1"/>
                          </a:solidFill>
                          <a:latin typeface="ＭＳ 明朝" panose="02020609040205080304" pitchFamily="17" charset="-128"/>
                          <a:ea typeface="ＭＳ 明朝" panose="02020609040205080304" pitchFamily="17" charset="-128"/>
                        </a:rPr>
                        <a:t>漏水、漏水箇所を修理後、完全に乾燥</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3 </a:t>
                      </a:r>
                      <a:r>
                        <a:rPr kumimoji="1" lang="ja-JP" altLang="en-US" sz="2600" b="1" dirty="0">
                          <a:solidFill>
                            <a:schemeClr val="tx1"/>
                          </a:solidFill>
                          <a:latin typeface="ＭＳ 明朝" panose="02020609040205080304" pitchFamily="17" charset="-128"/>
                          <a:ea typeface="ＭＳ 明朝" panose="02020609040205080304" pitchFamily="17" charset="-128"/>
                        </a:rPr>
                        <a:t>水質不良によるチューブ又はチューブプレートの腐食、</a:t>
                      </a:r>
                      <a:endParaRPr kumimoji="1" lang="en-US" altLang="ja-JP" sz="2600" b="1" dirty="0">
                        <a:solidFill>
                          <a:schemeClr val="tx1"/>
                        </a:solidFill>
                        <a:latin typeface="ＭＳ 明朝" panose="02020609040205080304" pitchFamily="17" charset="-128"/>
                        <a:ea typeface="ＭＳ 明朝" panose="02020609040205080304" pitchFamily="17" charset="-128"/>
                      </a:endParaRPr>
                    </a:p>
                    <a:p>
                      <a:r>
                        <a:rPr kumimoji="1" lang="en-US" altLang="ja-JP" sz="2600" b="1" dirty="0">
                          <a:solidFill>
                            <a:schemeClr val="tx1"/>
                          </a:solidFill>
                          <a:latin typeface="ＭＳ 明朝" panose="02020609040205080304" pitchFamily="17" charset="-128"/>
                          <a:ea typeface="ＭＳ 明朝" panose="02020609040205080304" pitchFamily="17" charset="-128"/>
                        </a:rPr>
                        <a:t>  </a:t>
                      </a:r>
                      <a:r>
                        <a:rPr kumimoji="1" lang="ja-JP" altLang="en-US" sz="2600" b="1" dirty="0">
                          <a:solidFill>
                            <a:schemeClr val="tx1"/>
                          </a:solidFill>
                          <a:latin typeface="ＭＳ 明朝" panose="02020609040205080304" pitchFamily="17" charset="-128"/>
                          <a:ea typeface="ＭＳ 明朝" panose="02020609040205080304" pitchFamily="17" charset="-128"/>
                        </a:rPr>
                        <a:t>水質処理を行う</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878288"/>
                  </a:ext>
                </a:extLst>
              </a:tr>
              <a:tr h="2325994">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8.</a:t>
                      </a:r>
                      <a:r>
                        <a:rPr kumimoji="1" lang="ja-JP" altLang="en-US" sz="2800" b="1" dirty="0">
                          <a:solidFill>
                            <a:schemeClr val="tx1"/>
                          </a:solidFill>
                          <a:latin typeface="ＭＳ 明朝" panose="02020609040205080304" pitchFamily="17" charset="-128"/>
                          <a:ea typeface="ＭＳ 明朝" panose="02020609040205080304" pitchFamily="17" charset="-128"/>
                        </a:rPr>
                        <a:t>振動が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大きい</a:t>
                      </a:r>
                    </a:p>
                    <a:p>
                      <a:endParaRPr kumimoji="1" lang="ja-JP" altLang="en-US" sz="2800" b="1" dirty="0">
                        <a:solidFill>
                          <a:schemeClr val="tx1"/>
                        </a:solidFill>
                        <a:latin typeface="ＭＳ 明朝" panose="02020609040205080304" pitchFamily="17" charset="-128"/>
                        <a:ea typeface="ＭＳ 明朝" panose="02020609040205080304" pitchFamily="17"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1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増速歯車の不良、歯車を調べ、あたりが悪ければ</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修理又は交換</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2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サージングの発生、サージング原因の調査</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 </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水配管からの音が発生、フランジ接手部の調査</a:t>
                      </a:r>
                      <a:endPar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a:t>
                      </a:r>
                      <a:r>
                        <a:rPr kumimoji="1" lang="ja-JP" altLang="en-US" sz="2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配管が共振、配管の適当な位置にサポートを入れる</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703116"/>
                  </a:ext>
                </a:extLst>
              </a:tr>
            </a:tbl>
          </a:graphicData>
        </a:graphic>
      </p:graphicFrame>
      <p:sp>
        <p:nvSpPr>
          <p:cNvPr id="2" name="フッター プレースホルダー 1">
            <a:extLst>
              <a:ext uri="{FF2B5EF4-FFF2-40B4-BE49-F238E27FC236}">
                <a16:creationId xmlns:a16="http://schemas.microsoft.com/office/drawing/2014/main" id="{A0548C5F-62E1-46ED-A995-5F8DC82F4AF8}"/>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63</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49736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8906791F-CC89-4AFE-A31E-4B90FB34A3A4}"/>
              </a:ext>
            </a:extLst>
          </p:cNvPr>
          <p:cNvGraphicFramePr>
            <a:graphicFrameLocks noGrp="1"/>
          </p:cNvGraphicFramePr>
          <p:nvPr>
            <p:ph idx="1"/>
            <p:extLst>
              <p:ext uri="{D42A27DB-BD31-4B8C-83A1-F6EECF244321}">
                <p14:modId xmlns:p14="http://schemas.microsoft.com/office/powerpoint/2010/main" val="3372375196"/>
              </p:ext>
            </p:extLst>
          </p:nvPr>
        </p:nvGraphicFramePr>
        <p:xfrm>
          <a:off x="838200" y="877331"/>
          <a:ext cx="10515600" cy="318368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113271064"/>
                    </a:ext>
                  </a:extLst>
                </a:gridCol>
              </a:tblGrid>
              <a:tr h="3183681">
                <a:tc>
                  <a:txBody>
                    <a:bodyPr/>
                    <a:lstStyle/>
                    <a:p>
                      <a:pPr algn="l"/>
                      <a:r>
                        <a:rPr kumimoji="1" lang="ja-JP" altLang="en-US" sz="2800" b="1" dirty="0">
                          <a:solidFill>
                            <a:schemeClr val="tx1"/>
                          </a:solidFill>
                          <a:latin typeface="ＭＳ 明朝" panose="02020609040205080304" pitchFamily="17" charset="-128"/>
                          <a:ea typeface="ＭＳ 明朝" panose="02020609040205080304" pitchFamily="17" charset="-128"/>
                        </a:rPr>
                        <a:t>　</a:t>
                      </a:r>
                      <a:r>
                        <a:rPr kumimoji="1" lang="ja-JP" altLang="en-US" sz="3600" b="1" dirty="0">
                          <a:solidFill>
                            <a:srgbClr val="FF0000"/>
                          </a:solidFill>
                          <a:latin typeface="ＭＳ 明朝" panose="02020609040205080304" pitchFamily="17" charset="-128"/>
                          <a:ea typeface="ＭＳ 明朝" panose="02020609040205080304" pitchFamily="17" charset="-128"/>
                        </a:rPr>
                        <a:t>ターボ冷凍機の運転中の管理では、サージングの発生に注意して運転を行うことが重要である。そのため凝縮圧力の上昇と蒸発圧力の異常低下に注意して運転管理を行う必要がある。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379758"/>
                  </a:ext>
                </a:extLst>
              </a:tr>
            </a:tbl>
          </a:graphicData>
        </a:graphic>
      </p:graphicFrame>
      <p:sp>
        <p:nvSpPr>
          <p:cNvPr id="2" name="フッター プレースホルダー 1">
            <a:extLst>
              <a:ext uri="{FF2B5EF4-FFF2-40B4-BE49-F238E27FC236}">
                <a16:creationId xmlns:a16="http://schemas.microsoft.com/office/drawing/2014/main" id="{4DA61B4B-37F2-43A9-8C7E-1D1C88AF5BAB}"/>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64</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16527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FD2CBC-B76A-4708-B996-302E8A7B9FE9}"/>
              </a:ext>
            </a:extLst>
          </p:cNvPr>
          <p:cNvSpPr>
            <a:spLocks noGrp="1"/>
          </p:cNvSpPr>
          <p:nvPr>
            <p:ph idx="1"/>
          </p:nvPr>
        </p:nvSpPr>
        <p:spPr>
          <a:xfrm>
            <a:off x="838200" y="609600"/>
            <a:ext cx="10515600" cy="5613400"/>
          </a:xfrm>
          <a:ln w="38100">
            <a:solidFill>
              <a:schemeClr val="tx1"/>
            </a:solidFill>
          </a:ln>
        </p:spPr>
        <p:txBody>
          <a:bodyPr/>
          <a:lstStyle/>
          <a:p>
            <a:pPr marL="0" indent="0">
              <a:buNone/>
            </a:pPr>
            <a:r>
              <a:rPr kumimoji="1" lang="ja-JP" altLang="en-US" b="1" dirty="0">
                <a:latin typeface="ＭＳ 明朝" panose="02020609040205080304" pitchFamily="17" charset="-128"/>
                <a:ea typeface="ＭＳ 明朝" panose="02020609040205080304" pitchFamily="17" charset="-128"/>
              </a:rPr>
              <a:t>水冷チラーユニット</a:t>
            </a:r>
          </a:p>
        </p:txBody>
      </p:sp>
      <p:sp>
        <p:nvSpPr>
          <p:cNvPr id="4" name="四角形: 角を丸くする 3">
            <a:extLst>
              <a:ext uri="{FF2B5EF4-FFF2-40B4-BE49-F238E27FC236}">
                <a16:creationId xmlns:a16="http://schemas.microsoft.com/office/drawing/2014/main" id="{F4F1E601-180C-4B5C-A290-8D80CC509041}"/>
              </a:ext>
            </a:extLst>
          </p:cNvPr>
          <p:cNvSpPr/>
          <p:nvPr/>
        </p:nvSpPr>
        <p:spPr>
          <a:xfrm>
            <a:off x="1885951" y="4330700"/>
            <a:ext cx="2832100" cy="7747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明朝" panose="02020609040205080304" pitchFamily="17" charset="-128"/>
                <a:ea typeface="ＭＳ 明朝" panose="02020609040205080304" pitchFamily="17" charset="-128"/>
              </a:rPr>
              <a:t>水 冷 凝 縮 器</a:t>
            </a:r>
          </a:p>
        </p:txBody>
      </p:sp>
      <p:sp>
        <p:nvSpPr>
          <p:cNvPr id="6" name="四角形: 角を丸くする 5">
            <a:extLst>
              <a:ext uri="{FF2B5EF4-FFF2-40B4-BE49-F238E27FC236}">
                <a16:creationId xmlns:a16="http://schemas.microsoft.com/office/drawing/2014/main" id="{9FBB2085-5EBD-459A-A7BE-8BB1BB50F923}"/>
              </a:ext>
            </a:extLst>
          </p:cNvPr>
          <p:cNvSpPr/>
          <p:nvPr/>
        </p:nvSpPr>
        <p:spPr>
          <a:xfrm>
            <a:off x="7543801" y="4330700"/>
            <a:ext cx="2832100" cy="7747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明朝" panose="02020609040205080304" pitchFamily="17" charset="-128"/>
                <a:ea typeface="ＭＳ 明朝" panose="02020609040205080304" pitchFamily="17" charset="-128"/>
              </a:rPr>
              <a:t>水 冷 凝 縮 器</a:t>
            </a:r>
            <a:endParaRPr kumimoji="1" lang="ja-JP" altLang="en-US" sz="2000" b="1" dirty="0">
              <a:solidFill>
                <a:schemeClr val="tx1"/>
              </a:solidFill>
              <a:latin typeface="ＭＳ 明朝" panose="02020609040205080304" pitchFamily="17" charset="-128"/>
              <a:ea typeface="ＭＳ 明朝" panose="02020609040205080304" pitchFamily="17" charset="-128"/>
            </a:endParaRPr>
          </a:p>
        </p:txBody>
      </p:sp>
      <p:sp>
        <p:nvSpPr>
          <p:cNvPr id="7" name="正方形/長方形 6">
            <a:extLst>
              <a:ext uri="{FF2B5EF4-FFF2-40B4-BE49-F238E27FC236}">
                <a16:creationId xmlns:a16="http://schemas.microsoft.com/office/drawing/2014/main" id="{FF8BDDC1-1F93-450B-B871-D90FF6266D11}"/>
              </a:ext>
            </a:extLst>
          </p:cNvPr>
          <p:cNvSpPr/>
          <p:nvPr/>
        </p:nvSpPr>
        <p:spPr>
          <a:xfrm>
            <a:off x="2127252" y="4216400"/>
            <a:ext cx="76199" cy="10033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DFFE98F-7460-4998-A047-64F56712479D}"/>
              </a:ext>
            </a:extLst>
          </p:cNvPr>
          <p:cNvSpPr/>
          <p:nvPr/>
        </p:nvSpPr>
        <p:spPr>
          <a:xfrm>
            <a:off x="4432302" y="4216400"/>
            <a:ext cx="76199" cy="10033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7874E09-183C-4795-B5AA-8CE3869FCFDF}"/>
              </a:ext>
            </a:extLst>
          </p:cNvPr>
          <p:cNvSpPr/>
          <p:nvPr/>
        </p:nvSpPr>
        <p:spPr>
          <a:xfrm>
            <a:off x="7759698" y="4216400"/>
            <a:ext cx="76199" cy="10033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0826D71-526B-4B22-8542-68468E4831DD}"/>
              </a:ext>
            </a:extLst>
          </p:cNvPr>
          <p:cNvSpPr/>
          <p:nvPr/>
        </p:nvSpPr>
        <p:spPr>
          <a:xfrm>
            <a:off x="10064748" y="4216400"/>
            <a:ext cx="76199" cy="10033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DBC66CC6-6DB3-4B37-A4ED-C5A20FBB384A}"/>
              </a:ext>
            </a:extLst>
          </p:cNvPr>
          <p:cNvCxnSpPr>
            <a:cxnSpLocks/>
          </p:cNvCxnSpPr>
          <p:nvPr/>
        </p:nvCxnSpPr>
        <p:spPr>
          <a:xfrm>
            <a:off x="996949" y="4864100"/>
            <a:ext cx="8890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7A005CC-8E90-43A3-B87B-C2B03F3D8DE9}"/>
              </a:ext>
            </a:extLst>
          </p:cNvPr>
          <p:cNvCxnSpPr/>
          <p:nvPr/>
        </p:nvCxnSpPr>
        <p:spPr>
          <a:xfrm flipH="1">
            <a:off x="920751" y="4521200"/>
            <a:ext cx="9652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C4790C7-2386-4AEE-9239-91AD812755D3}"/>
              </a:ext>
            </a:extLst>
          </p:cNvPr>
          <p:cNvCxnSpPr>
            <a:cxnSpLocks/>
          </p:cNvCxnSpPr>
          <p:nvPr/>
        </p:nvCxnSpPr>
        <p:spPr>
          <a:xfrm>
            <a:off x="10375901" y="4521200"/>
            <a:ext cx="8890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6E2461A-EF4E-4B3C-9DB4-F6364F90CE50}"/>
              </a:ext>
            </a:extLst>
          </p:cNvPr>
          <p:cNvCxnSpPr>
            <a:cxnSpLocks/>
          </p:cNvCxnSpPr>
          <p:nvPr/>
        </p:nvCxnSpPr>
        <p:spPr>
          <a:xfrm flipH="1">
            <a:off x="10375901" y="4889500"/>
            <a:ext cx="889002"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D6428856-D6F6-4918-BF26-3AE75426FE87}"/>
              </a:ext>
            </a:extLst>
          </p:cNvPr>
          <p:cNvSpPr/>
          <p:nvPr/>
        </p:nvSpPr>
        <p:spPr>
          <a:xfrm>
            <a:off x="4610100" y="2641600"/>
            <a:ext cx="3378200"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明朝" panose="02020609040205080304" pitchFamily="17" charset="-128"/>
                <a:ea typeface="ＭＳ 明朝" panose="02020609040205080304" pitchFamily="17" charset="-128"/>
              </a:rPr>
              <a:t>水 冷 却 器</a:t>
            </a:r>
          </a:p>
        </p:txBody>
      </p:sp>
      <p:sp>
        <p:nvSpPr>
          <p:cNvPr id="20" name="正方形/長方形 19">
            <a:extLst>
              <a:ext uri="{FF2B5EF4-FFF2-40B4-BE49-F238E27FC236}">
                <a16:creationId xmlns:a16="http://schemas.microsoft.com/office/drawing/2014/main" id="{45CF4A74-6C10-4E14-8384-D8CF808004BD}"/>
              </a:ext>
            </a:extLst>
          </p:cNvPr>
          <p:cNvSpPr/>
          <p:nvPr/>
        </p:nvSpPr>
        <p:spPr>
          <a:xfrm>
            <a:off x="4864100" y="2540000"/>
            <a:ext cx="88900" cy="11557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48EE5C5-14FB-4C92-A521-4C3A6543D7A1}"/>
              </a:ext>
            </a:extLst>
          </p:cNvPr>
          <p:cNvSpPr/>
          <p:nvPr/>
        </p:nvSpPr>
        <p:spPr>
          <a:xfrm>
            <a:off x="7632700" y="2540000"/>
            <a:ext cx="88900" cy="11557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3641676-9189-4062-8068-E4C6AD1A155E}"/>
              </a:ext>
            </a:extLst>
          </p:cNvPr>
          <p:cNvSpPr/>
          <p:nvPr/>
        </p:nvSpPr>
        <p:spPr>
          <a:xfrm>
            <a:off x="2562225" y="1333499"/>
            <a:ext cx="1409700" cy="609599"/>
          </a:xfrm>
          <a:prstGeom prst="rect">
            <a:avLst/>
          </a:prstGeom>
          <a:solidFill>
            <a:schemeClr val="bg2">
              <a:lumMod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明朝" panose="02020609040205080304" pitchFamily="17" charset="-128"/>
                <a:ea typeface="ＭＳ 明朝" panose="02020609040205080304" pitchFamily="17" charset="-128"/>
              </a:rPr>
              <a:t>圧 縮 機</a:t>
            </a:r>
          </a:p>
        </p:txBody>
      </p:sp>
      <p:sp>
        <p:nvSpPr>
          <p:cNvPr id="23" name="正方形/長方形 22">
            <a:extLst>
              <a:ext uri="{FF2B5EF4-FFF2-40B4-BE49-F238E27FC236}">
                <a16:creationId xmlns:a16="http://schemas.microsoft.com/office/drawing/2014/main" id="{5DF6F09A-3DD4-4612-BE7C-C29E74B562DD}"/>
              </a:ext>
            </a:extLst>
          </p:cNvPr>
          <p:cNvSpPr/>
          <p:nvPr/>
        </p:nvSpPr>
        <p:spPr>
          <a:xfrm>
            <a:off x="8515350" y="1333499"/>
            <a:ext cx="1409700" cy="609599"/>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明朝" panose="02020609040205080304" pitchFamily="17" charset="-128"/>
                <a:ea typeface="ＭＳ 明朝" panose="02020609040205080304" pitchFamily="17" charset="-128"/>
              </a:rPr>
              <a:t>圧 縮 機</a:t>
            </a:r>
            <a:endParaRPr kumimoji="1" lang="ja-JP" altLang="en-US" sz="2000" b="1" dirty="0">
              <a:solidFill>
                <a:schemeClr val="tx1"/>
              </a:solidFill>
              <a:latin typeface="ＭＳ 明朝" panose="02020609040205080304" pitchFamily="17" charset="-128"/>
              <a:ea typeface="ＭＳ 明朝" panose="02020609040205080304" pitchFamily="17" charset="-128"/>
            </a:endParaRPr>
          </a:p>
        </p:txBody>
      </p:sp>
      <p:cxnSp>
        <p:nvCxnSpPr>
          <p:cNvPr id="25" name="直線矢印コネクタ 24">
            <a:extLst>
              <a:ext uri="{FF2B5EF4-FFF2-40B4-BE49-F238E27FC236}">
                <a16:creationId xmlns:a16="http://schemas.microsoft.com/office/drawing/2014/main" id="{3FB156E1-68DD-41D7-9197-39C26E1C3447}"/>
              </a:ext>
            </a:extLst>
          </p:cNvPr>
          <p:cNvCxnSpPr>
            <a:stCxn id="22" idx="1"/>
          </p:cNvCxnSpPr>
          <p:nvPr/>
        </p:nvCxnSpPr>
        <p:spPr>
          <a:xfrm flipH="1" flipV="1">
            <a:off x="1441450" y="1638298"/>
            <a:ext cx="1120775"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3B15E86-4356-4F2B-A63C-60FE3C7DE12D}"/>
              </a:ext>
            </a:extLst>
          </p:cNvPr>
          <p:cNvCxnSpPr/>
          <p:nvPr/>
        </p:nvCxnSpPr>
        <p:spPr>
          <a:xfrm>
            <a:off x="1441450" y="1638298"/>
            <a:ext cx="0" cy="2057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9427321-E90E-4117-B348-F642E4C3CA1B}"/>
              </a:ext>
            </a:extLst>
          </p:cNvPr>
          <p:cNvCxnSpPr/>
          <p:nvPr/>
        </p:nvCxnSpPr>
        <p:spPr>
          <a:xfrm>
            <a:off x="1441450" y="3695700"/>
            <a:ext cx="9461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A0EA5D6F-4AAB-469E-81E4-321128B48A47}"/>
              </a:ext>
            </a:extLst>
          </p:cNvPr>
          <p:cNvCxnSpPr/>
          <p:nvPr/>
        </p:nvCxnSpPr>
        <p:spPr>
          <a:xfrm>
            <a:off x="2400300" y="3695700"/>
            <a:ext cx="0" cy="635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748381B-6655-4180-BB2E-4A9D1C84BE54}"/>
              </a:ext>
            </a:extLst>
          </p:cNvPr>
          <p:cNvCxnSpPr>
            <a:stCxn id="23" idx="3"/>
          </p:cNvCxnSpPr>
          <p:nvPr/>
        </p:nvCxnSpPr>
        <p:spPr>
          <a:xfrm flipV="1">
            <a:off x="9925050" y="1638298"/>
            <a:ext cx="69215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CAB227D-6AFB-46F9-93AA-B2C9BE1EE308}"/>
              </a:ext>
            </a:extLst>
          </p:cNvPr>
          <p:cNvCxnSpPr/>
          <p:nvPr/>
        </p:nvCxnSpPr>
        <p:spPr>
          <a:xfrm>
            <a:off x="10617200" y="1638298"/>
            <a:ext cx="0" cy="19177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4770D2F-82AC-41F0-8FE7-BCD1743BC867}"/>
              </a:ext>
            </a:extLst>
          </p:cNvPr>
          <p:cNvCxnSpPr/>
          <p:nvPr/>
        </p:nvCxnSpPr>
        <p:spPr>
          <a:xfrm flipH="1">
            <a:off x="9817100" y="3556000"/>
            <a:ext cx="800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CE26BB9-1516-42D2-BDDE-001F348B6B4D}"/>
              </a:ext>
            </a:extLst>
          </p:cNvPr>
          <p:cNvCxnSpPr/>
          <p:nvPr/>
        </p:nvCxnSpPr>
        <p:spPr>
          <a:xfrm>
            <a:off x="9817100" y="3556000"/>
            <a:ext cx="0" cy="774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FF14BA5-5F2F-4DF4-84A9-8C0A06187D2E}"/>
              </a:ext>
            </a:extLst>
          </p:cNvPr>
          <p:cNvCxnSpPr/>
          <p:nvPr/>
        </p:nvCxnSpPr>
        <p:spPr>
          <a:xfrm>
            <a:off x="3784600" y="5105400"/>
            <a:ext cx="0" cy="673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545EB8C-7934-4BA9-B39A-6F3BDFFA99A0}"/>
              </a:ext>
            </a:extLst>
          </p:cNvPr>
          <p:cNvCxnSpPr/>
          <p:nvPr/>
        </p:nvCxnSpPr>
        <p:spPr>
          <a:xfrm>
            <a:off x="8515350" y="5105400"/>
            <a:ext cx="0" cy="673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5239917F-FBEA-4DE9-9DE4-D849B7530039}"/>
              </a:ext>
            </a:extLst>
          </p:cNvPr>
          <p:cNvCxnSpPr>
            <a:cxnSpLocks/>
          </p:cNvCxnSpPr>
          <p:nvPr/>
        </p:nvCxnSpPr>
        <p:spPr>
          <a:xfrm>
            <a:off x="3784600" y="5778500"/>
            <a:ext cx="18415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5BC5CB8-B601-424E-AF30-0D850CC04020}"/>
              </a:ext>
            </a:extLst>
          </p:cNvPr>
          <p:cNvCxnSpPr/>
          <p:nvPr/>
        </p:nvCxnSpPr>
        <p:spPr>
          <a:xfrm flipV="1">
            <a:off x="5626100" y="4114800"/>
            <a:ext cx="0" cy="1663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FF62D0DE-52A1-4A03-A044-2A5152377565}"/>
              </a:ext>
            </a:extLst>
          </p:cNvPr>
          <p:cNvCxnSpPr>
            <a:cxnSpLocks/>
          </p:cNvCxnSpPr>
          <p:nvPr/>
        </p:nvCxnSpPr>
        <p:spPr>
          <a:xfrm flipH="1">
            <a:off x="3568700" y="4114800"/>
            <a:ext cx="2057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89717572-4026-40BD-971E-55A261B074E7}"/>
              </a:ext>
            </a:extLst>
          </p:cNvPr>
          <p:cNvCxnSpPr/>
          <p:nvPr/>
        </p:nvCxnSpPr>
        <p:spPr>
          <a:xfrm flipH="1">
            <a:off x="6604000" y="5778500"/>
            <a:ext cx="19113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AAA35AA4-D4F0-479B-8F20-86345F697C33}"/>
              </a:ext>
            </a:extLst>
          </p:cNvPr>
          <p:cNvCxnSpPr/>
          <p:nvPr/>
        </p:nvCxnSpPr>
        <p:spPr>
          <a:xfrm flipV="1">
            <a:off x="6616700" y="3848100"/>
            <a:ext cx="0" cy="1930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2504F3D-9C00-4B5F-9812-C194D1FFA385}"/>
              </a:ext>
            </a:extLst>
          </p:cNvPr>
          <p:cNvCxnSpPr/>
          <p:nvPr/>
        </p:nvCxnSpPr>
        <p:spPr>
          <a:xfrm flipH="1">
            <a:off x="3959225" y="3848100"/>
            <a:ext cx="2644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05D69090-1CE4-48B7-8A18-A174163A8451}"/>
              </a:ext>
            </a:extLst>
          </p:cNvPr>
          <p:cNvCxnSpPr/>
          <p:nvPr/>
        </p:nvCxnSpPr>
        <p:spPr>
          <a:xfrm flipV="1">
            <a:off x="3971925" y="3416300"/>
            <a:ext cx="0" cy="431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72B0DD33-4522-4799-9DED-12BCD9ED6E65}"/>
              </a:ext>
            </a:extLst>
          </p:cNvPr>
          <p:cNvCxnSpPr>
            <a:cxnSpLocks/>
            <a:endCxn id="116" idx="2"/>
          </p:cNvCxnSpPr>
          <p:nvPr/>
        </p:nvCxnSpPr>
        <p:spPr>
          <a:xfrm flipV="1">
            <a:off x="4000501" y="3429000"/>
            <a:ext cx="233681" cy="12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E3AADB7F-E125-4FB3-A0F9-3ED2B46503E2}"/>
              </a:ext>
            </a:extLst>
          </p:cNvPr>
          <p:cNvCxnSpPr>
            <a:cxnSpLocks/>
            <a:stCxn id="116" idx="6"/>
          </p:cNvCxnSpPr>
          <p:nvPr/>
        </p:nvCxnSpPr>
        <p:spPr>
          <a:xfrm>
            <a:off x="4403726" y="3429000"/>
            <a:ext cx="23050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035C0AD3-9516-4AE4-A4CF-3AB8ACD8EBD3}"/>
              </a:ext>
            </a:extLst>
          </p:cNvPr>
          <p:cNvCxnSpPr/>
          <p:nvPr/>
        </p:nvCxnSpPr>
        <p:spPr>
          <a:xfrm flipV="1">
            <a:off x="3568700" y="3213100"/>
            <a:ext cx="0" cy="901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フローチャート: 和接合 65">
            <a:extLst>
              <a:ext uri="{FF2B5EF4-FFF2-40B4-BE49-F238E27FC236}">
                <a16:creationId xmlns:a16="http://schemas.microsoft.com/office/drawing/2014/main" id="{EDD9C87F-4B5D-49B5-8211-5280B7EDBF9F}"/>
              </a:ext>
            </a:extLst>
          </p:cNvPr>
          <p:cNvSpPr/>
          <p:nvPr/>
        </p:nvSpPr>
        <p:spPr>
          <a:xfrm>
            <a:off x="3789682" y="3098800"/>
            <a:ext cx="169544" cy="1778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68" name="直線矢印コネクタ 67">
            <a:extLst>
              <a:ext uri="{FF2B5EF4-FFF2-40B4-BE49-F238E27FC236}">
                <a16:creationId xmlns:a16="http://schemas.microsoft.com/office/drawing/2014/main" id="{1BF737C4-8402-400D-8734-38592E7E6FAB}"/>
              </a:ext>
            </a:extLst>
          </p:cNvPr>
          <p:cNvCxnSpPr>
            <a:cxnSpLocks/>
            <a:endCxn id="66" idx="2"/>
          </p:cNvCxnSpPr>
          <p:nvPr/>
        </p:nvCxnSpPr>
        <p:spPr>
          <a:xfrm flipV="1">
            <a:off x="3568700" y="3187700"/>
            <a:ext cx="220982" cy="190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5E486C14-2180-4836-AA77-D27E5B3362A2}"/>
              </a:ext>
            </a:extLst>
          </p:cNvPr>
          <p:cNvCxnSpPr>
            <a:cxnSpLocks/>
          </p:cNvCxnSpPr>
          <p:nvPr/>
        </p:nvCxnSpPr>
        <p:spPr>
          <a:xfrm>
            <a:off x="3949700" y="3187700"/>
            <a:ext cx="6477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D80120B3-7C79-4D0F-8D75-2FBEB88CC988}"/>
              </a:ext>
            </a:extLst>
          </p:cNvPr>
          <p:cNvCxnSpPr>
            <a:cxnSpLocks/>
          </p:cNvCxnSpPr>
          <p:nvPr/>
        </p:nvCxnSpPr>
        <p:spPr>
          <a:xfrm flipH="1">
            <a:off x="4178300" y="3009900"/>
            <a:ext cx="4318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31AEA4E9-5AC8-442E-9BAC-3E4B18F3FE64}"/>
              </a:ext>
            </a:extLst>
          </p:cNvPr>
          <p:cNvCxnSpPr>
            <a:cxnSpLocks/>
          </p:cNvCxnSpPr>
          <p:nvPr/>
        </p:nvCxnSpPr>
        <p:spPr>
          <a:xfrm flipH="1" flipV="1">
            <a:off x="4203699" y="1130300"/>
            <a:ext cx="1" cy="1854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873D4215-28E3-4D2E-9DB2-F0D76E17EAF4}"/>
              </a:ext>
            </a:extLst>
          </p:cNvPr>
          <p:cNvCxnSpPr>
            <a:cxnSpLocks/>
          </p:cNvCxnSpPr>
          <p:nvPr/>
        </p:nvCxnSpPr>
        <p:spPr>
          <a:xfrm flipH="1">
            <a:off x="3784602" y="1130300"/>
            <a:ext cx="39369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EAC2CB18-23CF-4E9D-8A18-8A457C439EA7}"/>
              </a:ext>
            </a:extLst>
          </p:cNvPr>
          <p:cNvCxnSpPr/>
          <p:nvPr/>
        </p:nvCxnSpPr>
        <p:spPr>
          <a:xfrm>
            <a:off x="3784600" y="1155700"/>
            <a:ext cx="0" cy="177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9B6033CB-4590-4318-9AE0-ECDFABED08DB}"/>
              </a:ext>
            </a:extLst>
          </p:cNvPr>
          <p:cNvCxnSpPr/>
          <p:nvPr/>
        </p:nvCxnSpPr>
        <p:spPr>
          <a:xfrm flipV="1">
            <a:off x="4394200" y="1155700"/>
            <a:ext cx="0" cy="16891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F2766FFC-5ECD-4A94-9DFE-0DFE7B7B9F16}"/>
              </a:ext>
            </a:extLst>
          </p:cNvPr>
          <p:cNvCxnSpPr/>
          <p:nvPr/>
        </p:nvCxnSpPr>
        <p:spPr>
          <a:xfrm flipH="1">
            <a:off x="4394200" y="2857500"/>
            <a:ext cx="2159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A3B2675D-8B64-4A99-B710-956BD8AE6103}"/>
              </a:ext>
            </a:extLst>
          </p:cNvPr>
          <p:cNvCxnSpPr>
            <a:cxnSpLocks/>
          </p:cNvCxnSpPr>
          <p:nvPr/>
        </p:nvCxnSpPr>
        <p:spPr>
          <a:xfrm>
            <a:off x="4394200" y="1143000"/>
            <a:ext cx="43307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221B5076-0FE4-4BC4-9A36-517CE6B6CD99}"/>
              </a:ext>
            </a:extLst>
          </p:cNvPr>
          <p:cNvCxnSpPr/>
          <p:nvPr/>
        </p:nvCxnSpPr>
        <p:spPr>
          <a:xfrm>
            <a:off x="8724900" y="1130300"/>
            <a:ext cx="0" cy="203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フローチャート: 端子 94">
            <a:extLst>
              <a:ext uri="{FF2B5EF4-FFF2-40B4-BE49-F238E27FC236}">
                <a16:creationId xmlns:a16="http://schemas.microsoft.com/office/drawing/2014/main" id="{EC4E07C9-FEEF-4131-863A-34B828F5D5D0}"/>
              </a:ext>
            </a:extLst>
          </p:cNvPr>
          <p:cNvSpPr/>
          <p:nvPr/>
        </p:nvSpPr>
        <p:spPr>
          <a:xfrm>
            <a:off x="4305300" y="5689600"/>
            <a:ext cx="876299" cy="215897"/>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ローチャート: 端子 95">
            <a:extLst>
              <a:ext uri="{FF2B5EF4-FFF2-40B4-BE49-F238E27FC236}">
                <a16:creationId xmlns:a16="http://schemas.microsoft.com/office/drawing/2014/main" id="{024D10D4-93C2-4A04-95AD-2B856A8768B6}"/>
              </a:ext>
            </a:extLst>
          </p:cNvPr>
          <p:cNvSpPr/>
          <p:nvPr/>
        </p:nvSpPr>
        <p:spPr>
          <a:xfrm>
            <a:off x="7112001" y="5664202"/>
            <a:ext cx="876299" cy="215897"/>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575A8A89-A78B-48D6-ACAB-C9D8DF5CF413}"/>
              </a:ext>
            </a:extLst>
          </p:cNvPr>
          <p:cNvCxnSpPr/>
          <p:nvPr/>
        </p:nvCxnSpPr>
        <p:spPr>
          <a:xfrm flipH="1">
            <a:off x="3568700" y="5441950"/>
            <a:ext cx="215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209A7110-2075-4757-9283-BE810171090A}"/>
              </a:ext>
            </a:extLst>
          </p:cNvPr>
          <p:cNvCxnSpPr>
            <a:cxnSpLocks/>
          </p:cNvCxnSpPr>
          <p:nvPr/>
        </p:nvCxnSpPr>
        <p:spPr>
          <a:xfrm>
            <a:off x="8515350" y="5429249"/>
            <a:ext cx="323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フローチャート: 照合 105">
            <a:extLst>
              <a:ext uri="{FF2B5EF4-FFF2-40B4-BE49-F238E27FC236}">
                <a16:creationId xmlns:a16="http://schemas.microsoft.com/office/drawing/2014/main" id="{36D85555-2C10-46DB-BDFF-9F3F3D79F516}"/>
              </a:ext>
            </a:extLst>
          </p:cNvPr>
          <p:cNvSpPr/>
          <p:nvPr/>
        </p:nvSpPr>
        <p:spPr>
          <a:xfrm>
            <a:off x="3594090" y="5323840"/>
            <a:ext cx="101584" cy="236219"/>
          </a:xfrm>
          <a:prstGeom prst="flowChartCol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7" name="フローチャート: 照合 106">
            <a:extLst>
              <a:ext uri="{FF2B5EF4-FFF2-40B4-BE49-F238E27FC236}">
                <a16:creationId xmlns:a16="http://schemas.microsoft.com/office/drawing/2014/main" id="{6C444ED2-D1D6-48E3-AEF8-0F172527072A}"/>
              </a:ext>
            </a:extLst>
          </p:cNvPr>
          <p:cNvSpPr/>
          <p:nvPr/>
        </p:nvSpPr>
        <p:spPr>
          <a:xfrm>
            <a:off x="8724900" y="5284472"/>
            <a:ext cx="101584" cy="236219"/>
          </a:xfrm>
          <a:prstGeom prst="flowChartCol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9" name="直線コネクタ 108">
            <a:extLst>
              <a:ext uri="{FF2B5EF4-FFF2-40B4-BE49-F238E27FC236}">
                <a16:creationId xmlns:a16="http://schemas.microsoft.com/office/drawing/2014/main" id="{A35AB3F9-168B-4B84-B29A-3E03EB30DF7E}"/>
              </a:ext>
            </a:extLst>
          </p:cNvPr>
          <p:cNvCxnSpPr/>
          <p:nvPr/>
        </p:nvCxnSpPr>
        <p:spPr>
          <a:xfrm flipV="1">
            <a:off x="1914525" y="1333499"/>
            <a:ext cx="0" cy="304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9CBBC4C0-CE09-4716-8A47-C6C388A5CE3C}"/>
              </a:ext>
            </a:extLst>
          </p:cNvPr>
          <p:cNvCxnSpPr/>
          <p:nvPr/>
        </p:nvCxnSpPr>
        <p:spPr>
          <a:xfrm flipV="1">
            <a:off x="10217150" y="1346197"/>
            <a:ext cx="0" cy="304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フローチャート: 和接合 110">
            <a:extLst>
              <a:ext uri="{FF2B5EF4-FFF2-40B4-BE49-F238E27FC236}">
                <a16:creationId xmlns:a16="http://schemas.microsoft.com/office/drawing/2014/main" id="{68B4BE5B-C971-4F64-8381-1B340FA1C804}"/>
              </a:ext>
            </a:extLst>
          </p:cNvPr>
          <p:cNvSpPr/>
          <p:nvPr/>
        </p:nvSpPr>
        <p:spPr>
          <a:xfrm>
            <a:off x="1824036" y="1394455"/>
            <a:ext cx="180977" cy="17399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2" name="フローチャート: 和接合 111">
            <a:extLst>
              <a:ext uri="{FF2B5EF4-FFF2-40B4-BE49-F238E27FC236}">
                <a16:creationId xmlns:a16="http://schemas.microsoft.com/office/drawing/2014/main" id="{0D357763-79FB-4A01-A05A-1DD0B55E355A}"/>
              </a:ext>
            </a:extLst>
          </p:cNvPr>
          <p:cNvSpPr/>
          <p:nvPr/>
        </p:nvSpPr>
        <p:spPr>
          <a:xfrm>
            <a:off x="1314449" y="1778001"/>
            <a:ext cx="254001" cy="2159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6" name="フローチャート: 和接合 115">
            <a:extLst>
              <a:ext uri="{FF2B5EF4-FFF2-40B4-BE49-F238E27FC236}">
                <a16:creationId xmlns:a16="http://schemas.microsoft.com/office/drawing/2014/main" id="{3CCEA19D-B851-42F7-88DB-CF1242396A9D}"/>
              </a:ext>
            </a:extLst>
          </p:cNvPr>
          <p:cNvSpPr/>
          <p:nvPr/>
        </p:nvSpPr>
        <p:spPr>
          <a:xfrm>
            <a:off x="4234182" y="3340100"/>
            <a:ext cx="169544" cy="1778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7" name="フローチャート: 和接合 116">
            <a:extLst>
              <a:ext uri="{FF2B5EF4-FFF2-40B4-BE49-F238E27FC236}">
                <a16:creationId xmlns:a16="http://schemas.microsoft.com/office/drawing/2014/main" id="{CC023A0A-7EEB-48EB-A9E9-2DD60DA9D3B4}"/>
              </a:ext>
            </a:extLst>
          </p:cNvPr>
          <p:cNvSpPr/>
          <p:nvPr/>
        </p:nvSpPr>
        <p:spPr>
          <a:xfrm>
            <a:off x="10140947" y="1390645"/>
            <a:ext cx="169544" cy="1778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2" name="台形 121">
            <a:extLst>
              <a:ext uri="{FF2B5EF4-FFF2-40B4-BE49-F238E27FC236}">
                <a16:creationId xmlns:a16="http://schemas.microsoft.com/office/drawing/2014/main" id="{B04FAD7A-AAC5-4194-A0FE-E120B64B5D11}"/>
              </a:ext>
            </a:extLst>
          </p:cNvPr>
          <p:cNvSpPr/>
          <p:nvPr/>
        </p:nvSpPr>
        <p:spPr>
          <a:xfrm>
            <a:off x="1868486" y="1143000"/>
            <a:ext cx="90489" cy="177799"/>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台形 122">
            <a:extLst>
              <a:ext uri="{FF2B5EF4-FFF2-40B4-BE49-F238E27FC236}">
                <a16:creationId xmlns:a16="http://schemas.microsoft.com/office/drawing/2014/main" id="{F270B367-953A-45A3-A253-4E969658AA3C}"/>
              </a:ext>
            </a:extLst>
          </p:cNvPr>
          <p:cNvSpPr/>
          <p:nvPr/>
        </p:nvSpPr>
        <p:spPr>
          <a:xfrm>
            <a:off x="10171905" y="1143000"/>
            <a:ext cx="90489" cy="177799"/>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ローチャート: 和接合 123">
            <a:extLst>
              <a:ext uri="{FF2B5EF4-FFF2-40B4-BE49-F238E27FC236}">
                <a16:creationId xmlns:a16="http://schemas.microsoft.com/office/drawing/2014/main" id="{869B2B7C-BED1-4DEF-9D5E-A2EE391A89DB}"/>
              </a:ext>
            </a:extLst>
          </p:cNvPr>
          <p:cNvSpPr/>
          <p:nvPr/>
        </p:nvSpPr>
        <p:spPr>
          <a:xfrm>
            <a:off x="10512424" y="1752598"/>
            <a:ext cx="254001" cy="215900"/>
          </a:xfrm>
          <a:prstGeom prst="flowChartSummingJunct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6" name="直線矢印コネクタ 125">
            <a:extLst>
              <a:ext uri="{FF2B5EF4-FFF2-40B4-BE49-F238E27FC236}">
                <a16:creationId xmlns:a16="http://schemas.microsoft.com/office/drawing/2014/main" id="{9A887B09-77A5-4177-9FD1-AEC62F615424}"/>
              </a:ext>
            </a:extLst>
          </p:cNvPr>
          <p:cNvCxnSpPr/>
          <p:nvPr/>
        </p:nvCxnSpPr>
        <p:spPr>
          <a:xfrm flipV="1">
            <a:off x="5372100" y="2171700"/>
            <a:ext cx="0" cy="4699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EABD8539-0A09-4577-8C92-95B317D4F77B}"/>
              </a:ext>
            </a:extLst>
          </p:cNvPr>
          <p:cNvCxnSpPr/>
          <p:nvPr/>
        </p:nvCxnSpPr>
        <p:spPr>
          <a:xfrm>
            <a:off x="7213600" y="2171700"/>
            <a:ext cx="0" cy="4699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0" name="正方形/長方形 129">
            <a:extLst>
              <a:ext uri="{FF2B5EF4-FFF2-40B4-BE49-F238E27FC236}">
                <a16:creationId xmlns:a16="http://schemas.microsoft.com/office/drawing/2014/main" id="{A97111A0-BC25-4949-83D9-69DE925772A1}"/>
              </a:ext>
            </a:extLst>
          </p:cNvPr>
          <p:cNvSpPr/>
          <p:nvPr/>
        </p:nvSpPr>
        <p:spPr>
          <a:xfrm>
            <a:off x="3873527" y="5323840"/>
            <a:ext cx="1663646" cy="3403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solidFill>
                <a:latin typeface="ＭＳ 明朝" panose="02020609040205080304" pitchFamily="17" charset="-128"/>
                <a:ea typeface="ＭＳ 明朝" panose="02020609040205080304" pitchFamily="17" charset="-128"/>
              </a:rPr>
              <a:t>ﾄﾞﾗｲﾔﾌｨﾙﾀ</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131" name="正方形/長方形 130">
            <a:extLst>
              <a:ext uri="{FF2B5EF4-FFF2-40B4-BE49-F238E27FC236}">
                <a16:creationId xmlns:a16="http://schemas.microsoft.com/office/drawing/2014/main" id="{0819D0F9-A87E-4392-B66B-D6E6DB04A782}"/>
              </a:ext>
            </a:extLst>
          </p:cNvPr>
          <p:cNvSpPr/>
          <p:nvPr/>
        </p:nvSpPr>
        <p:spPr>
          <a:xfrm>
            <a:off x="6731000" y="5323839"/>
            <a:ext cx="1663646" cy="3403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solidFill>
                <a:latin typeface="ＭＳ 明朝" panose="02020609040205080304" pitchFamily="17" charset="-128"/>
                <a:ea typeface="ＭＳ 明朝" panose="02020609040205080304" pitchFamily="17" charset="-128"/>
              </a:rPr>
              <a:t>ﾄﾞﾗｲﾔﾌｨﾙﾀ</a:t>
            </a:r>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132" name="正方形/長方形 131">
            <a:extLst>
              <a:ext uri="{FF2B5EF4-FFF2-40B4-BE49-F238E27FC236}">
                <a16:creationId xmlns:a16="http://schemas.microsoft.com/office/drawing/2014/main" id="{4CF7E352-301D-46F2-B137-5191C45B6D6C}"/>
              </a:ext>
            </a:extLst>
          </p:cNvPr>
          <p:cNvSpPr/>
          <p:nvPr/>
        </p:nvSpPr>
        <p:spPr>
          <a:xfrm>
            <a:off x="996949" y="4064000"/>
            <a:ext cx="882654" cy="342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冷却水</a:t>
            </a:r>
          </a:p>
        </p:txBody>
      </p:sp>
      <p:sp>
        <p:nvSpPr>
          <p:cNvPr id="133" name="正方形/長方形 132">
            <a:extLst>
              <a:ext uri="{FF2B5EF4-FFF2-40B4-BE49-F238E27FC236}">
                <a16:creationId xmlns:a16="http://schemas.microsoft.com/office/drawing/2014/main" id="{B5C00593-96EB-4C84-B82B-3B01A925F794}"/>
              </a:ext>
            </a:extLst>
          </p:cNvPr>
          <p:cNvSpPr/>
          <p:nvPr/>
        </p:nvSpPr>
        <p:spPr>
          <a:xfrm>
            <a:off x="10420347" y="4044949"/>
            <a:ext cx="882654" cy="342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冷却水</a:t>
            </a:r>
          </a:p>
        </p:txBody>
      </p:sp>
      <p:sp>
        <p:nvSpPr>
          <p:cNvPr id="134" name="正方形/長方形 133">
            <a:extLst>
              <a:ext uri="{FF2B5EF4-FFF2-40B4-BE49-F238E27FC236}">
                <a16:creationId xmlns:a16="http://schemas.microsoft.com/office/drawing/2014/main" id="{39F14484-9F4C-4CE1-A2CD-AE4FDC9CCBA1}"/>
              </a:ext>
            </a:extLst>
          </p:cNvPr>
          <p:cNvSpPr/>
          <p:nvPr/>
        </p:nvSpPr>
        <p:spPr>
          <a:xfrm>
            <a:off x="4879975" y="1803408"/>
            <a:ext cx="1035050" cy="3428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冷水</a:t>
            </a:r>
          </a:p>
        </p:txBody>
      </p:sp>
      <p:sp>
        <p:nvSpPr>
          <p:cNvPr id="135" name="正方形/長方形 134">
            <a:extLst>
              <a:ext uri="{FF2B5EF4-FFF2-40B4-BE49-F238E27FC236}">
                <a16:creationId xmlns:a16="http://schemas.microsoft.com/office/drawing/2014/main" id="{E6831D3B-08A2-476B-B596-2EFE8CB07FCC}"/>
              </a:ext>
            </a:extLst>
          </p:cNvPr>
          <p:cNvSpPr/>
          <p:nvPr/>
        </p:nvSpPr>
        <p:spPr>
          <a:xfrm>
            <a:off x="6661149" y="1765308"/>
            <a:ext cx="1035050" cy="3428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冷水</a:t>
            </a:r>
          </a:p>
        </p:txBody>
      </p:sp>
      <p:sp>
        <p:nvSpPr>
          <p:cNvPr id="136" name="正方形/長方形 135">
            <a:extLst>
              <a:ext uri="{FF2B5EF4-FFF2-40B4-BE49-F238E27FC236}">
                <a16:creationId xmlns:a16="http://schemas.microsoft.com/office/drawing/2014/main" id="{888A7098-4B7E-4BAF-885C-C8D1754B18CF}"/>
              </a:ext>
            </a:extLst>
          </p:cNvPr>
          <p:cNvSpPr/>
          <p:nvPr/>
        </p:nvSpPr>
        <p:spPr>
          <a:xfrm>
            <a:off x="996949" y="1051556"/>
            <a:ext cx="846137" cy="294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安全弁</a:t>
            </a:r>
          </a:p>
        </p:txBody>
      </p:sp>
      <p:sp>
        <p:nvSpPr>
          <p:cNvPr id="137" name="正方形/長方形 136">
            <a:extLst>
              <a:ext uri="{FF2B5EF4-FFF2-40B4-BE49-F238E27FC236}">
                <a16:creationId xmlns:a16="http://schemas.microsoft.com/office/drawing/2014/main" id="{06EC5E35-C64B-4ED6-8C21-CFBC5134C6FD}"/>
              </a:ext>
            </a:extLst>
          </p:cNvPr>
          <p:cNvSpPr/>
          <p:nvPr/>
        </p:nvSpPr>
        <p:spPr>
          <a:xfrm>
            <a:off x="10317956" y="1012187"/>
            <a:ext cx="846137" cy="294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安全弁</a:t>
            </a:r>
          </a:p>
        </p:txBody>
      </p:sp>
      <p:sp>
        <p:nvSpPr>
          <p:cNvPr id="138" name="正方形/長方形 137">
            <a:extLst>
              <a:ext uri="{FF2B5EF4-FFF2-40B4-BE49-F238E27FC236}">
                <a16:creationId xmlns:a16="http://schemas.microsoft.com/office/drawing/2014/main" id="{C436D582-BC7A-4D37-A43F-F3F9C36BB38A}"/>
              </a:ext>
            </a:extLst>
          </p:cNvPr>
          <p:cNvSpPr/>
          <p:nvPr/>
        </p:nvSpPr>
        <p:spPr>
          <a:xfrm>
            <a:off x="933452" y="1390645"/>
            <a:ext cx="361946" cy="1060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ＭＳ 明朝" panose="02020609040205080304" pitchFamily="17" charset="-128"/>
                <a:ea typeface="ＭＳ 明朝" panose="02020609040205080304" pitchFamily="17" charset="-128"/>
              </a:rPr>
              <a:t>吐出止弁</a:t>
            </a:r>
          </a:p>
        </p:txBody>
      </p:sp>
      <p:sp>
        <p:nvSpPr>
          <p:cNvPr id="139" name="正方形/長方形 138">
            <a:extLst>
              <a:ext uri="{FF2B5EF4-FFF2-40B4-BE49-F238E27FC236}">
                <a16:creationId xmlns:a16="http://schemas.microsoft.com/office/drawing/2014/main" id="{83B90F54-C004-421A-BC4C-67E7A3A266BC}"/>
              </a:ext>
            </a:extLst>
          </p:cNvPr>
          <p:cNvSpPr/>
          <p:nvPr/>
        </p:nvSpPr>
        <p:spPr>
          <a:xfrm>
            <a:off x="10861674" y="1355725"/>
            <a:ext cx="361946" cy="1060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ＭＳ 明朝" panose="02020609040205080304" pitchFamily="17" charset="-128"/>
                <a:ea typeface="ＭＳ 明朝" panose="02020609040205080304" pitchFamily="17" charset="-128"/>
              </a:rPr>
              <a:t>吐出止弁</a:t>
            </a:r>
          </a:p>
        </p:txBody>
      </p:sp>
      <p:sp>
        <p:nvSpPr>
          <p:cNvPr id="140" name="正方形/長方形 139">
            <a:extLst>
              <a:ext uri="{FF2B5EF4-FFF2-40B4-BE49-F238E27FC236}">
                <a16:creationId xmlns:a16="http://schemas.microsoft.com/office/drawing/2014/main" id="{B9384608-CD06-4E1C-ABB3-A3133FAFD214}"/>
              </a:ext>
            </a:extLst>
          </p:cNvPr>
          <p:cNvSpPr/>
          <p:nvPr/>
        </p:nvSpPr>
        <p:spPr>
          <a:xfrm>
            <a:off x="2336799" y="2692407"/>
            <a:ext cx="1644652" cy="3682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ＭＳ 明朝" panose="02020609040205080304" pitchFamily="17" charset="-128"/>
                <a:ea typeface="ＭＳ 明朝" panose="02020609040205080304" pitchFamily="17" charset="-128"/>
              </a:rPr>
              <a:t>温度自動膨張弁</a:t>
            </a:r>
          </a:p>
        </p:txBody>
      </p:sp>
      <p:cxnSp>
        <p:nvCxnSpPr>
          <p:cNvPr id="142" name="直線矢印コネクタ 141">
            <a:extLst>
              <a:ext uri="{FF2B5EF4-FFF2-40B4-BE49-F238E27FC236}">
                <a16:creationId xmlns:a16="http://schemas.microsoft.com/office/drawing/2014/main" id="{841CD56D-D394-43A4-A868-CB5185DFE494}"/>
              </a:ext>
            </a:extLst>
          </p:cNvPr>
          <p:cNvCxnSpPr>
            <a:endCxn id="116" idx="1"/>
          </p:cNvCxnSpPr>
          <p:nvPr/>
        </p:nvCxnSpPr>
        <p:spPr>
          <a:xfrm>
            <a:off x="3467100" y="2984500"/>
            <a:ext cx="791911" cy="381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正方形/長方形 142">
            <a:extLst>
              <a:ext uri="{FF2B5EF4-FFF2-40B4-BE49-F238E27FC236}">
                <a16:creationId xmlns:a16="http://schemas.microsoft.com/office/drawing/2014/main" id="{A639550E-E569-4F63-89E0-1A5DFC99CBD0}"/>
              </a:ext>
            </a:extLst>
          </p:cNvPr>
          <p:cNvSpPr/>
          <p:nvPr/>
        </p:nvSpPr>
        <p:spPr>
          <a:xfrm>
            <a:off x="2215302" y="5252719"/>
            <a:ext cx="1274014" cy="365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チャージ弁</a:t>
            </a:r>
          </a:p>
        </p:txBody>
      </p:sp>
      <p:sp>
        <p:nvSpPr>
          <p:cNvPr id="145" name="正方形/長方形 144">
            <a:extLst>
              <a:ext uri="{FF2B5EF4-FFF2-40B4-BE49-F238E27FC236}">
                <a16:creationId xmlns:a16="http://schemas.microsoft.com/office/drawing/2014/main" id="{28D6502A-DBDE-4851-BF00-A6E39B5ED4A2}"/>
              </a:ext>
            </a:extLst>
          </p:cNvPr>
          <p:cNvSpPr/>
          <p:nvPr/>
        </p:nvSpPr>
        <p:spPr>
          <a:xfrm>
            <a:off x="8988380" y="5252719"/>
            <a:ext cx="1274014" cy="365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チャージ弁</a:t>
            </a:r>
          </a:p>
        </p:txBody>
      </p:sp>
      <p:cxnSp>
        <p:nvCxnSpPr>
          <p:cNvPr id="147" name="直線コネクタ 146">
            <a:extLst>
              <a:ext uri="{FF2B5EF4-FFF2-40B4-BE49-F238E27FC236}">
                <a16:creationId xmlns:a16="http://schemas.microsoft.com/office/drawing/2014/main" id="{E61747BA-9425-4716-BE95-31DBC08E5165}"/>
              </a:ext>
            </a:extLst>
          </p:cNvPr>
          <p:cNvCxnSpPr/>
          <p:nvPr/>
        </p:nvCxnSpPr>
        <p:spPr>
          <a:xfrm>
            <a:off x="9220200" y="2273300"/>
            <a:ext cx="9144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6B528EB6-DD38-48D2-90C2-F4A245996C6C}"/>
              </a:ext>
            </a:extLst>
          </p:cNvPr>
          <p:cNvCxnSpPr/>
          <p:nvPr/>
        </p:nvCxnSpPr>
        <p:spPr>
          <a:xfrm>
            <a:off x="9257451" y="2692407"/>
            <a:ext cx="9144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46A099DC-4DF8-4DA3-B389-DABE8F1C5463}"/>
              </a:ext>
            </a:extLst>
          </p:cNvPr>
          <p:cNvSpPr/>
          <p:nvPr/>
        </p:nvSpPr>
        <p:spPr>
          <a:xfrm>
            <a:off x="8077200" y="2108193"/>
            <a:ext cx="1143000" cy="3428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高圧配管</a:t>
            </a:r>
          </a:p>
        </p:txBody>
      </p:sp>
      <p:sp>
        <p:nvSpPr>
          <p:cNvPr id="150" name="正方形/長方形 149">
            <a:extLst>
              <a:ext uri="{FF2B5EF4-FFF2-40B4-BE49-F238E27FC236}">
                <a16:creationId xmlns:a16="http://schemas.microsoft.com/office/drawing/2014/main" id="{98708EE5-43DD-45E2-9B82-39B381323065}"/>
              </a:ext>
            </a:extLst>
          </p:cNvPr>
          <p:cNvSpPr/>
          <p:nvPr/>
        </p:nvSpPr>
        <p:spPr>
          <a:xfrm>
            <a:off x="8089900" y="2527300"/>
            <a:ext cx="1143000" cy="3428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latin typeface="ＭＳ 明朝" panose="02020609040205080304" pitchFamily="17" charset="-128"/>
                <a:ea typeface="ＭＳ 明朝" panose="02020609040205080304" pitchFamily="17" charset="-128"/>
              </a:rPr>
              <a:t>低</a:t>
            </a:r>
            <a:r>
              <a:rPr kumimoji="1" lang="ja-JP" altLang="en-US" sz="1600" b="1" dirty="0">
                <a:solidFill>
                  <a:schemeClr val="tx1"/>
                </a:solidFill>
                <a:latin typeface="ＭＳ 明朝" panose="02020609040205080304" pitchFamily="17" charset="-128"/>
                <a:ea typeface="ＭＳ 明朝" panose="02020609040205080304" pitchFamily="17" charset="-128"/>
              </a:rPr>
              <a:t>圧配管</a:t>
            </a:r>
          </a:p>
        </p:txBody>
      </p:sp>
      <p:sp>
        <p:nvSpPr>
          <p:cNvPr id="2" name="フッター プレースホルダー 1">
            <a:extLst>
              <a:ext uri="{FF2B5EF4-FFF2-40B4-BE49-F238E27FC236}">
                <a16:creationId xmlns:a16="http://schemas.microsoft.com/office/drawing/2014/main" id="{881B73EC-C64D-4E8B-ABD0-56ACB086B7C5}"/>
              </a:ext>
            </a:extLst>
          </p:cNvPr>
          <p:cNvSpPr>
            <a:spLocks noGrp="1"/>
          </p:cNvSpPr>
          <p:nvPr>
            <p:ph type="ftr" sz="quarter" idx="11"/>
          </p:nvPr>
        </p:nvSpPr>
        <p:spPr/>
        <p:txBody>
          <a:bodyPr/>
          <a:lstStyle/>
          <a:p>
            <a:r>
              <a:rPr lang="en-US" altLang="ja-JP" sz="1400" b="1" dirty="0">
                <a:solidFill>
                  <a:schemeClr val="tx1"/>
                </a:solidFill>
                <a:latin typeface="ＭＳ 明朝" panose="02020609040205080304" pitchFamily="17" charset="-128"/>
                <a:ea typeface="ＭＳ 明朝" panose="02020609040205080304" pitchFamily="17" charset="-128"/>
              </a:rPr>
              <a:t>65</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337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XPMUser\My Documents\CIMG3393.JPG">
            <a:extLst>
              <a:ext uri="{FF2B5EF4-FFF2-40B4-BE49-F238E27FC236}">
                <a16:creationId xmlns:a16="http://schemas.microsoft.com/office/drawing/2014/main" id="{466038B1-FA9C-40E6-BAF9-E8CE434F4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1195" y="599303"/>
            <a:ext cx="10169610" cy="5659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6FD7761D-9C8D-49BE-B6AC-56C51B3EA383}"/>
              </a:ext>
            </a:extLst>
          </p:cNvPr>
          <p:cNvSpPr/>
          <p:nvPr/>
        </p:nvSpPr>
        <p:spPr>
          <a:xfrm>
            <a:off x="1124464" y="766118"/>
            <a:ext cx="5313406" cy="118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ＭＳ 明朝" panose="02020609040205080304" pitchFamily="17" charset="-128"/>
                <a:ea typeface="ＭＳ 明朝" panose="02020609040205080304" pitchFamily="17" charset="-128"/>
              </a:rPr>
              <a:t>スクリュー圧縮機ユニット</a:t>
            </a:r>
          </a:p>
        </p:txBody>
      </p:sp>
      <p:sp>
        <p:nvSpPr>
          <p:cNvPr id="2" name="フッター プレースホルダー 1">
            <a:extLst>
              <a:ext uri="{FF2B5EF4-FFF2-40B4-BE49-F238E27FC236}">
                <a16:creationId xmlns:a16="http://schemas.microsoft.com/office/drawing/2014/main" id="{3320317C-AE0A-4CE8-BAFD-A5EB1D8F2A9A}"/>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42607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直線コネクタ 335">
            <a:extLst>
              <a:ext uri="{FF2B5EF4-FFF2-40B4-BE49-F238E27FC236}">
                <a16:creationId xmlns:a16="http://schemas.microsoft.com/office/drawing/2014/main" id="{5FF8CCCC-D03B-4047-8999-F75A10937DDD}"/>
              </a:ext>
            </a:extLst>
          </p:cNvPr>
          <p:cNvCxnSpPr>
            <a:cxnSpLocks/>
          </p:cNvCxnSpPr>
          <p:nvPr/>
        </p:nvCxnSpPr>
        <p:spPr>
          <a:xfrm flipV="1">
            <a:off x="9240179" y="3849616"/>
            <a:ext cx="470285" cy="63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a:extLst>
              <a:ext uri="{FF2B5EF4-FFF2-40B4-BE49-F238E27FC236}">
                <a16:creationId xmlns:a16="http://schemas.microsoft.com/office/drawing/2014/main" id="{3B85A6D5-4D69-4F32-8B27-EC78511A8ED0}"/>
              </a:ext>
            </a:extLst>
          </p:cNvPr>
          <p:cNvCxnSpPr/>
          <p:nvPr/>
        </p:nvCxnSpPr>
        <p:spPr>
          <a:xfrm>
            <a:off x="9252921" y="3629382"/>
            <a:ext cx="468538" cy="0"/>
          </a:xfrm>
          <a:prstGeom prst="line">
            <a:avLst/>
          </a:prstGeom>
          <a:ln w="38100">
            <a:solidFill>
              <a:srgbClr val="EBB51D"/>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E69BF35-9A3D-4BF8-8981-2189314C66FB}"/>
              </a:ext>
            </a:extLst>
          </p:cNvPr>
          <p:cNvSpPr>
            <a:spLocks noGrp="1"/>
          </p:cNvSpPr>
          <p:nvPr>
            <p:ph idx="1"/>
          </p:nvPr>
        </p:nvSpPr>
        <p:spPr>
          <a:xfrm>
            <a:off x="838200" y="605481"/>
            <a:ext cx="10515600" cy="5571482"/>
          </a:xfrm>
          <a:ln w="38100">
            <a:solidFill>
              <a:schemeClr val="tx1"/>
            </a:solidFill>
          </a:ln>
        </p:spPr>
        <p:txBody>
          <a:bodyPr>
            <a:normAutofit/>
          </a:bodyPr>
          <a:lstStyle/>
          <a:p>
            <a:pPr marL="0" indent="0">
              <a:buNone/>
            </a:pPr>
            <a:r>
              <a:rPr kumimoji="1" lang="ja-JP" altLang="en-US" sz="2400" b="1" dirty="0">
                <a:latin typeface="ＭＳ 明朝" panose="02020609040205080304" pitchFamily="17" charset="-128"/>
                <a:ea typeface="ＭＳ 明朝" panose="02020609040205080304" pitchFamily="17" charset="-128"/>
              </a:rPr>
              <a:t>大型ヒートポンプ冷媒系統図</a:t>
            </a:r>
          </a:p>
        </p:txBody>
      </p:sp>
      <p:sp>
        <p:nvSpPr>
          <p:cNvPr id="4" name="四角形: 角を丸くする 3">
            <a:extLst>
              <a:ext uri="{FF2B5EF4-FFF2-40B4-BE49-F238E27FC236}">
                <a16:creationId xmlns:a16="http://schemas.microsoft.com/office/drawing/2014/main" id="{EB4FE042-B9B7-4968-805A-EA02D79A0187}"/>
              </a:ext>
            </a:extLst>
          </p:cNvPr>
          <p:cNvSpPr/>
          <p:nvPr/>
        </p:nvSpPr>
        <p:spPr>
          <a:xfrm>
            <a:off x="1816443" y="1705233"/>
            <a:ext cx="1334530" cy="617838"/>
          </a:xfrm>
          <a:prstGeom prst="roundRect">
            <a:avLst/>
          </a:prstGeom>
          <a:solidFill>
            <a:schemeClr val="bg2">
              <a:lumMod val="9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ＭＳ 明朝" panose="02020609040205080304" pitchFamily="17" charset="-128"/>
                <a:ea typeface="ＭＳ 明朝" panose="02020609040205080304" pitchFamily="17" charset="-128"/>
              </a:rPr>
              <a:t>スクリュー</a:t>
            </a:r>
            <a:endParaRPr kumimoji="1" lang="en-US" altLang="ja-JP" sz="1400" b="1" dirty="0">
              <a:latin typeface="ＭＳ 明朝" panose="02020609040205080304" pitchFamily="17" charset="-128"/>
              <a:ea typeface="ＭＳ 明朝" panose="02020609040205080304" pitchFamily="17" charset="-128"/>
            </a:endParaRPr>
          </a:p>
          <a:p>
            <a:pPr algn="ctr"/>
            <a:r>
              <a:rPr kumimoji="1" lang="ja-JP" altLang="en-US" sz="1400" b="1" dirty="0">
                <a:latin typeface="ＭＳ 明朝" panose="02020609040205080304" pitchFamily="17" charset="-128"/>
                <a:ea typeface="ＭＳ 明朝" panose="02020609040205080304" pitchFamily="17" charset="-128"/>
              </a:rPr>
              <a:t>圧 縮 機</a:t>
            </a:r>
          </a:p>
        </p:txBody>
      </p:sp>
      <p:sp>
        <p:nvSpPr>
          <p:cNvPr id="5" name="四角形: 角を丸くする 4">
            <a:extLst>
              <a:ext uri="{FF2B5EF4-FFF2-40B4-BE49-F238E27FC236}">
                <a16:creationId xmlns:a16="http://schemas.microsoft.com/office/drawing/2014/main" id="{9AF130A5-2A1A-49A7-ABD7-60FCFB91BDF8}"/>
              </a:ext>
            </a:extLst>
          </p:cNvPr>
          <p:cNvSpPr/>
          <p:nvPr/>
        </p:nvSpPr>
        <p:spPr>
          <a:xfrm>
            <a:off x="1556951" y="3172334"/>
            <a:ext cx="2286000" cy="617838"/>
          </a:xfrm>
          <a:prstGeom prst="roundRect">
            <a:avLst/>
          </a:prstGeom>
          <a:solidFill>
            <a:srgbClr val="EBB51D"/>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ＭＳ 明朝" panose="02020609040205080304" pitchFamily="17" charset="-128"/>
                <a:ea typeface="ＭＳ 明朝" panose="02020609040205080304" pitchFamily="17" charset="-128"/>
              </a:rPr>
              <a:t>油分離器</a:t>
            </a:r>
            <a:endParaRPr kumimoji="1" lang="ja-JP" altLang="en-US" b="1" dirty="0">
              <a:latin typeface="ＭＳ 明朝" panose="02020609040205080304" pitchFamily="17" charset="-128"/>
              <a:ea typeface="ＭＳ 明朝" panose="02020609040205080304" pitchFamily="17" charset="-128"/>
            </a:endParaRPr>
          </a:p>
        </p:txBody>
      </p:sp>
      <p:sp>
        <p:nvSpPr>
          <p:cNvPr id="6" name="四角形: 角を丸くする 5">
            <a:extLst>
              <a:ext uri="{FF2B5EF4-FFF2-40B4-BE49-F238E27FC236}">
                <a16:creationId xmlns:a16="http://schemas.microsoft.com/office/drawing/2014/main" id="{EA3C35DD-D716-4240-96FE-58BC9EDA4B72}"/>
              </a:ext>
            </a:extLst>
          </p:cNvPr>
          <p:cNvSpPr/>
          <p:nvPr/>
        </p:nvSpPr>
        <p:spPr>
          <a:xfrm>
            <a:off x="1556951" y="4072964"/>
            <a:ext cx="2286000" cy="370703"/>
          </a:xfrm>
          <a:prstGeom prst="roundRect">
            <a:avLst/>
          </a:prstGeom>
          <a:solidFill>
            <a:srgbClr val="EBB51D"/>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油タンク</a:t>
            </a:r>
          </a:p>
        </p:txBody>
      </p:sp>
      <p:sp>
        <p:nvSpPr>
          <p:cNvPr id="7" name="四角形: 角を丸くする 6">
            <a:extLst>
              <a:ext uri="{FF2B5EF4-FFF2-40B4-BE49-F238E27FC236}">
                <a16:creationId xmlns:a16="http://schemas.microsoft.com/office/drawing/2014/main" id="{9C4E3064-0C6A-4939-9C00-31DF941B59A9}"/>
              </a:ext>
            </a:extLst>
          </p:cNvPr>
          <p:cNvSpPr/>
          <p:nvPr/>
        </p:nvSpPr>
        <p:spPr>
          <a:xfrm>
            <a:off x="1556951" y="5128054"/>
            <a:ext cx="2286000" cy="494270"/>
          </a:xfrm>
          <a:prstGeom prst="roundRect">
            <a:avLst/>
          </a:prstGeom>
          <a:solidFill>
            <a:schemeClr val="accent5">
              <a:lumMod val="40000"/>
              <a:lumOff val="6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油冷却器</a:t>
            </a:r>
          </a:p>
        </p:txBody>
      </p:sp>
      <p:sp>
        <p:nvSpPr>
          <p:cNvPr id="8" name="正方形/長方形 7">
            <a:extLst>
              <a:ext uri="{FF2B5EF4-FFF2-40B4-BE49-F238E27FC236}">
                <a16:creationId xmlns:a16="http://schemas.microsoft.com/office/drawing/2014/main" id="{F2707684-4EFB-4B59-983A-D42BFE8F1B5C}"/>
              </a:ext>
            </a:extLst>
          </p:cNvPr>
          <p:cNvSpPr/>
          <p:nvPr/>
        </p:nvSpPr>
        <p:spPr>
          <a:xfrm>
            <a:off x="1705232" y="5035378"/>
            <a:ext cx="98854" cy="679621"/>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CB07BB3-E25B-41F0-BEC3-E2F4072731AD}"/>
              </a:ext>
            </a:extLst>
          </p:cNvPr>
          <p:cNvSpPr/>
          <p:nvPr/>
        </p:nvSpPr>
        <p:spPr>
          <a:xfrm>
            <a:off x="3612291" y="5023020"/>
            <a:ext cx="98854" cy="679621"/>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5727EF2-D7BF-4884-B86D-960928CE7CFC}"/>
              </a:ext>
            </a:extLst>
          </p:cNvPr>
          <p:cNvSpPr/>
          <p:nvPr/>
        </p:nvSpPr>
        <p:spPr>
          <a:xfrm>
            <a:off x="1902942" y="3790172"/>
            <a:ext cx="74140" cy="282792"/>
          </a:xfrm>
          <a:prstGeom prst="rect">
            <a:avLst/>
          </a:prstGeom>
          <a:solidFill>
            <a:srgbClr val="EBB51D"/>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7291553-E84A-4022-B59A-BA65AB3F1419}"/>
              </a:ext>
            </a:extLst>
          </p:cNvPr>
          <p:cNvSpPr/>
          <p:nvPr/>
        </p:nvSpPr>
        <p:spPr>
          <a:xfrm>
            <a:off x="3274541" y="3790172"/>
            <a:ext cx="74140" cy="282792"/>
          </a:xfrm>
          <a:prstGeom prst="rect">
            <a:avLst/>
          </a:prstGeom>
          <a:solidFill>
            <a:srgbClr val="EBB51D"/>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94BA35A0-93D2-44D6-8FF4-08A92C404A07}"/>
              </a:ext>
            </a:extLst>
          </p:cNvPr>
          <p:cNvCxnSpPr/>
          <p:nvPr/>
        </p:nvCxnSpPr>
        <p:spPr>
          <a:xfrm>
            <a:off x="1977082" y="5622324"/>
            <a:ext cx="0" cy="30891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A2CD0599-8C31-4722-8C91-1065E4EE0637}"/>
              </a:ext>
            </a:extLst>
          </p:cNvPr>
          <p:cNvCxnSpPr/>
          <p:nvPr/>
        </p:nvCxnSpPr>
        <p:spPr>
          <a:xfrm flipH="1">
            <a:off x="1309816" y="5918886"/>
            <a:ext cx="667266"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F5BD962-4464-4EBF-B19B-423C6ECC143B}"/>
              </a:ext>
            </a:extLst>
          </p:cNvPr>
          <p:cNvCxnSpPr/>
          <p:nvPr/>
        </p:nvCxnSpPr>
        <p:spPr>
          <a:xfrm flipV="1">
            <a:off x="1309816" y="2125362"/>
            <a:ext cx="0" cy="3805881"/>
          </a:xfrm>
          <a:prstGeom prst="straightConnector1">
            <a:avLst/>
          </a:prstGeom>
          <a:ln w="3810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C01F4B2D-1A82-4101-863D-433F332ABC45}"/>
              </a:ext>
            </a:extLst>
          </p:cNvPr>
          <p:cNvCxnSpPr/>
          <p:nvPr/>
        </p:nvCxnSpPr>
        <p:spPr>
          <a:xfrm>
            <a:off x="1309816" y="2125362"/>
            <a:ext cx="494270" cy="0"/>
          </a:xfrm>
          <a:prstGeom prst="straightConnector1">
            <a:avLst/>
          </a:prstGeom>
          <a:ln w="3810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ECC15BEF-D9FB-4E88-B441-5702B6BD64B0}"/>
              </a:ext>
            </a:extLst>
          </p:cNvPr>
          <p:cNvCxnSpPr/>
          <p:nvPr/>
        </p:nvCxnSpPr>
        <p:spPr>
          <a:xfrm>
            <a:off x="1902942" y="4443667"/>
            <a:ext cx="0" cy="400182"/>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3BA6BC8D-E76E-4714-A0E3-F804C9F4340C}"/>
              </a:ext>
            </a:extLst>
          </p:cNvPr>
          <p:cNvCxnSpPr/>
          <p:nvPr/>
        </p:nvCxnSpPr>
        <p:spPr>
          <a:xfrm>
            <a:off x="1902942" y="4868562"/>
            <a:ext cx="1544593"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D94B29C7-E4F4-48D7-8FE6-B075CF767623}"/>
              </a:ext>
            </a:extLst>
          </p:cNvPr>
          <p:cNvCxnSpPr/>
          <p:nvPr/>
        </p:nvCxnSpPr>
        <p:spPr>
          <a:xfrm>
            <a:off x="3447535" y="4843849"/>
            <a:ext cx="0" cy="284205"/>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634BE663-22D0-43F9-B91E-6A9864262B21}"/>
              </a:ext>
            </a:extLst>
          </p:cNvPr>
          <p:cNvSpPr/>
          <p:nvPr/>
        </p:nvSpPr>
        <p:spPr>
          <a:xfrm>
            <a:off x="3002692" y="4789920"/>
            <a:ext cx="148281" cy="157284"/>
          </a:xfrm>
          <a:prstGeom prst="ellipse">
            <a:avLst/>
          </a:prstGeom>
          <a:solidFill>
            <a:srgbClr val="EBB51D"/>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ECB631DA-B81A-4C86-A976-A3D5CC48CC42}"/>
              </a:ext>
            </a:extLst>
          </p:cNvPr>
          <p:cNvSpPr/>
          <p:nvPr/>
        </p:nvSpPr>
        <p:spPr>
          <a:xfrm>
            <a:off x="2088292" y="4789920"/>
            <a:ext cx="407773" cy="157273"/>
          </a:xfrm>
          <a:prstGeom prst="roundRect">
            <a:avLst/>
          </a:prstGeom>
          <a:solidFill>
            <a:srgbClr val="EBB51D"/>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53CBACC8-66E5-4F66-B69B-368DCA89B981}"/>
              </a:ext>
            </a:extLst>
          </p:cNvPr>
          <p:cNvSpPr/>
          <p:nvPr/>
        </p:nvSpPr>
        <p:spPr>
          <a:xfrm>
            <a:off x="4855175" y="4443667"/>
            <a:ext cx="2014148" cy="591711"/>
          </a:xfrm>
          <a:prstGeom prst="roundRect">
            <a:avLst/>
          </a:prstGeom>
          <a:solidFill>
            <a:srgbClr val="FF7C80"/>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受　液　器</a:t>
            </a:r>
          </a:p>
        </p:txBody>
      </p:sp>
      <p:sp>
        <p:nvSpPr>
          <p:cNvPr id="31" name="吹き出し: 左右矢印 30">
            <a:extLst>
              <a:ext uri="{FF2B5EF4-FFF2-40B4-BE49-F238E27FC236}">
                <a16:creationId xmlns:a16="http://schemas.microsoft.com/office/drawing/2014/main" id="{75DDB24F-F6EB-4078-918F-A6F99D8CC110}"/>
              </a:ext>
            </a:extLst>
          </p:cNvPr>
          <p:cNvSpPr/>
          <p:nvPr/>
        </p:nvSpPr>
        <p:spPr>
          <a:xfrm>
            <a:off x="4740356" y="3670884"/>
            <a:ext cx="803190" cy="591710"/>
          </a:xfrm>
          <a:prstGeom prst="leftRightArrowCallout">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吹き出し: 左右矢印 31">
            <a:extLst>
              <a:ext uri="{FF2B5EF4-FFF2-40B4-BE49-F238E27FC236}">
                <a16:creationId xmlns:a16="http://schemas.microsoft.com/office/drawing/2014/main" id="{A0C699C0-0A4A-43ED-94E5-5EBFAD229C86}"/>
              </a:ext>
            </a:extLst>
          </p:cNvPr>
          <p:cNvSpPr/>
          <p:nvPr/>
        </p:nvSpPr>
        <p:spPr>
          <a:xfrm>
            <a:off x="4645618" y="1514357"/>
            <a:ext cx="803190" cy="617838"/>
          </a:xfrm>
          <a:prstGeom prst="leftRightArrowCallou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1D4FD9B6-D0EF-4701-B215-F4DD93489A0F}"/>
              </a:ext>
            </a:extLst>
          </p:cNvPr>
          <p:cNvSpPr/>
          <p:nvPr/>
        </p:nvSpPr>
        <p:spPr>
          <a:xfrm>
            <a:off x="6944915" y="2414374"/>
            <a:ext cx="2026508" cy="510422"/>
          </a:xfrm>
          <a:prstGeom prst="roundRect">
            <a:avLst/>
          </a:prstGeom>
          <a:solidFill>
            <a:srgbClr val="FF9966"/>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ＭＳ 明朝" panose="02020609040205080304" pitchFamily="17" charset="-128"/>
                <a:ea typeface="ＭＳ 明朝" panose="02020609040205080304" pitchFamily="17" charset="-128"/>
              </a:rPr>
              <a:t>冷媒熱交換器</a:t>
            </a:r>
          </a:p>
        </p:txBody>
      </p:sp>
      <p:sp>
        <p:nvSpPr>
          <p:cNvPr id="34" name="正方形/長方形 33">
            <a:extLst>
              <a:ext uri="{FF2B5EF4-FFF2-40B4-BE49-F238E27FC236}">
                <a16:creationId xmlns:a16="http://schemas.microsoft.com/office/drawing/2014/main" id="{8CBAFBC3-5FE0-49FC-A577-BABAFB7660E6}"/>
              </a:ext>
            </a:extLst>
          </p:cNvPr>
          <p:cNvSpPr/>
          <p:nvPr/>
        </p:nvSpPr>
        <p:spPr>
          <a:xfrm>
            <a:off x="7111559" y="2331913"/>
            <a:ext cx="98854" cy="679621"/>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CC5F35C-8A19-4659-89D9-E2F524B729C3}"/>
              </a:ext>
            </a:extLst>
          </p:cNvPr>
          <p:cNvSpPr/>
          <p:nvPr/>
        </p:nvSpPr>
        <p:spPr>
          <a:xfrm>
            <a:off x="8709266" y="2310449"/>
            <a:ext cx="98853" cy="679621"/>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794760AA-E875-40D2-A1BF-6974099F51D3}"/>
              </a:ext>
            </a:extLst>
          </p:cNvPr>
          <p:cNvSpPr/>
          <p:nvPr/>
        </p:nvSpPr>
        <p:spPr>
          <a:xfrm>
            <a:off x="7400667" y="4072964"/>
            <a:ext cx="2719520" cy="679621"/>
          </a:xfrm>
          <a:prstGeom prst="roundRect">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明朝" panose="02020609040205080304" pitchFamily="17" charset="-128"/>
                <a:ea typeface="ＭＳ 明朝" panose="02020609040205080304" pitchFamily="17" charset="-128"/>
              </a:rPr>
              <a:t>水側熱交換器</a:t>
            </a:r>
          </a:p>
        </p:txBody>
      </p:sp>
      <p:sp>
        <p:nvSpPr>
          <p:cNvPr id="40" name="正方形/長方形 39">
            <a:extLst>
              <a:ext uri="{FF2B5EF4-FFF2-40B4-BE49-F238E27FC236}">
                <a16:creationId xmlns:a16="http://schemas.microsoft.com/office/drawing/2014/main" id="{6416CF21-524A-4D21-80E3-5FE4F096BC6A}"/>
              </a:ext>
            </a:extLst>
          </p:cNvPr>
          <p:cNvSpPr/>
          <p:nvPr/>
        </p:nvSpPr>
        <p:spPr>
          <a:xfrm>
            <a:off x="7773328" y="3982222"/>
            <a:ext cx="98854" cy="886334"/>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2ED6F10-424A-4B31-99A4-EC9EB0CFB749}"/>
              </a:ext>
            </a:extLst>
          </p:cNvPr>
          <p:cNvSpPr/>
          <p:nvPr/>
        </p:nvSpPr>
        <p:spPr>
          <a:xfrm>
            <a:off x="9824644" y="3952929"/>
            <a:ext cx="98854" cy="886334"/>
          </a:xfrm>
          <a:prstGeom prst="rect">
            <a:avLst/>
          </a:prstGeom>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44" name="直線矢印コネクタ 43">
            <a:extLst>
              <a:ext uri="{FF2B5EF4-FFF2-40B4-BE49-F238E27FC236}">
                <a16:creationId xmlns:a16="http://schemas.microsoft.com/office/drawing/2014/main" id="{430D993D-7C61-4A44-A07C-FBF836199522}"/>
              </a:ext>
            </a:extLst>
          </p:cNvPr>
          <p:cNvCxnSpPr>
            <a:cxnSpLocks/>
          </p:cNvCxnSpPr>
          <p:nvPr/>
        </p:nvCxnSpPr>
        <p:spPr>
          <a:xfrm>
            <a:off x="8068962" y="4752585"/>
            <a:ext cx="0" cy="5365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835808C7-AB42-48A7-B556-16C8AA0C4602}"/>
              </a:ext>
            </a:extLst>
          </p:cNvPr>
          <p:cNvCxnSpPr>
            <a:cxnSpLocks/>
          </p:cNvCxnSpPr>
          <p:nvPr/>
        </p:nvCxnSpPr>
        <p:spPr>
          <a:xfrm flipH="1">
            <a:off x="3875900" y="5260176"/>
            <a:ext cx="419306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FC205C1D-FA23-40B1-8098-858B2AAF578C}"/>
              </a:ext>
            </a:extLst>
          </p:cNvPr>
          <p:cNvCxnSpPr>
            <a:cxnSpLocks/>
          </p:cNvCxnSpPr>
          <p:nvPr/>
        </p:nvCxnSpPr>
        <p:spPr>
          <a:xfrm>
            <a:off x="8068962" y="5260176"/>
            <a:ext cx="0" cy="356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689F6BE-CC34-4D42-906C-8B767AD2C24F}"/>
              </a:ext>
            </a:extLst>
          </p:cNvPr>
          <p:cNvCxnSpPr/>
          <p:nvPr/>
        </p:nvCxnSpPr>
        <p:spPr>
          <a:xfrm>
            <a:off x="3875900" y="5518479"/>
            <a:ext cx="5478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47DF09C-4408-4E7F-B28D-7CC86E4777CE}"/>
              </a:ext>
            </a:extLst>
          </p:cNvPr>
          <p:cNvCxnSpPr/>
          <p:nvPr/>
        </p:nvCxnSpPr>
        <p:spPr>
          <a:xfrm>
            <a:off x="4386649" y="5518479"/>
            <a:ext cx="0" cy="4992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F6BEF2F8-5BFD-42C3-B8F4-830409A0F363}"/>
              </a:ext>
            </a:extLst>
          </p:cNvPr>
          <p:cNvCxnSpPr/>
          <p:nvPr/>
        </p:nvCxnSpPr>
        <p:spPr>
          <a:xfrm>
            <a:off x="4386649" y="6017741"/>
            <a:ext cx="52516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9BDCD720-5D46-4BEB-8577-226E7A8E7CB1}"/>
              </a:ext>
            </a:extLst>
          </p:cNvPr>
          <p:cNvCxnSpPr/>
          <p:nvPr/>
        </p:nvCxnSpPr>
        <p:spPr>
          <a:xfrm flipV="1">
            <a:off x="9588843" y="4752585"/>
            <a:ext cx="0" cy="12651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5006F60-9E15-4046-A935-8C834F9AF27A}"/>
              </a:ext>
            </a:extLst>
          </p:cNvPr>
          <p:cNvCxnSpPr/>
          <p:nvPr/>
        </p:nvCxnSpPr>
        <p:spPr>
          <a:xfrm>
            <a:off x="5449331" y="5289173"/>
            <a:ext cx="0" cy="3331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DD211E9-23C4-4A88-97E7-AA85AA550675}"/>
              </a:ext>
            </a:extLst>
          </p:cNvPr>
          <p:cNvCxnSpPr/>
          <p:nvPr/>
        </p:nvCxnSpPr>
        <p:spPr>
          <a:xfrm>
            <a:off x="5449331" y="5622324"/>
            <a:ext cx="13221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C857B16-E789-44A2-9DC9-809AC063563E}"/>
              </a:ext>
            </a:extLst>
          </p:cNvPr>
          <p:cNvCxnSpPr/>
          <p:nvPr/>
        </p:nvCxnSpPr>
        <p:spPr>
          <a:xfrm flipV="1">
            <a:off x="6759146" y="5289173"/>
            <a:ext cx="0" cy="3331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quot;禁止&quot;マーク 67">
            <a:extLst>
              <a:ext uri="{FF2B5EF4-FFF2-40B4-BE49-F238E27FC236}">
                <a16:creationId xmlns:a16="http://schemas.microsoft.com/office/drawing/2014/main" id="{11CFC13C-CBA9-4438-99A1-6AA27E5B37E4}"/>
              </a:ext>
            </a:extLst>
          </p:cNvPr>
          <p:cNvSpPr/>
          <p:nvPr/>
        </p:nvSpPr>
        <p:spPr>
          <a:xfrm>
            <a:off x="5972431" y="5518479"/>
            <a:ext cx="197714" cy="196516"/>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0" name="直線矢印コネクタ 69">
            <a:extLst>
              <a:ext uri="{FF2B5EF4-FFF2-40B4-BE49-F238E27FC236}">
                <a16:creationId xmlns:a16="http://schemas.microsoft.com/office/drawing/2014/main" id="{ADC48838-3E56-4D85-818D-B342BB3F9D65}"/>
              </a:ext>
            </a:extLst>
          </p:cNvPr>
          <p:cNvCxnSpPr>
            <a:cxnSpLocks/>
          </p:cNvCxnSpPr>
          <p:nvPr/>
        </p:nvCxnSpPr>
        <p:spPr>
          <a:xfrm>
            <a:off x="5065197" y="3982222"/>
            <a:ext cx="6187" cy="452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C466B62-1EC3-4A84-AF22-2A98B19279BC}"/>
              </a:ext>
            </a:extLst>
          </p:cNvPr>
          <p:cNvCxnSpPr>
            <a:cxnSpLocks/>
          </p:cNvCxnSpPr>
          <p:nvPr/>
        </p:nvCxnSpPr>
        <p:spPr>
          <a:xfrm flipH="1">
            <a:off x="4028303" y="4025432"/>
            <a:ext cx="1054215" cy="7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480586ED-FEEC-4379-99BF-757A48A6F6F4}"/>
              </a:ext>
            </a:extLst>
          </p:cNvPr>
          <p:cNvCxnSpPr>
            <a:cxnSpLocks/>
          </p:cNvCxnSpPr>
          <p:nvPr/>
        </p:nvCxnSpPr>
        <p:spPr>
          <a:xfrm>
            <a:off x="5193952" y="3583459"/>
            <a:ext cx="0" cy="38328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F9310D7-57D0-4A12-B551-28255142DBAA}"/>
              </a:ext>
            </a:extLst>
          </p:cNvPr>
          <p:cNvCxnSpPr>
            <a:cxnSpLocks/>
          </p:cNvCxnSpPr>
          <p:nvPr/>
        </p:nvCxnSpPr>
        <p:spPr>
          <a:xfrm flipV="1">
            <a:off x="5218110" y="3928882"/>
            <a:ext cx="1368970" cy="44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71B40873-B575-4300-8D6E-8E2A45F67D51}"/>
              </a:ext>
            </a:extLst>
          </p:cNvPr>
          <p:cNvCxnSpPr>
            <a:cxnSpLocks/>
          </p:cNvCxnSpPr>
          <p:nvPr/>
        </p:nvCxnSpPr>
        <p:spPr>
          <a:xfrm>
            <a:off x="7223398" y="3955651"/>
            <a:ext cx="11173" cy="10303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B90B98E6-8593-46A0-B755-AA6F3C9C3960}"/>
              </a:ext>
            </a:extLst>
          </p:cNvPr>
          <p:cNvCxnSpPr>
            <a:cxnSpLocks/>
          </p:cNvCxnSpPr>
          <p:nvPr/>
        </p:nvCxnSpPr>
        <p:spPr>
          <a:xfrm>
            <a:off x="7288990" y="4939128"/>
            <a:ext cx="290694" cy="238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E4862E51-7B17-4502-BC8C-3583B4FFDC03}"/>
              </a:ext>
            </a:extLst>
          </p:cNvPr>
          <p:cNvCxnSpPr>
            <a:cxnSpLocks/>
          </p:cNvCxnSpPr>
          <p:nvPr/>
        </p:nvCxnSpPr>
        <p:spPr>
          <a:xfrm flipV="1">
            <a:off x="7592190" y="3481253"/>
            <a:ext cx="0" cy="59171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B2E9D1F-A49C-4814-8A94-3553849FC657}"/>
              </a:ext>
            </a:extLst>
          </p:cNvPr>
          <p:cNvCxnSpPr>
            <a:cxnSpLocks/>
          </p:cNvCxnSpPr>
          <p:nvPr/>
        </p:nvCxnSpPr>
        <p:spPr>
          <a:xfrm>
            <a:off x="4715127" y="3583459"/>
            <a:ext cx="85364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798E0EF-11F3-4D66-8473-19EEECF8FDB4}"/>
              </a:ext>
            </a:extLst>
          </p:cNvPr>
          <p:cNvCxnSpPr/>
          <p:nvPr/>
        </p:nvCxnSpPr>
        <p:spPr>
          <a:xfrm flipV="1">
            <a:off x="4740356" y="3391222"/>
            <a:ext cx="0" cy="19223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6CF84DAC-E4B8-4BFC-9B17-0CE955C4002B}"/>
              </a:ext>
            </a:extLst>
          </p:cNvPr>
          <p:cNvCxnSpPr>
            <a:cxnSpLocks/>
          </p:cNvCxnSpPr>
          <p:nvPr/>
        </p:nvCxnSpPr>
        <p:spPr>
          <a:xfrm flipV="1">
            <a:off x="5568774" y="3391222"/>
            <a:ext cx="0" cy="19223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0" name="フローチャート: 和接合 99">
            <a:extLst>
              <a:ext uri="{FF2B5EF4-FFF2-40B4-BE49-F238E27FC236}">
                <a16:creationId xmlns:a16="http://schemas.microsoft.com/office/drawing/2014/main" id="{E9DAA2D0-5243-4089-9BF7-1100E24B7D46}"/>
              </a:ext>
            </a:extLst>
          </p:cNvPr>
          <p:cNvSpPr/>
          <p:nvPr/>
        </p:nvSpPr>
        <p:spPr>
          <a:xfrm>
            <a:off x="4622192" y="3243646"/>
            <a:ext cx="239931" cy="221969"/>
          </a:xfrm>
          <a:prstGeom prst="flowChartSummingJunction">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1" name="フローチャート: 和接合 100">
            <a:extLst>
              <a:ext uri="{FF2B5EF4-FFF2-40B4-BE49-F238E27FC236}">
                <a16:creationId xmlns:a16="http://schemas.microsoft.com/office/drawing/2014/main" id="{099F76B6-9734-44B7-9245-3C4D6C23FAD5}"/>
              </a:ext>
            </a:extLst>
          </p:cNvPr>
          <p:cNvSpPr/>
          <p:nvPr/>
        </p:nvSpPr>
        <p:spPr>
          <a:xfrm>
            <a:off x="5448808" y="3243646"/>
            <a:ext cx="239931" cy="221969"/>
          </a:xfrm>
          <a:prstGeom prst="flowChartSummingJunction">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03" name="直線コネクタ 102">
            <a:extLst>
              <a:ext uri="{FF2B5EF4-FFF2-40B4-BE49-F238E27FC236}">
                <a16:creationId xmlns:a16="http://schemas.microsoft.com/office/drawing/2014/main" id="{59B34D42-FEFE-42B6-81BC-FBA006F803A7}"/>
              </a:ext>
            </a:extLst>
          </p:cNvPr>
          <p:cNvCxnSpPr>
            <a:cxnSpLocks/>
          </p:cNvCxnSpPr>
          <p:nvPr/>
        </p:nvCxnSpPr>
        <p:spPr>
          <a:xfrm flipH="1" flipV="1">
            <a:off x="4721689" y="3119621"/>
            <a:ext cx="1802" cy="1377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台形 105">
            <a:extLst>
              <a:ext uri="{FF2B5EF4-FFF2-40B4-BE49-F238E27FC236}">
                <a16:creationId xmlns:a16="http://schemas.microsoft.com/office/drawing/2014/main" id="{220B45E4-9279-44CB-AB76-8D2D096E0B38}"/>
              </a:ext>
            </a:extLst>
          </p:cNvPr>
          <p:cNvSpPr/>
          <p:nvPr/>
        </p:nvSpPr>
        <p:spPr>
          <a:xfrm>
            <a:off x="4597083" y="2922896"/>
            <a:ext cx="232983" cy="195321"/>
          </a:xfrm>
          <a:prstGeom prst="trapezoid">
            <a:avLst/>
          </a:prstGeom>
          <a:solidFill>
            <a:srgbClr val="EA1ED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台形 106">
            <a:extLst>
              <a:ext uri="{FF2B5EF4-FFF2-40B4-BE49-F238E27FC236}">
                <a16:creationId xmlns:a16="http://schemas.microsoft.com/office/drawing/2014/main" id="{50B47D32-37B8-4DA0-B168-29B5D0B2F65E}"/>
              </a:ext>
            </a:extLst>
          </p:cNvPr>
          <p:cNvSpPr/>
          <p:nvPr/>
        </p:nvSpPr>
        <p:spPr>
          <a:xfrm>
            <a:off x="5448808" y="2947383"/>
            <a:ext cx="232983" cy="195321"/>
          </a:xfrm>
          <a:prstGeom prst="trapezoid">
            <a:avLst/>
          </a:prstGeom>
          <a:solidFill>
            <a:srgbClr val="EA1ED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3B2DD766-A88C-4360-A677-0F772C9CFAAB}"/>
              </a:ext>
            </a:extLst>
          </p:cNvPr>
          <p:cNvCxnSpPr/>
          <p:nvPr/>
        </p:nvCxnSpPr>
        <p:spPr>
          <a:xfrm>
            <a:off x="4713574" y="2773016"/>
            <a:ext cx="8299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2C6ABA0C-D14B-4BAB-8F26-1277BE32BF61}"/>
              </a:ext>
            </a:extLst>
          </p:cNvPr>
          <p:cNvCxnSpPr>
            <a:cxnSpLocks/>
          </p:cNvCxnSpPr>
          <p:nvPr/>
        </p:nvCxnSpPr>
        <p:spPr>
          <a:xfrm>
            <a:off x="5543545" y="2773016"/>
            <a:ext cx="0" cy="1857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2D34B36B-226E-41CD-BA56-2890E9D2CFA5}"/>
              </a:ext>
            </a:extLst>
          </p:cNvPr>
          <p:cNvCxnSpPr>
            <a:cxnSpLocks/>
          </p:cNvCxnSpPr>
          <p:nvPr/>
        </p:nvCxnSpPr>
        <p:spPr>
          <a:xfrm>
            <a:off x="4713574" y="2773016"/>
            <a:ext cx="0" cy="1857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063002DE-6227-4943-AE7A-83AC3676C67B}"/>
              </a:ext>
            </a:extLst>
          </p:cNvPr>
          <p:cNvCxnSpPr>
            <a:cxnSpLocks/>
          </p:cNvCxnSpPr>
          <p:nvPr/>
        </p:nvCxnSpPr>
        <p:spPr>
          <a:xfrm>
            <a:off x="5565299" y="3080778"/>
            <a:ext cx="0" cy="1857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F74B038B-FCA2-424D-BDAF-70ECB917A03E}"/>
              </a:ext>
            </a:extLst>
          </p:cNvPr>
          <p:cNvCxnSpPr>
            <a:cxnSpLocks/>
          </p:cNvCxnSpPr>
          <p:nvPr/>
        </p:nvCxnSpPr>
        <p:spPr>
          <a:xfrm flipH="1">
            <a:off x="6071288" y="2816407"/>
            <a:ext cx="8736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7300174E-8951-4F3A-BE58-ED817D1E7BC1}"/>
              </a:ext>
            </a:extLst>
          </p:cNvPr>
          <p:cNvCxnSpPr>
            <a:cxnSpLocks/>
          </p:cNvCxnSpPr>
          <p:nvPr/>
        </p:nvCxnSpPr>
        <p:spPr>
          <a:xfrm flipV="1">
            <a:off x="6071288" y="2524574"/>
            <a:ext cx="0" cy="29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18DECD1D-2A45-4116-85A5-C1A81905601F}"/>
              </a:ext>
            </a:extLst>
          </p:cNvPr>
          <p:cNvCxnSpPr/>
          <p:nvPr/>
        </p:nvCxnSpPr>
        <p:spPr>
          <a:xfrm flipH="1">
            <a:off x="5141950" y="2547916"/>
            <a:ext cx="929338" cy="67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5B6EFF1F-B873-406D-BB79-CDA023777F7A}"/>
              </a:ext>
            </a:extLst>
          </p:cNvPr>
          <p:cNvCxnSpPr/>
          <p:nvPr/>
        </p:nvCxnSpPr>
        <p:spPr>
          <a:xfrm>
            <a:off x="5141950" y="2554635"/>
            <a:ext cx="0" cy="2183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a:extLst>
              <a:ext uri="{FF2B5EF4-FFF2-40B4-BE49-F238E27FC236}">
                <a16:creationId xmlns:a16="http://schemas.microsoft.com/office/drawing/2014/main" id="{E456979A-C73C-4022-9FB0-8ADACEFF01BC}"/>
              </a:ext>
            </a:extLst>
          </p:cNvPr>
          <p:cNvCxnSpPr/>
          <p:nvPr/>
        </p:nvCxnSpPr>
        <p:spPr>
          <a:xfrm flipV="1">
            <a:off x="6587080" y="3429000"/>
            <a:ext cx="0" cy="1014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a:extLst>
              <a:ext uri="{FF2B5EF4-FFF2-40B4-BE49-F238E27FC236}">
                <a16:creationId xmlns:a16="http://schemas.microsoft.com/office/drawing/2014/main" id="{096F32D9-2B64-45CF-9E35-7415890B5538}"/>
              </a:ext>
            </a:extLst>
          </p:cNvPr>
          <p:cNvCxnSpPr>
            <a:cxnSpLocks/>
          </p:cNvCxnSpPr>
          <p:nvPr/>
        </p:nvCxnSpPr>
        <p:spPr>
          <a:xfrm flipV="1">
            <a:off x="6587080" y="3465615"/>
            <a:ext cx="2585658" cy="15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矢印コネクタ 137">
            <a:extLst>
              <a:ext uri="{FF2B5EF4-FFF2-40B4-BE49-F238E27FC236}">
                <a16:creationId xmlns:a16="http://schemas.microsoft.com/office/drawing/2014/main" id="{498126FA-4F39-430D-AFFE-D6FCEBCDFC6D}"/>
              </a:ext>
            </a:extLst>
          </p:cNvPr>
          <p:cNvCxnSpPr/>
          <p:nvPr/>
        </p:nvCxnSpPr>
        <p:spPr>
          <a:xfrm flipV="1">
            <a:off x="9172738" y="2757378"/>
            <a:ext cx="0" cy="708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FE343289-695C-4E8C-ACFE-19A76A9A51AC}"/>
              </a:ext>
            </a:extLst>
          </p:cNvPr>
          <p:cNvCxnSpPr>
            <a:cxnSpLocks/>
          </p:cNvCxnSpPr>
          <p:nvPr/>
        </p:nvCxnSpPr>
        <p:spPr>
          <a:xfrm flipH="1">
            <a:off x="8971424" y="2757378"/>
            <a:ext cx="201314" cy="15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BAAAF3AB-03A6-48B9-BB92-4E1FB53F7D68}"/>
              </a:ext>
            </a:extLst>
          </p:cNvPr>
          <p:cNvCxnSpPr>
            <a:cxnSpLocks/>
          </p:cNvCxnSpPr>
          <p:nvPr/>
        </p:nvCxnSpPr>
        <p:spPr>
          <a:xfrm>
            <a:off x="6611238" y="3929323"/>
            <a:ext cx="62333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4B4A3391-D3BF-4E1D-BAA7-F84527EF6D0D}"/>
              </a:ext>
            </a:extLst>
          </p:cNvPr>
          <p:cNvCxnSpPr/>
          <p:nvPr/>
        </p:nvCxnSpPr>
        <p:spPr>
          <a:xfrm flipV="1">
            <a:off x="7592190" y="3266535"/>
            <a:ext cx="0" cy="16246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AC8C7F57-9143-4B41-9182-F564583AFFA5}"/>
              </a:ext>
            </a:extLst>
          </p:cNvPr>
          <p:cNvCxnSpPr/>
          <p:nvPr/>
        </p:nvCxnSpPr>
        <p:spPr>
          <a:xfrm flipH="1">
            <a:off x="6587080" y="3266535"/>
            <a:ext cx="100511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B0328A14-697D-4876-BAAB-97E013D427BC}"/>
              </a:ext>
            </a:extLst>
          </p:cNvPr>
          <p:cNvCxnSpPr/>
          <p:nvPr/>
        </p:nvCxnSpPr>
        <p:spPr>
          <a:xfrm flipV="1">
            <a:off x="6587080" y="2412474"/>
            <a:ext cx="0" cy="85406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CC896B6B-D13E-4199-8C35-2D845EF5A42F}"/>
              </a:ext>
            </a:extLst>
          </p:cNvPr>
          <p:cNvCxnSpPr>
            <a:cxnSpLocks/>
          </p:cNvCxnSpPr>
          <p:nvPr/>
        </p:nvCxnSpPr>
        <p:spPr>
          <a:xfrm flipH="1" flipV="1">
            <a:off x="5025129" y="2410365"/>
            <a:ext cx="1561952" cy="21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43DD6E43-1E82-40CC-AE0F-5308B1D6ED96}"/>
              </a:ext>
            </a:extLst>
          </p:cNvPr>
          <p:cNvCxnSpPr/>
          <p:nvPr/>
        </p:nvCxnSpPr>
        <p:spPr>
          <a:xfrm flipV="1">
            <a:off x="5074506" y="1823276"/>
            <a:ext cx="0" cy="58919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a:extLst>
              <a:ext uri="{FF2B5EF4-FFF2-40B4-BE49-F238E27FC236}">
                <a16:creationId xmlns:a16="http://schemas.microsoft.com/office/drawing/2014/main" id="{4B57ED1C-6145-45FF-A5C8-E8A792DA70DB}"/>
              </a:ext>
            </a:extLst>
          </p:cNvPr>
          <p:cNvCxnSpPr>
            <a:cxnSpLocks/>
          </p:cNvCxnSpPr>
          <p:nvPr/>
        </p:nvCxnSpPr>
        <p:spPr>
          <a:xfrm>
            <a:off x="5067624" y="1853629"/>
            <a:ext cx="2346434" cy="1644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24BE58E4-1ED3-4269-85BA-EB5BD91EDE54}"/>
              </a:ext>
            </a:extLst>
          </p:cNvPr>
          <p:cNvCxnSpPr/>
          <p:nvPr/>
        </p:nvCxnSpPr>
        <p:spPr>
          <a:xfrm>
            <a:off x="7400667" y="1844808"/>
            <a:ext cx="0" cy="58919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a:extLst>
              <a:ext uri="{FF2B5EF4-FFF2-40B4-BE49-F238E27FC236}">
                <a16:creationId xmlns:a16="http://schemas.microsoft.com/office/drawing/2014/main" id="{2096F633-1628-4702-A946-50EE25B51DD9}"/>
              </a:ext>
            </a:extLst>
          </p:cNvPr>
          <p:cNvCxnSpPr>
            <a:cxnSpLocks/>
            <a:stCxn id="5" idx="3"/>
          </p:cNvCxnSpPr>
          <p:nvPr/>
        </p:nvCxnSpPr>
        <p:spPr>
          <a:xfrm>
            <a:off x="3842951" y="3481253"/>
            <a:ext cx="565573" cy="17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線矢印コネクタ 165">
            <a:extLst>
              <a:ext uri="{FF2B5EF4-FFF2-40B4-BE49-F238E27FC236}">
                <a16:creationId xmlns:a16="http://schemas.microsoft.com/office/drawing/2014/main" id="{C9639648-0F6B-447B-BC8B-FB47A6D24E09}"/>
              </a:ext>
            </a:extLst>
          </p:cNvPr>
          <p:cNvCxnSpPr/>
          <p:nvPr/>
        </p:nvCxnSpPr>
        <p:spPr>
          <a:xfrm flipH="1" flipV="1">
            <a:off x="4366986" y="1844808"/>
            <a:ext cx="16623" cy="1663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a:extLst>
              <a:ext uri="{FF2B5EF4-FFF2-40B4-BE49-F238E27FC236}">
                <a16:creationId xmlns:a16="http://schemas.microsoft.com/office/drawing/2014/main" id="{398D53DB-C33E-4D54-BCE3-0ECDF6AE230B}"/>
              </a:ext>
            </a:extLst>
          </p:cNvPr>
          <p:cNvCxnSpPr>
            <a:cxnSpLocks/>
          </p:cNvCxnSpPr>
          <p:nvPr/>
        </p:nvCxnSpPr>
        <p:spPr>
          <a:xfrm>
            <a:off x="4358742" y="1823276"/>
            <a:ext cx="666387" cy="215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a:extLst>
              <a:ext uri="{FF2B5EF4-FFF2-40B4-BE49-F238E27FC236}">
                <a16:creationId xmlns:a16="http://schemas.microsoft.com/office/drawing/2014/main" id="{94426CEE-DE7B-4A18-8E5E-52E00146F2E7}"/>
              </a:ext>
            </a:extLst>
          </p:cNvPr>
          <p:cNvCxnSpPr/>
          <p:nvPr/>
        </p:nvCxnSpPr>
        <p:spPr>
          <a:xfrm flipV="1">
            <a:off x="5003448" y="1382366"/>
            <a:ext cx="0" cy="4516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線矢印コネクタ 171">
            <a:extLst>
              <a:ext uri="{FF2B5EF4-FFF2-40B4-BE49-F238E27FC236}">
                <a16:creationId xmlns:a16="http://schemas.microsoft.com/office/drawing/2014/main" id="{BC63C86A-8335-4A59-A2ED-21E1F81F7889}"/>
              </a:ext>
            </a:extLst>
          </p:cNvPr>
          <p:cNvCxnSpPr/>
          <p:nvPr/>
        </p:nvCxnSpPr>
        <p:spPr>
          <a:xfrm flipV="1">
            <a:off x="4028303" y="3508525"/>
            <a:ext cx="0" cy="487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5BBC36CA-F4A5-4673-8AC7-2481D54A40C1}"/>
              </a:ext>
            </a:extLst>
          </p:cNvPr>
          <p:cNvCxnSpPr/>
          <p:nvPr/>
        </p:nvCxnSpPr>
        <p:spPr>
          <a:xfrm>
            <a:off x="3002692" y="2322101"/>
            <a:ext cx="0" cy="820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線矢印コネクタ 176">
            <a:extLst>
              <a:ext uri="{FF2B5EF4-FFF2-40B4-BE49-F238E27FC236}">
                <a16:creationId xmlns:a16="http://schemas.microsoft.com/office/drawing/2014/main" id="{7679A819-33A2-4D12-B37D-5991AF4D014D}"/>
              </a:ext>
            </a:extLst>
          </p:cNvPr>
          <p:cNvCxnSpPr/>
          <p:nvPr/>
        </p:nvCxnSpPr>
        <p:spPr>
          <a:xfrm flipV="1">
            <a:off x="4028303" y="1371600"/>
            <a:ext cx="0" cy="2057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線矢印コネクタ 178">
            <a:extLst>
              <a:ext uri="{FF2B5EF4-FFF2-40B4-BE49-F238E27FC236}">
                <a16:creationId xmlns:a16="http://schemas.microsoft.com/office/drawing/2014/main" id="{976C2773-C4E9-4827-91F3-5A38A2ACA8BF}"/>
              </a:ext>
            </a:extLst>
          </p:cNvPr>
          <p:cNvCxnSpPr/>
          <p:nvPr/>
        </p:nvCxnSpPr>
        <p:spPr>
          <a:xfrm flipV="1">
            <a:off x="8402595" y="1393132"/>
            <a:ext cx="0" cy="104087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直線矢印コネクタ 180">
            <a:extLst>
              <a:ext uri="{FF2B5EF4-FFF2-40B4-BE49-F238E27FC236}">
                <a16:creationId xmlns:a16="http://schemas.microsoft.com/office/drawing/2014/main" id="{C82F62A7-9F6F-4F29-A33F-B774AA0FE82D}"/>
              </a:ext>
            </a:extLst>
          </p:cNvPr>
          <p:cNvCxnSpPr>
            <a:cxnSpLocks/>
          </p:cNvCxnSpPr>
          <p:nvPr/>
        </p:nvCxnSpPr>
        <p:spPr>
          <a:xfrm flipH="1" flipV="1">
            <a:off x="2187147" y="1371600"/>
            <a:ext cx="6215448" cy="2153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B65265E3-B67F-4185-A0F0-D2C5AC1C5662}"/>
              </a:ext>
            </a:extLst>
          </p:cNvPr>
          <p:cNvCxnSpPr/>
          <p:nvPr/>
        </p:nvCxnSpPr>
        <p:spPr>
          <a:xfrm>
            <a:off x="2187146" y="1371600"/>
            <a:ext cx="0" cy="33363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8" name="正方形/長方形 187">
            <a:extLst>
              <a:ext uri="{FF2B5EF4-FFF2-40B4-BE49-F238E27FC236}">
                <a16:creationId xmlns:a16="http://schemas.microsoft.com/office/drawing/2014/main" id="{0448C69A-0682-4172-AA58-54C30E9B96CD}"/>
              </a:ext>
            </a:extLst>
          </p:cNvPr>
          <p:cNvSpPr/>
          <p:nvPr/>
        </p:nvSpPr>
        <p:spPr>
          <a:xfrm>
            <a:off x="9343051" y="849902"/>
            <a:ext cx="1851243" cy="886330"/>
          </a:xfrm>
          <a:prstGeom prst="rect">
            <a:avLst/>
          </a:prstGeom>
          <a:solidFill>
            <a:schemeClr val="bg2">
              <a:lumMod val="9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solidFill>
                  <a:schemeClr val="tx1"/>
                </a:solidFill>
                <a:latin typeface="ＭＳ 明朝" panose="02020609040205080304" pitchFamily="17" charset="-128"/>
                <a:ea typeface="ＭＳ 明朝" panose="02020609040205080304" pitchFamily="17" charset="-128"/>
              </a:rPr>
              <a:t>空気側熱交換器</a:t>
            </a:r>
          </a:p>
        </p:txBody>
      </p:sp>
      <p:sp>
        <p:nvSpPr>
          <p:cNvPr id="189" name="フローチャート: 手作業 188">
            <a:extLst>
              <a:ext uri="{FF2B5EF4-FFF2-40B4-BE49-F238E27FC236}">
                <a16:creationId xmlns:a16="http://schemas.microsoft.com/office/drawing/2014/main" id="{1546C3D3-C4BF-45C9-B63F-6869F8B85940}"/>
              </a:ext>
            </a:extLst>
          </p:cNvPr>
          <p:cNvSpPr/>
          <p:nvPr/>
        </p:nvSpPr>
        <p:spPr>
          <a:xfrm>
            <a:off x="9651649" y="633390"/>
            <a:ext cx="271849" cy="201081"/>
          </a:xfrm>
          <a:prstGeom prst="flowChartManualOperatio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フローチャート: 手作業 189">
            <a:extLst>
              <a:ext uri="{FF2B5EF4-FFF2-40B4-BE49-F238E27FC236}">
                <a16:creationId xmlns:a16="http://schemas.microsoft.com/office/drawing/2014/main" id="{4DD96E2C-65CC-4470-B782-0961A1F72F42}"/>
              </a:ext>
            </a:extLst>
          </p:cNvPr>
          <p:cNvSpPr/>
          <p:nvPr/>
        </p:nvSpPr>
        <p:spPr>
          <a:xfrm>
            <a:off x="10556056" y="640620"/>
            <a:ext cx="271849" cy="201081"/>
          </a:xfrm>
          <a:prstGeom prst="flowChartManualOperatio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2" name="直線矢印コネクタ 191">
            <a:extLst>
              <a:ext uri="{FF2B5EF4-FFF2-40B4-BE49-F238E27FC236}">
                <a16:creationId xmlns:a16="http://schemas.microsoft.com/office/drawing/2014/main" id="{6FEC7F66-420B-464F-B072-0CF6E693C0F8}"/>
              </a:ext>
            </a:extLst>
          </p:cNvPr>
          <p:cNvCxnSpPr>
            <a:cxnSpLocks/>
          </p:cNvCxnSpPr>
          <p:nvPr/>
        </p:nvCxnSpPr>
        <p:spPr>
          <a:xfrm flipV="1">
            <a:off x="5001371" y="1042957"/>
            <a:ext cx="0" cy="296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A128CCEF-EB73-4B70-BECB-2051BCFE67A9}"/>
              </a:ext>
            </a:extLst>
          </p:cNvPr>
          <p:cNvCxnSpPr/>
          <p:nvPr/>
        </p:nvCxnSpPr>
        <p:spPr>
          <a:xfrm>
            <a:off x="5025274" y="1042957"/>
            <a:ext cx="43395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4B23AFED-0B76-44E8-A395-42E3A201C94F}"/>
              </a:ext>
            </a:extLst>
          </p:cNvPr>
          <p:cNvCxnSpPr/>
          <p:nvPr/>
        </p:nvCxnSpPr>
        <p:spPr>
          <a:xfrm flipV="1">
            <a:off x="4028303" y="1185769"/>
            <a:ext cx="0" cy="153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線矢印コネクタ 197">
            <a:extLst>
              <a:ext uri="{FF2B5EF4-FFF2-40B4-BE49-F238E27FC236}">
                <a16:creationId xmlns:a16="http://schemas.microsoft.com/office/drawing/2014/main" id="{A46A3C3B-51E1-4C93-AA07-257C78E2610E}"/>
              </a:ext>
            </a:extLst>
          </p:cNvPr>
          <p:cNvCxnSpPr>
            <a:cxnSpLocks/>
          </p:cNvCxnSpPr>
          <p:nvPr/>
        </p:nvCxnSpPr>
        <p:spPr>
          <a:xfrm>
            <a:off x="4028303" y="1185769"/>
            <a:ext cx="9075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直線矢印コネクタ 204">
            <a:extLst>
              <a:ext uri="{FF2B5EF4-FFF2-40B4-BE49-F238E27FC236}">
                <a16:creationId xmlns:a16="http://schemas.microsoft.com/office/drawing/2014/main" id="{C2FBA0C6-60D1-42A6-8025-D4A19D9BF643}"/>
              </a:ext>
            </a:extLst>
          </p:cNvPr>
          <p:cNvCxnSpPr/>
          <p:nvPr/>
        </p:nvCxnSpPr>
        <p:spPr>
          <a:xfrm>
            <a:off x="5047213" y="1185769"/>
            <a:ext cx="36620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線矢印コネクタ 207">
            <a:extLst>
              <a:ext uri="{FF2B5EF4-FFF2-40B4-BE49-F238E27FC236}">
                <a16:creationId xmlns:a16="http://schemas.microsoft.com/office/drawing/2014/main" id="{76DEE1AB-D883-4A72-8A57-99B9DC056744}"/>
              </a:ext>
            </a:extLst>
          </p:cNvPr>
          <p:cNvCxnSpPr>
            <a:cxnSpLocks/>
          </p:cNvCxnSpPr>
          <p:nvPr/>
        </p:nvCxnSpPr>
        <p:spPr>
          <a:xfrm>
            <a:off x="8709266" y="1185769"/>
            <a:ext cx="13050" cy="328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線矢印コネクタ 209">
            <a:extLst>
              <a:ext uri="{FF2B5EF4-FFF2-40B4-BE49-F238E27FC236}">
                <a16:creationId xmlns:a16="http://schemas.microsoft.com/office/drawing/2014/main" id="{5F7D8552-103B-4052-A7FD-7636629D74D7}"/>
              </a:ext>
            </a:extLst>
          </p:cNvPr>
          <p:cNvCxnSpPr>
            <a:cxnSpLocks/>
          </p:cNvCxnSpPr>
          <p:nvPr/>
        </p:nvCxnSpPr>
        <p:spPr>
          <a:xfrm flipV="1">
            <a:off x="8689924" y="1536220"/>
            <a:ext cx="562998" cy="7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直線矢印コネクタ 212">
            <a:extLst>
              <a:ext uri="{FF2B5EF4-FFF2-40B4-BE49-F238E27FC236}">
                <a16:creationId xmlns:a16="http://schemas.microsoft.com/office/drawing/2014/main" id="{43F024DA-43CC-4F5C-B70B-A91F9C62AE20}"/>
              </a:ext>
            </a:extLst>
          </p:cNvPr>
          <p:cNvCxnSpPr/>
          <p:nvPr/>
        </p:nvCxnSpPr>
        <p:spPr>
          <a:xfrm>
            <a:off x="5085324" y="3618630"/>
            <a:ext cx="0" cy="348109"/>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4B894367-E787-4F23-9845-0A83A2F48BF9}"/>
              </a:ext>
            </a:extLst>
          </p:cNvPr>
          <p:cNvCxnSpPr/>
          <p:nvPr/>
        </p:nvCxnSpPr>
        <p:spPr>
          <a:xfrm flipH="1">
            <a:off x="4149809" y="3931568"/>
            <a:ext cx="897404" cy="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a:extLst>
              <a:ext uri="{FF2B5EF4-FFF2-40B4-BE49-F238E27FC236}">
                <a16:creationId xmlns:a16="http://schemas.microsoft.com/office/drawing/2014/main" id="{4B16AE93-4310-47FD-95BC-0304DF2FB40F}"/>
              </a:ext>
            </a:extLst>
          </p:cNvPr>
          <p:cNvCxnSpPr>
            <a:cxnSpLocks/>
          </p:cNvCxnSpPr>
          <p:nvPr/>
        </p:nvCxnSpPr>
        <p:spPr>
          <a:xfrm flipV="1">
            <a:off x="4125737" y="3534430"/>
            <a:ext cx="0" cy="41850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0" name="直線矢印コネクタ 219">
            <a:extLst>
              <a:ext uri="{FF2B5EF4-FFF2-40B4-BE49-F238E27FC236}">
                <a16:creationId xmlns:a16="http://schemas.microsoft.com/office/drawing/2014/main" id="{84EA2AC0-B83B-4BB8-9F14-8430C0142ED0}"/>
              </a:ext>
            </a:extLst>
          </p:cNvPr>
          <p:cNvCxnSpPr>
            <a:cxnSpLocks/>
          </p:cNvCxnSpPr>
          <p:nvPr/>
        </p:nvCxnSpPr>
        <p:spPr>
          <a:xfrm flipV="1">
            <a:off x="4125737" y="1409576"/>
            <a:ext cx="0" cy="2019424"/>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3" name="直線矢印コネクタ 222">
            <a:extLst>
              <a:ext uri="{FF2B5EF4-FFF2-40B4-BE49-F238E27FC236}">
                <a16:creationId xmlns:a16="http://schemas.microsoft.com/office/drawing/2014/main" id="{E32E5BDC-6B45-4754-A3DA-42F197D6D337}"/>
              </a:ext>
            </a:extLst>
          </p:cNvPr>
          <p:cNvCxnSpPr/>
          <p:nvPr/>
        </p:nvCxnSpPr>
        <p:spPr>
          <a:xfrm flipV="1">
            <a:off x="4125737" y="1293067"/>
            <a:ext cx="0" cy="46453"/>
          </a:xfrm>
          <a:prstGeom prst="straightConnector1">
            <a:avLst/>
          </a:prstGeom>
          <a:ln>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4" name="直線矢印コネクタ 223">
            <a:extLst>
              <a:ext uri="{FF2B5EF4-FFF2-40B4-BE49-F238E27FC236}">
                <a16:creationId xmlns:a16="http://schemas.microsoft.com/office/drawing/2014/main" id="{E195C810-9C35-408D-AEE2-0A4EF900BC25}"/>
              </a:ext>
            </a:extLst>
          </p:cNvPr>
          <p:cNvCxnSpPr>
            <a:cxnSpLocks/>
          </p:cNvCxnSpPr>
          <p:nvPr/>
        </p:nvCxnSpPr>
        <p:spPr>
          <a:xfrm>
            <a:off x="4125737" y="1290997"/>
            <a:ext cx="810142" cy="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6" name="直線矢印コネクタ 225">
            <a:extLst>
              <a:ext uri="{FF2B5EF4-FFF2-40B4-BE49-F238E27FC236}">
                <a16:creationId xmlns:a16="http://schemas.microsoft.com/office/drawing/2014/main" id="{15529DD0-FD66-46D9-834F-209BDE955582}"/>
              </a:ext>
            </a:extLst>
          </p:cNvPr>
          <p:cNvCxnSpPr>
            <a:cxnSpLocks/>
          </p:cNvCxnSpPr>
          <p:nvPr/>
        </p:nvCxnSpPr>
        <p:spPr>
          <a:xfrm>
            <a:off x="5038296" y="1287510"/>
            <a:ext cx="3511464" cy="2210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9" name="直線矢印コネクタ 228">
            <a:extLst>
              <a:ext uri="{FF2B5EF4-FFF2-40B4-BE49-F238E27FC236}">
                <a16:creationId xmlns:a16="http://schemas.microsoft.com/office/drawing/2014/main" id="{01DE72A5-768E-4C4B-8F9E-DE1911C33CF5}"/>
              </a:ext>
            </a:extLst>
          </p:cNvPr>
          <p:cNvCxnSpPr>
            <a:cxnSpLocks/>
          </p:cNvCxnSpPr>
          <p:nvPr/>
        </p:nvCxnSpPr>
        <p:spPr>
          <a:xfrm>
            <a:off x="8549760" y="1303266"/>
            <a:ext cx="0" cy="392737"/>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3" name="直線矢印コネクタ 232">
            <a:extLst>
              <a:ext uri="{FF2B5EF4-FFF2-40B4-BE49-F238E27FC236}">
                <a16:creationId xmlns:a16="http://schemas.microsoft.com/office/drawing/2014/main" id="{DB8F42EC-6686-4CC2-B9D6-F360B8B89318}"/>
              </a:ext>
            </a:extLst>
          </p:cNvPr>
          <p:cNvCxnSpPr>
            <a:cxnSpLocks/>
          </p:cNvCxnSpPr>
          <p:nvPr/>
        </p:nvCxnSpPr>
        <p:spPr>
          <a:xfrm flipV="1">
            <a:off x="8549760" y="1679191"/>
            <a:ext cx="703834" cy="16812"/>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4" name="直線矢印コネクタ 243">
            <a:extLst>
              <a:ext uri="{FF2B5EF4-FFF2-40B4-BE49-F238E27FC236}">
                <a16:creationId xmlns:a16="http://schemas.microsoft.com/office/drawing/2014/main" id="{B062C5A8-E66F-4347-B701-97B32456DDAC}"/>
              </a:ext>
            </a:extLst>
          </p:cNvPr>
          <p:cNvCxnSpPr>
            <a:cxnSpLocks/>
          </p:cNvCxnSpPr>
          <p:nvPr/>
        </p:nvCxnSpPr>
        <p:spPr>
          <a:xfrm flipH="1">
            <a:off x="5069127" y="1117097"/>
            <a:ext cx="4235721" cy="0"/>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86806FE0-B8C8-4BD8-A9A5-698F6C319741}"/>
              </a:ext>
            </a:extLst>
          </p:cNvPr>
          <p:cNvCxnSpPr/>
          <p:nvPr/>
        </p:nvCxnSpPr>
        <p:spPr>
          <a:xfrm>
            <a:off x="5069127" y="1117097"/>
            <a:ext cx="13391" cy="727711"/>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7" name="直線矢印コネクタ 246">
            <a:extLst>
              <a:ext uri="{FF2B5EF4-FFF2-40B4-BE49-F238E27FC236}">
                <a16:creationId xmlns:a16="http://schemas.microsoft.com/office/drawing/2014/main" id="{9AEF89D3-7D11-4FAB-A446-4E1486128B1C}"/>
              </a:ext>
            </a:extLst>
          </p:cNvPr>
          <p:cNvCxnSpPr>
            <a:cxnSpLocks/>
          </p:cNvCxnSpPr>
          <p:nvPr/>
        </p:nvCxnSpPr>
        <p:spPr>
          <a:xfrm>
            <a:off x="5049571" y="1752127"/>
            <a:ext cx="2433678" cy="39851"/>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0" name="直線矢印コネクタ 249">
            <a:extLst>
              <a:ext uri="{FF2B5EF4-FFF2-40B4-BE49-F238E27FC236}">
                <a16:creationId xmlns:a16="http://schemas.microsoft.com/office/drawing/2014/main" id="{766710D5-98F6-456D-87A5-92E5AD2FCC9E}"/>
              </a:ext>
            </a:extLst>
          </p:cNvPr>
          <p:cNvCxnSpPr/>
          <p:nvPr/>
        </p:nvCxnSpPr>
        <p:spPr>
          <a:xfrm>
            <a:off x="7488390" y="1804369"/>
            <a:ext cx="0" cy="589198"/>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2" name="直線矢印コネクタ 251">
            <a:extLst>
              <a:ext uri="{FF2B5EF4-FFF2-40B4-BE49-F238E27FC236}">
                <a16:creationId xmlns:a16="http://schemas.microsoft.com/office/drawing/2014/main" id="{EEBD4B74-A29B-4B38-A673-68F8B0DDD885}"/>
              </a:ext>
            </a:extLst>
          </p:cNvPr>
          <p:cNvCxnSpPr/>
          <p:nvPr/>
        </p:nvCxnSpPr>
        <p:spPr>
          <a:xfrm>
            <a:off x="5013728" y="1859306"/>
            <a:ext cx="0" cy="46564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4" name="直線矢印コネクタ 253">
            <a:extLst>
              <a:ext uri="{FF2B5EF4-FFF2-40B4-BE49-F238E27FC236}">
                <a16:creationId xmlns:a16="http://schemas.microsoft.com/office/drawing/2014/main" id="{26DE605C-EAD5-4E4B-946D-B89B06CAE1F8}"/>
              </a:ext>
            </a:extLst>
          </p:cNvPr>
          <p:cNvCxnSpPr>
            <a:cxnSpLocks/>
          </p:cNvCxnSpPr>
          <p:nvPr/>
        </p:nvCxnSpPr>
        <p:spPr>
          <a:xfrm>
            <a:off x="5003448" y="2318666"/>
            <a:ext cx="1749779" cy="13247"/>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6" name="直線矢印コネクタ 255">
            <a:extLst>
              <a:ext uri="{FF2B5EF4-FFF2-40B4-BE49-F238E27FC236}">
                <a16:creationId xmlns:a16="http://schemas.microsoft.com/office/drawing/2014/main" id="{B54C67AC-A7A6-4BDB-9A47-4027A9427664}"/>
              </a:ext>
            </a:extLst>
          </p:cNvPr>
          <p:cNvCxnSpPr/>
          <p:nvPr/>
        </p:nvCxnSpPr>
        <p:spPr>
          <a:xfrm>
            <a:off x="6759146" y="2322101"/>
            <a:ext cx="0" cy="45091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8" name="直線矢印コネクタ 257">
            <a:extLst>
              <a:ext uri="{FF2B5EF4-FFF2-40B4-BE49-F238E27FC236}">
                <a16:creationId xmlns:a16="http://schemas.microsoft.com/office/drawing/2014/main" id="{D55D3200-3981-4C20-BFAD-9E28FC35866C}"/>
              </a:ext>
            </a:extLst>
          </p:cNvPr>
          <p:cNvCxnSpPr/>
          <p:nvPr/>
        </p:nvCxnSpPr>
        <p:spPr>
          <a:xfrm>
            <a:off x="6781672" y="2895837"/>
            <a:ext cx="0" cy="24943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0" name="直線矢印コネクタ 259">
            <a:extLst>
              <a:ext uri="{FF2B5EF4-FFF2-40B4-BE49-F238E27FC236}">
                <a16:creationId xmlns:a16="http://schemas.microsoft.com/office/drawing/2014/main" id="{8ADD472B-DA0B-4B3B-9770-96752B780A81}"/>
              </a:ext>
            </a:extLst>
          </p:cNvPr>
          <p:cNvCxnSpPr>
            <a:cxnSpLocks/>
          </p:cNvCxnSpPr>
          <p:nvPr/>
        </p:nvCxnSpPr>
        <p:spPr>
          <a:xfrm>
            <a:off x="6771503" y="3172334"/>
            <a:ext cx="926136"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2" name="直線矢印コネクタ 261">
            <a:extLst>
              <a:ext uri="{FF2B5EF4-FFF2-40B4-BE49-F238E27FC236}">
                <a16:creationId xmlns:a16="http://schemas.microsoft.com/office/drawing/2014/main" id="{AE564A6C-4588-4D26-965B-254198389151}"/>
              </a:ext>
            </a:extLst>
          </p:cNvPr>
          <p:cNvCxnSpPr>
            <a:cxnSpLocks/>
          </p:cNvCxnSpPr>
          <p:nvPr/>
        </p:nvCxnSpPr>
        <p:spPr>
          <a:xfrm>
            <a:off x="7686304" y="3172334"/>
            <a:ext cx="11335" cy="25666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4" name="直線矢印コネクタ 263">
            <a:extLst>
              <a:ext uri="{FF2B5EF4-FFF2-40B4-BE49-F238E27FC236}">
                <a16:creationId xmlns:a16="http://schemas.microsoft.com/office/drawing/2014/main" id="{F4B4E722-D8F1-41DD-92EA-B21F97D4FA7F}"/>
              </a:ext>
            </a:extLst>
          </p:cNvPr>
          <p:cNvCxnSpPr/>
          <p:nvPr/>
        </p:nvCxnSpPr>
        <p:spPr>
          <a:xfrm>
            <a:off x="7686304" y="3528261"/>
            <a:ext cx="11335" cy="54470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5" name="直線矢印コネクタ 274">
            <a:extLst>
              <a:ext uri="{FF2B5EF4-FFF2-40B4-BE49-F238E27FC236}">
                <a16:creationId xmlns:a16="http://schemas.microsoft.com/office/drawing/2014/main" id="{B7B4F920-D5B2-4C21-99D5-4DED49293544}"/>
              </a:ext>
            </a:extLst>
          </p:cNvPr>
          <p:cNvCxnSpPr/>
          <p:nvPr/>
        </p:nvCxnSpPr>
        <p:spPr>
          <a:xfrm flipV="1">
            <a:off x="7555124" y="4752585"/>
            <a:ext cx="0" cy="18120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a:extLst>
              <a:ext uri="{FF2B5EF4-FFF2-40B4-BE49-F238E27FC236}">
                <a16:creationId xmlns:a16="http://schemas.microsoft.com/office/drawing/2014/main" id="{89514E83-58B7-4A40-A849-1BBF75E44F67}"/>
              </a:ext>
            </a:extLst>
          </p:cNvPr>
          <p:cNvCxnSpPr/>
          <p:nvPr/>
        </p:nvCxnSpPr>
        <p:spPr>
          <a:xfrm>
            <a:off x="7686304" y="4752585"/>
            <a:ext cx="0" cy="37546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9" name="直線矢印コネクタ 278">
            <a:extLst>
              <a:ext uri="{FF2B5EF4-FFF2-40B4-BE49-F238E27FC236}">
                <a16:creationId xmlns:a16="http://schemas.microsoft.com/office/drawing/2014/main" id="{58582C56-AB68-4CE8-818D-986F35713A31}"/>
              </a:ext>
            </a:extLst>
          </p:cNvPr>
          <p:cNvCxnSpPr/>
          <p:nvPr/>
        </p:nvCxnSpPr>
        <p:spPr>
          <a:xfrm flipH="1">
            <a:off x="7023794" y="5128054"/>
            <a:ext cx="673845"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1" name="直線矢印コネクタ 280">
            <a:extLst>
              <a:ext uri="{FF2B5EF4-FFF2-40B4-BE49-F238E27FC236}">
                <a16:creationId xmlns:a16="http://schemas.microsoft.com/office/drawing/2014/main" id="{B2D3153F-2620-4717-972E-3E07472F5D5A}"/>
              </a:ext>
            </a:extLst>
          </p:cNvPr>
          <p:cNvCxnSpPr>
            <a:cxnSpLocks/>
          </p:cNvCxnSpPr>
          <p:nvPr/>
        </p:nvCxnSpPr>
        <p:spPr>
          <a:xfrm flipV="1">
            <a:off x="7055599" y="4033263"/>
            <a:ext cx="0" cy="109479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7" name="直線矢印コネクタ 286">
            <a:extLst>
              <a:ext uri="{FF2B5EF4-FFF2-40B4-BE49-F238E27FC236}">
                <a16:creationId xmlns:a16="http://schemas.microsoft.com/office/drawing/2014/main" id="{2130EA8A-CA38-4DAA-919F-58A920FE844E}"/>
              </a:ext>
            </a:extLst>
          </p:cNvPr>
          <p:cNvCxnSpPr/>
          <p:nvPr/>
        </p:nvCxnSpPr>
        <p:spPr>
          <a:xfrm flipH="1">
            <a:off x="6611238" y="4033262"/>
            <a:ext cx="412556"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9" name="直線矢印コネクタ 288">
            <a:extLst>
              <a:ext uri="{FF2B5EF4-FFF2-40B4-BE49-F238E27FC236}">
                <a16:creationId xmlns:a16="http://schemas.microsoft.com/office/drawing/2014/main" id="{6245B61E-144B-477D-AC91-64FB8156AB05}"/>
              </a:ext>
            </a:extLst>
          </p:cNvPr>
          <p:cNvCxnSpPr>
            <a:cxnSpLocks/>
          </p:cNvCxnSpPr>
          <p:nvPr/>
        </p:nvCxnSpPr>
        <p:spPr>
          <a:xfrm flipH="1" flipV="1">
            <a:off x="5085324" y="4006502"/>
            <a:ext cx="1422777" cy="1254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5" name="直線矢印コネクタ 294">
            <a:extLst>
              <a:ext uri="{FF2B5EF4-FFF2-40B4-BE49-F238E27FC236}">
                <a16:creationId xmlns:a16="http://schemas.microsoft.com/office/drawing/2014/main" id="{99B21C4C-A3CC-4AA0-96D5-E5BB22DED0FD}"/>
              </a:ext>
            </a:extLst>
          </p:cNvPr>
          <p:cNvCxnSpPr/>
          <p:nvPr/>
        </p:nvCxnSpPr>
        <p:spPr>
          <a:xfrm>
            <a:off x="5122135" y="4019045"/>
            <a:ext cx="0" cy="42136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8" name="正方形/長方形 297">
            <a:extLst>
              <a:ext uri="{FF2B5EF4-FFF2-40B4-BE49-F238E27FC236}">
                <a16:creationId xmlns:a16="http://schemas.microsoft.com/office/drawing/2014/main" id="{6FE203EE-D46B-41A7-B301-D91DE3486780}"/>
              </a:ext>
            </a:extLst>
          </p:cNvPr>
          <p:cNvSpPr/>
          <p:nvPr/>
        </p:nvSpPr>
        <p:spPr>
          <a:xfrm>
            <a:off x="6944915" y="5616737"/>
            <a:ext cx="2308007" cy="302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明朝" panose="02020609040205080304" pitchFamily="17" charset="-128"/>
                <a:ea typeface="ＭＳ 明朝" panose="02020609040205080304" pitchFamily="17" charset="-128"/>
              </a:rPr>
              <a:t>冷水出口・温水出口</a:t>
            </a:r>
          </a:p>
        </p:txBody>
      </p:sp>
      <p:sp>
        <p:nvSpPr>
          <p:cNvPr id="299" name="正方形/長方形 298">
            <a:extLst>
              <a:ext uri="{FF2B5EF4-FFF2-40B4-BE49-F238E27FC236}">
                <a16:creationId xmlns:a16="http://schemas.microsoft.com/office/drawing/2014/main" id="{2E0C3116-3BF9-4478-A9EC-41403B8B27F3}"/>
              </a:ext>
            </a:extLst>
          </p:cNvPr>
          <p:cNvSpPr/>
          <p:nvPr/>
        </p:nvSpPr>
        <p:spPr>
          <a:xfrm>
            <a:off x="9651650" y="5616737"/>
            <a:ext cx="1077399" cy="3145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solidFill>
                  <a:schemeClr val="tx1"/>
                </a:solidFill>
                <a:latin typeface="ＭＳ 明朝" panose="02020609040205080304" pitchFamily="17" charset="-128"/>
                <a:ea typeface="ＭＳ 明朝" panose="02020609040205080304" pitchFamily="17" charset="-128"/>
              </a:rPr>
              <a:t>温水入口</a:t>
            </a:r>
          </a:p>
        </p:txBody>
      </p:sp>
      <p:sp>
        <p:nvSpPr>
          <p:cNvPr id="300" name="正方形/長方形 299">
            <a:extLst>
              <a:ext uri="{FF2B5EF4-FFF2-40B4-BE49-F238E27FC236}">
                <a16:creationId xmlns:a16="http://schemas.microsoft.com/office/drawing/2014/main" id="{7C20652A-9A88-4732-A051-576181E5E204}"/>
              </a:ext>
            </a:extLst>
          </p:cNvPr>
          <p:cNvSpPr/>
          <p:nvPr/>
        </p:nvSpPr>
        <p:spPr>
          <a:xfrm>
            <a:off x="9651650" y="5286379"/>
            <a:ext cx="1077399" cy="3145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solidFill>
                  <a:schemeClr val="tx1"/>
                </a:solidFill>
                <a:latin typeface="ＭＳ 明朝" panose="02020609040205080304" pitchFamily="17" charset="-128"/>
                <a:ea typeface="ＭＳ 明朝" panose="02020609040205080304" pitchFamily="17" charset="-128"/>
              </a:rPr>
              <a:t>冷水入口</a:t>
            </a:r>
          </a:p>
        </p:txBody>
      </p:sp>
      <p:sp>
        <p:nvSpPr>
          <p:cNvPr id="301" name="正方形/長方形 300">
            <a:extLst>
              <a:ext uri="{FF2B5EF4-FFF2-40B4-BE49-F238E27FC236}">
                <a16:creationId xmlns:a16="http://schemas.microsoft.com/office/drawing/2014/main" id="{3D55820F-26B5-4E4E-B1FB-55ABD0EFB5FD}"/>
              </a:ext>
            </a:extLst>
          </p:cNvPr>
          <p:cNvSpPr/>
          <p:nvPr/>
        </p:nvSpPr>
        <p:spPr>
          <a:xfrm>
            <a:off x="5325763" y="1457186"/>
            <a:ext cx="1168948" cy="225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ＭＳ 明朝" panose="02020609040205080304" pitchFamily="17" charset="-128"/>
                <a:ea typeface="ＭＳ 明朝" panose="02020609040205080304" pitchFamily="17" charset="-128"/>
              </a:rPr>
              <a:t>ガス四方弁</a:t>
            </a:r>
          </a:p>
        </p:txBody>
      </p:sp>
      <p:sp>
        <p:nvSpPr>
          <p:cNvPr id="302" name="正方形/長方形 301">
            <a:extLst>
              <a:ext uri="{FF2B5EF4-FFF2-40B4-BE49-F238E27FC236}">
                <a16:creationId xmlns:a16="http://schemas.microsoft.com/office/drawing/2014/main" id="{D989501D-51E8-400C-90FD-3A7C66445ECD}"/>
              </a:ext>
            </a:extLst>
          </p:cNvPr>
          <p:cNvSpPr/>
          <p:nvPr/>
        </p:nvSpPr>
        <p:spPr>
          <a:xfrm>
            <a:off x="5287143" y="3619849"/>
            <a:ext cx="1029734" cy="2347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latin typeface="ＭＳ 明朝" panose="02020609040205080304" pitchFamily="17" charset="-128"/>
                <a:ea typeface="ＭＳ 明朝" panose="02020609040205080304" pitchFamily="17" charset="-128"/>
              </a:rPr>
              <a:t>液</a:t>
            </a:r>
            <a:r>
              <a:rPr kumimoji="1" lang="ja-JP" altLang="en-US" sz="1400" b="1" dirty="0">
                <a:latin typeface="ＭＳ 明朝" panose="02020609040205080304" pitchFamily="17" charset="-128"/>
                <a:ea typeface="ＭＳ 明朝" panose="02020609040205080304" pitchFamily="17" charset="-128"/>
              </a:rPr>
              <a:t>四方弁</a:t>
            </a:r>
          </a:p>
        </p:txBody>
      </p:sp>
      <p:sp>
        <p:nvSpPr>
          <p:cNvPr id="303" name="正方形/長方形 302">
            <a:extLst>
              <a:ext uri="{FF2B5EF4-FFF2-40B4-BE49-F238E27FC236}">
                <a16:creationId xmlns:a16="http://schemas.microsoft.com/office/drawing/2014/main" id="{C9BD3C74-C903-42FD-A15F-FEBAD0FB6E69}"/>
              </a:ext>
            </a:extLst>
          </p:cNvPr>
          <p:cNvSpPr/>
          <p:nvPr/>
        </p:nvSpPr>
        <p:spPr>
          <a:xfrm>
            <a:off x="4855175" y="3354630"/>
            <a:ext cx="571654" cy="177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ＭＳ 明朝" panose="02020609040205080304" pitchFamily="17" charset="-128"/>
                <a:ea typeface="ＭＳ 明朝" panose="02020609040205080304" pitchFamily="17" charset="-128"/>
              </a:rPr>
              <a:t>膨張弁</a:t>
            </a:r>
          </a:p>
        </p:txBody>
      </p:sp>
      <p:sp>
        <p:nvSpPr>
          <p:cNvPr id="304" name="正方形/長方形 303">
            <a:extLst>
              <a:ext uri="{FF2B5EF4-FFF2-40B4-BE49-F238E27FC236}">
                <a16:creationId xmlns:a16="http://schemas.microsoft.com/office/drawing/2014/main" id="{8A548D50-312A-4E76-BF4E-7FD7CEFBFB83}"/>
              </a:ext>
            </a:extLst>
          </p:cNvPr>
          <p:cNvSpPr/>
          <p:nvPr/>
        </p:nvSpPr>
        <p:spPr>
          <a:xfrm>
            <a:off x="4817604" y="2958773"/>
            <a:ext cx="609063" cy="270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ＭＳ 明朝" panose="02020609040205080304" pitchFamily="17" charset="-128"/>
                <a:ea typeface="ＭＳ 明朝" panose="02020609040205080304" pitchFamily="17" charset="-128"/>
              </a:rPr>
              <a:t>電磁弁</a:t>
            </a:r>
          </a:p>
        </p:txBody>
      </p:sp>
      <p:sp>
        <p:nvSpPr>
          <p:cNvPr id="305" name="正方形/長方形 304">
            <a:extLst>
              <a:ext uri="{FF2B5EF4-FFF2-40B4-BE49-F238E27FC236}">
                <a16:creationId xmlns:a16="http://schemas.microsoft.com/office/drawing/2014/main" id="{3F61D0C5-9626-4FB5-B323-B442E2A692B4}"/>
              </a:ext>
            </a:extLst>
          </p:cNvPr>
          <p:cNvSpPr/>
          <p:nvPr/>
        </p:nvSpPr>
        <p:spPr>
          <a:xfrm>
            <a:off x="1977082" y="4542257"/>
            <a:ext cx="1333500" cy="2162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オイルフィルター</a:t>
            </a:r>
          </a:p>
        </p:txBody>
      </p:sp>
      <p:sp>
        <p:nvSpPr>
          <p:cNvPr id="306" name="正方形/長方形 305">
            <a:extLst>
              <a:ext uri="{FF2B5EF4-FFF2-40B4-BE49-F238E27FC236}">
                <a16:creationId xmlns:a16="http://schemas.microsoft.com/office/drawing/2014/main" id="{DC4B0D23-AD40-4831-AA4A-34B3C90231A8}"/>
              </a:ext>
            </a:extLst>
          </p:cNvPr>
          <p:cNvSpPr/>
          <p:nvPr/>
        </p:nvSpPr>
        <p:spPr>
          <a:xfrm>
            <a:off x="3348681" y="4594798"/>
            <a:ext cx="1034928" cy="2111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solidFill>
                  <a:schemeClr val="tx1"/>
                </a:solidFill>
                <a:latin typeface="ＭＳ 明朝" panose="02020609040205080304" pitchFamily="17" charset="-128"/>
                <a:ea typeface="ＭＳ 明朝" panose="02020609040205080304" pitchFamily="17" charset="-128"/>
              </a:rPr>
              <a:t>オイルポンプ</a:t>
            </a:r>
          </a:p>
        </p:txBody>
      </p:sp>
      <p:cxnSp>
        <p:nvCxnSpPr>
          <p:cNvPr id="310" name="直線矢印コネクタ 309">
            <a:extLst>
              <a:ext uri="{FF2B5EF4-FFF2-40B4-BE49-F238E27FC236}">
                <a16:creationId xmlns:a16="http://schemas.microsoft.com/office/drawing/2014/main" id="{FA83B278-5EE7-4C06-A9D0-04DB22E302EC}"/>
              </a:ext>
            </a:extLst>
          </p:cNvPr>
          <p:cNvCxnSpPr>
            <a:cxnSpLocks/>
          </p:cNvCxnSpPr>
          <p:nvPr/>
        </p:nvCxnSpPr>
        <p:spPr>
          <a:xfrm flipH="1">
            <a:off x="3150973" y="4741078"/>
            <a:ext cx="344958" cy="48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2" name="正方形/長方形 311">
            <a:extLst>
              <a:ext uri="{FF2B5EF4-FFF2-40B4-BE49-F238E27FC236}">
                <a16:creationId xmlns:a16="http://schemas.microsoft.com/office/drawing/2014/main" id="{D8225E50-4F6D-4842-BCDE-77E74FEE7F0A}"/>
              </a:ext>
            </a:extLst>
          </p:cNvPr>
          <p:cNvSpPr/>
          <p:nvPr/>
        </p:nvSpPr>
        <p:spPr>
          <a:xfrm>
            <a:off x="5565299" y="5714995"/>
            <a:ext cx="1143816" cy="240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solidFill>
                  <a:schemeClr val="tx1"/>
                </a:solidFill>
                <a:latin typeface="ＭＳ 明朝" panose="02020609040205080304" pitchFamily="17" charset="-128"/>
                <a:ea typeface="ＭＳ 明朝" panose="02020609040205080304" pitchFamily="17" charset="-128"/>
              </a:rPr>
              <a:t>節水弁</a:t>
            </a:r>
          </a:p>
        </p:txBody>
      </p:sp>
      <p:cxnSp>
        <p:nvCxnSpPr>
          <p:cNvPr id="314" name="直線コネクタ 313">
            <a:extLst>
              <a:ext uri="{FF2B5EF4-FFF2-40B4-BE49-F238E27FC236}">
                <a16:creationId xmlns:a16="http://schemas.microsoft.com/office/drawing/2014/main" id="{B77F9FDE-833D-4F3F-8A3A-00B0FAC22E8C}"/>
              </a:ext>
            </a:extLst>
          </p:cNvPr>
          <p:cNvCxnSpPr>
            <a:cxnSpLocks/>
          </p:cNvCxnSpPr>
          <p:nvPr/>
        </p:nvCxnSpPr>
        <p:spPr>
          <a:xfrm>
            <a:off x="8860044" y="1989438"/>
            <a:ext cx="4448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6" name="正方形/長方形 315">
            <a:extLst>
              <a:ext uri="{FF2B5EF4-FFF2-40B4-BE49-F238E27FC236}">
                <a16:creationId xmlns:a16="http://schemas.microsoft.com/office/drawing/2014/main" id="{9BDB0C93-5CE3-4E0A-95C2-4C5EC233835B}"/>
              </a:ext>
            </a:extLst>
          </p:cNvPr>
          <p:cNvSpPr/>
          <p:nvPr/>
        </p:nvSpPr>
        <p:spPr>
          <a:xfrm>
            <a:off x="9321942" y="1798513"/>
            <a:ext cx="1872344" cy="3183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冷房サイクル高圧液配管</a:t>
            </a:r>
          </a:p>
        </p:txBody>
      </p:sp>
      <p:sp>
        <p:nvSpPr>
          <p:cNvPr id="317" name="正方形/長方形 316">
            <a:extLst>
              <a:ext uri="{FF2B5EF4-FFF2-40B4-BE49-F238E27FC236}">
                <a16:creationId xmlns:a16="http://schemas.microsoft.com/office/drawing/2014/main" id="{59048152-70D1-487C-8F66-A668E64C6222}"/>
              </a:ext>
            </a:extLst>
          </p:cNvPr>
          <p:cNvSpPr/>
          <p:nvPr/>
        </p:nvSpPr>
        <p:spPr>
          <a:xfrm>
            <a:off x="9321942" y="2060827"/>
            <a:ext cx="1872344" cy="2578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冷房サイクル低圧液配管</a:t>
            </a:r>
          </a:p>
        </p:txBody>
      </p:sp>
      <p:cxnSp>
        <p:nvCxnSpPr>
          <p:cNvPr id="318" name="直線コネクタ 317">
            <a:extLst>
              <a:ext uri="{FF2B5EF4-FFF2-40B4-BE49-F238E27FC236}">
                <a16:creationId xmlns:a16="http://schemas.microsoft.com/office/drawing/2014/main" id="{D85F9FDA-B0E9-4959-A61A-50A703B84055}"/>
              </a:ext>
            </a:extLst>
          </p:cNvPr>
          <p:cNvCxnSpPr>
            <a:cxnSpLocks/>
          </p:cNvCxnSpPr>
          <p:nvPr/>
        </p:nvCxnSpPr>
        <p:spPr>
          <a:xfrm>
            <a:off x="8893520" y="2146240"/>
            <a:ext cx="4448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7AAC70FE-FAFD-441A-945A-68AACD6744BC}"/>
              </a:ext>
            </a:extLst>
          </p:cNvPr>
          <p:cNvCxnSpPr/>
          <p:nvPr/>
        </p:nvCxnSpPr>
        <p:spPr>
          <a:xfrm>
            <a:off x="9121277" y="2393567"/>
            <a:ext cx="468538" cy="0"/>
          </a:xfrm>
          <a:prstGeom prst="line">
            <a:avLst/>
          </a:prstGeom>
          <a:ln w="38100">
            <a:solidFill>
              <a:srgbClr val="EBB51D"/>
            </a:solidFill>
          </a:ln>
        </p:spPr>
        <p:style>
          <a:lnRef idx="1">
            <a:schemeClr val="accent1"/>
          </a:lnRef>
          <a:fillRef idx="0">
            <a:schemeClr val="accent1"/>
          </a:fillRef>
          <a:effectRef idx="0">
            <a:schemeClr val="accent1"/>
          </a:effectRef>
          <a:fontRef idx="minor">
            <a:schemeClr val="tx1"/>
          </a:fontRef>
        </p:style>
      </p:cxnSp>
      <p:sp>
        <p:nvSpPr>
          <p:cNvPr id="321" name="正方形/長方形 320">
            <a:extLst>
              <a:ext uri="{FF2B5EF4-FFF2-40B4-BE49-F238E27FC236}">
                <a16:creationId xmlns:a16="http://schemas.microsoft.com/office/drawing/2014/main" id="{75341311-34C5-448E-BE20-E90FD7128EC6}"/>
              </a:ext>
            </a:extLst>
          </p:cNvPr>
          <p:cNvSpPr/>
          <p:nvPr/>
        </p:nvSpPr>
        <p:spPr>
          <a:xfrm>
            <a:off x="9465168" y="2236770"/>
            <a:ext cx="615791" cy="3145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solidFill>
                  <a:schemeClr val="tx1"/>
                </a:solidFill>
                <a:latin typeface="ＭＳ 明朝" panose="02020609040205080304" pitchFamily="17" charset="-128"/>
                <a:ea typeface="ＭＳ 明朝" panose="02020609040205080304" pitchFamily="17" charset="-128"/>
              </a:rPr>
              <a:t>油配管</a:t>
            </a:r>
          </a:p>
        </p:txBody>
      </p:sp>
      <p:cxnSp>
        <p:nvCxnSpPr>
          <p:cNvPr id="323" name="直線コネクタ 322">
            <a:extLst>
              <a:ext uri="{FF2B5EF4-FFF2-40B4-BE49-F238E27FC236}">
                <a16:creationId xmlns:a16="http://schemas.microsoft.com/office/drawing/2014/main" id="{CA6B9CB4-9023-4DE6-B84C-70EDACAE0E31}"/>
              </a:ext>
            </a:extLst>
          </p:cNvPr>
          <p:cNvCxnSpPr>
            <a:cxnSpLocks/>
          </p:cNvCxnSpPr>
          <p:nvPr/>
        </p:nvCxnSpPr>
        <p:spPr>
          <a:xfrm flipV="1">
            <a:off x="9129640" y="2565093"/>
            <a:ext cx="470285" cy="63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4" name="正方形/長方形 323">
            <a:extLst>
              <a:ext uri="{FF2B5EF4-FFF2-40B4-BE49-F238E27FC236}">
                <a16:creationId xmlns:a16="http://schemas.microsoft.com/office/drawing/2014/main" id="{DA646EFB-17A2-42D7-9CCE-98924C9ECDBF}"/>
              </a:ext>
            </a:extLst>
          </p:cNvPr>
          <p:cNvSpPr/>
          <p:nvPr/>
        </p:nvSpPr>
        <p:spPr>
          <a:xfrm>
            <a:off x="9423229" y="2444076"/>
            <a:ext cx="802830" cy="3145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a:solidFill>
                  <a:schemeClr val="tx1"/>
                </a:solidFill>
                <a:latin typeface="ＭＳ 明朝" panose="02020609040205080304" pitchFamily="17" charset="-128"/>
                <a:ea typeface="ＭＳ 明朝" panose="02020609040205080304" pitchFamily="17" charset="-128"/>
              </a:rPr>
              <a:t>冷水配管</a:t>
            </a:r>
            <a:endParaRPr kumimoji="1" lang="ja-JP" altLang="en-US" sz="1050" b="1" dirty="0">
              <a:solidFill>
                <a:schemeClr val="tx1"/>
              </a:solidFill>
              <a:latin typeface="ＭＳ 明朝" panose="02020609040205080304" pitchFamily="17" charset="-128"/>
              <a:ea typeface="ＭＳ 明朝" panose="02020609040205080304" pitchFamily="17" charset="-128"/>
            </a:endParaRPr>
          </a:p>
        </p:txBody>
      </p:sp>
      <p:cxnSp>
        <p:nvCxnSpPr>
          <p:cNvPr id="331" name="直線コネクタ 330">
            <a:extLst>
              <a:ext uri="{FF2B5EF4-FFF2-40B4-BE49-F238E27FC236}">
                <a16:creationId xmlns:a16="http://schemas.microsoft.com/office/drawing/2014/main" id="{9FE5936C-8723-4052-8A59-3932ADDB1BAE}"/>
              </a:ext>
            </a:extLst>
          </p:cNvPr>
          <p:cNvCxnSpPr>
            <a:cxnSpLocks/>
          </p:cNvCxnSpPr>
          <p:nvPr/>
        </p:nvCxnSpPr>
        <p:spPr>
          <a:xfrm>
            <a:off x="9252922" y="3243646"/>
            <a:ext cx="444803"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0" name="正方形/長方形 329">
            <a:extLst>
              <a:ext uri="{FF2B5EF4-FFF2-40B4-BE49-F238E27FC236}">
                <a16:creationId xmlns:a16="http://schemas.microsoft.com/office/drawing/2014/main" id="{35D5AFB8-A447-4877-8BC8-A97F896B62C0}"/>
              </a:ext>
            </a:extLst>
          </p:cNvPr>
          <p:cNvSpPr/>
          <p:nvPr/>
        </p:nvSpPr>
        <p:spPr>
          <a:xfrm>
            <a:off x="9537358" y="3060121"/>
            <a:ext cx="1727486" cy="3183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暖房サイクル高圧液配管</a:t>
            </a:r>
          </a:p>
        </p:txBody>
      </p:sp>
      <p:cxnSp>
        <p:nvCxnSpPr>
          <p:cNvPr id="332" name="直線コネクタ 331">
            <a:extLst>
              <a:ext uri="{FF2B5EF4-FFF2-40B4-BE49-F238E27FC236}">
                <a16:creationId xmlns:a16="http://schemas.microsoft.com/office/drawing/2014/main" id="{4404B015-AE8F-426A-9CB3-CE37805595B0}"/>
              </a:ext>
            </a:extLst>
          </p:cNvPr>
          <p:cNvCxnSpPr>
            <a:cxnSpLocks/>
          </p:cNvCxnSpPr>
          <p:nvPr/>
        </p:nvCxnSpPr>
        <p:spPr>
          <a:xfrm>
            <a:off x="9252921" y="3429000"/>
            <a:ext cx="444803"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33" name="正方形/長方形 332">
            <a:extLst>
              <a:ext uri="{FF2B5EF4-FFF2-40B4-BE49-F238E27FC236}">
                <a16:creationId xmlns:a16="http://schemas.microsoft.com/office/drawing/2014/main" id="{56333C31-71F8-4E64-96E5-FAA02E86F6C0}"/>
              </a:ext>
            </a:extLst>
          </p:cNvPr>
          <p:cNvSpPr/>
          <p:nvPr/>
        </p:nvSpPr>
        <p:spPr>
          <a:xfrm>
            <a:off x="9554516" y="3285370"/>
            <a:ext cx="1727486" cy="3183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tx1"/>
                </a:solidFill>
                <a:latin typeface="ＭＳ 明朝" panose="02020609040205080304" pitchFamily="17" charset="-128"/>
                <a:ea typeface="ＭＳ 明朝" panose="02020609040205080304" pitchFamily="17" charset="-128"/>
              </a:rPr>
              <a:t>暖房サイクル低圧液配管</a:t>
            </a:r>
          </a:p>
        </p:txBody>
      </p:sp>
      <p:sp>
        <p:nvSpPr>
          <p:cNvPr id="335" name="正方形/長方形 334">
            <a:extLst>
              <a:ext uri="{FF2B5EF4-FFF2-40B4-BE49-F238E27FC236}">
                <a16:creationId xmlns:a16="http://schemas.microsoft.com/office/drawing/2014/main" id="{E881CD06-ACC4-4846-B319-F952D2ABB5A8}"/>
              </a:ext>
            </a:extLst>
          </p:cNvPr>
          <p:cNvSpPr/>
          <p:nvPr/>
        </p:nvSpPr>
        <p:spPr>
          <a:xfrm>
            <a:off x="9539580" y="3463684"/>
            <a:ext cx="650769" cy="3145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solidFill>
                  <a:schemeClr val="tx1"/>
                </a:solidFill>
                <a:latin typeface="ＭＳ 明朝" panose="02020609040205080304" pitchFamily="17" charset="-128"/>
                <a:ea typeface="ＭＳ 明朝" panose="02020609040205080304" pitchFamily="17" charset="-128"/>
              </a:rPr>
              <a:t>油配管</a:t>
            </a:r>
          </a:p>
        </p:txBody>
      </p:sp>
      <p:sp>
        <p:nvSpPr>
          <p:cNvPr id="337" name="正方形/長方形 336">
            <a:extLst>
              <a:ext uri="{FF2B5EF4-FFF2-40B4-BE49-F238E27FC236}">
                <a16:creationId xmlns:a16="http://schemas.microsoft.com/office/drawing/2014/main" id="{513C5E97-2E75-4154-8D33-CDA539F275DF}"/>
              </a:ext>
            </a:extLst>
          </p:cNvPr>
          <p:cNvSpPr/>
          <p:nvPr/>
        </p:nvSpPr>
        <p:spPr>
          <a:xfrm>
            <a:off x="9588843" y="3693744"/>
            <a:ext cx="727090" cy="2764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a:solidFill>
                  <a:schemeClr val="tx1"/>
                </a:solidFill>
                <a:latin typeface="ＭＳ 明朝" panose="02020609040205080304" pitchFamily="17" charset="-128"/>
                <a:ea typeface="ＭＳ 明朝" panose="02020609040205080304" pitchFamily="17" charset="-128"/>
              </a:rPr>
              <a:t>温水配管</a:t>
            </a:r>
            <a:endParaRPr kumimoji="1" lang="ja-JP" altLang="en-US" sz="1050" b="1" dirty="0">
              <a:solidFill>
                <a:schemeClr val="tx1"/>
              </a:solidFill>
              <a:latin typeface="ＭＳ 明朝" panose="02020609040205080304" pitchFamily="17" charset="-128"/>
              <a:ea typeface="ＭＳ 明朝" panose="02020609040205080304" pitchFamily="17" charset="-128"/>
            </a:endParaRPr>
          </a:p>
        </p:txBody>
      </p:sp>
      <p:sp>
        <p:nvSpPr>
          <p:cNvPr id="2" name="フッター プレースホルダー 1">
            <a:extLst>
              <a:ext uri="{FF2B5EF4-FFF2-40B4-BE49-F238E27FC236}">
                <a16:creationId xmlns:a16="http://schemas.microsoft.com/office/drawing/2014/main" id="{539C39A2-2028-4761-8F0C-EE50A53BD383}"/>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66</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57125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B79519-20B3-4979-9F5A-86AFCF73E290}"/>
              </a:ext>
            </a:extLst>
          </p:cNvPr>
          <p:cNvSpPr>
            <a:spLocks noGrp="1"/>
          </p:cNvSpPr>
          <p:nvPr>
            <p:ph type="title"/>
          </p:nvPr>
        </p:nvSpPr>
        <p:spPr>
          <a:xfrm>
            <a:off x="838200" y="365125"/>
            <a:ext cx="10515600" cy="854075"/>
          </a:xfrm>
        </p:spPr>
        <p:txBody>
          <a:bodyPr>
            <a:normAutofit/>
          </a:bodyPr>
          <a:lstStyle/>
          <a:p>
            <a:pPr algn="ctr"/>
            <a:r>
              <a:rPr kumimoji="1" lang="ja-JP" altLang="en-US" sz="4000" b="1" dirty="0">
                <a:solidFill>
                  <a:srgbClr val="FF0000"/>
                </a:solidFill>
                <a:latin typeface="ＭＳ 明朝" panose="02020609040205080304" pitchFamily="17" charset="-128"/>
                <a:ea typeface="ＭＳ 明朝" panose="02020609040205080304" pitchFamily="17" charset="-128"/>
              </a:rPr>
              <a:t>緊急時の対応</a:t>
            </a:r>
            <a:r>
              <a:rPr kumimoji="1" lang="ja-JP" altLang="en-US" sz="4000" b="1" dirty="0">
                <a:latin typeface="ＭＳ 明朝" panose="02020609040205080304" pitchFamily="17" charset="-128"/>
                <a:ea typeface="ＭＳ 明朝" panose="02020609040205080304" pitchFamily="17" charset="-128"/>
              </a:rPr>
              <a:t>（大型空調設備）</a:t>
            </a:r>
          </a:p>
        </p:txBody>
      </p:sp>
      <p:graphicFrame>
        <p:nvGraphicFramePr>
          <p:cNvPr id="4" name="表 4">
            <a:extLst>
              <a:ext uri="{FF2B5EF4-FFF2-40B4-BE49-F238E27FC236}">
                <a16:creationId xmlns:a16="http://schemas.microsoft.com/office/drawing/2014/main" id="{8B5A3B5A-A142-479F-AF5D-38515DF2CECE}"/>
              </a:ext>
            </a:extLst>
          </p:cNvPr>
          <p:cNvGraphicFramePr>
            <a:graphicFrameLocks noGrp="1"/>
          </p:cNvGraphicFramePr>
          <p:nvPr>
            <p:ph idx="1"/>
            <p:extLst>
              <p:ext uri="{D42A27DB-BD31-4B8C-83A1-F6EECF244321}">
                <p14:modId xmlns:p14="http://schemas.microsoft.com/office/powerpoint/2010/main" val="1645036097"/>
              </p:ext>
            </p:extLst>
          </p:nvPr>
        </p:nvGraphicFramePr>
        <p:xfrm>
          <a:off x="838200" y="1219200"/>
          <a:ext cx="10515597" cy="49047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450620450"/>
                    </a:ext>
                  </a:extLst>
                </a:gridCol>
                <a:gridCol w="2781300">
                  <a:extLst>
                    <a:ext uri="{9D8B030D-6E8A-4147-A177-3AD203B41FA5}">
                      <a16:colId xmlns:a16="http://schemas.microsoft.com/office/drawing/2014/main" val="459798417"/>
                    </a:ext>
                  </a:extLst>
                </a:gridCol>
                <a:gridCol w="6019797">
                  <a:extLst>
                    <a:ext uri="{9D8B030D-6E8A-4147-A177-3AD203B41FA5}">
                      <a16:colId xmlns:a16="http://schemas.microsoft.com/office/drawing/2014/main" val="1980266342"/>
                    </a:ext>
                  </a:extLst>
                </a:gridCol>
              </a:tblGrid>
              <a:tr h="546100">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注意事項</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点 検 箇 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点 検 事 項 及 び 対 策</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526208"/>
                  </a:ext>
                </a:extLst>
              </a:tr>
              <a:tr h="1943100">
                <a:tc>
                  <a:txBody>
                    <a:bodyPr/>
                    <a:lstStyle/>
                    <a:p>
                      <a:pPr algn="ctr"/>
                      <a:r>
                        <a:rPr kumimoji="1" lang="ja-JP" altLang="en-US" sz="2800" b="1" dirty="0">
                          <a:solidFill>
                            <a:schemeClr val="tx1"/>
                          </a:solidFill>
                          <a:latin typeface="ＭＳ 明朝" panose="02020609040205080304" pitchFamily="17" charset="-128"/>
                          <a:ea typeface="ＭＳ 明朝" panose="02020609040205080304" pitchFamily="17" charset="-128"/>
                        </a:rPr>
                        <a:t>緊急時の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pPr algn="ctr"/>
                      <a:r>
                        <a:rPr kumimoji="1" lang="ja-JP" altLang="en-US" sz="2800" b="1" dirty="0">
                          <a:solidFill>
                            <a:schemeClr val="tx1"/>
                          </a:solidFill>
                          <a:latin typeface="ＭＳ 明朝" panose="02020609040205080304" pitchFamily="17" charset="-128"/>
                          <a:ea typeface="ＭＳ 明朝" panose="02020609040205080304" pitchFamily="17" charset="-128"/>
                        </a:rPr>
                        <a:t>初期対応</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冷媒配管系統の電磁弁、止弁の取付位置及び取付数量の把握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冷媒配管系統の電磁弁に番号札を取り付ける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冷媒の流れの方向に沿って順番に</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番号札をつける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取付けた番号札に従ってフリーハ</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ンドで冷媒配管系統図が書けるよ</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うに保安教育訓練をする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3.</a:t>
                      </a:r>
                      <a:r>
                        <a:rPr kumimoji="1" lang="ja-JP" altLang="en-US" sz="2800" b="1" dirty="0">
                          <a:solidFill>
                            <a:schemeClr val="tx1"/>
                          </a:solidFill>
                          <a:latin typeface="ＭＳ 明朝" panose="02020609040205080304" pitchFamily="17" charset="-128"/>
                          <a:ea typeface="ＭＳ 明朝" panose="02020609040205080304" pitchFamily="17" charset="-128"/>
                        </a:rPr>
                        <a:t>冷媒配管系統を理解していないと</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ガス漏れ事故発生時の初期対応が</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出来ないことを理解させる</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836290"/>
                  </a:ext>
                </a:extLst>
              </a:tr>
            </a:tbl>
          </a:graphicData>
        </a:graphic>
      </p:graphicFrame>
      <p:sp>
        <p:nvSpPr>
          <p:cNvPr id="3" name="フッター プレースホルダー 2">
            <a:extLst>
              <a:ext uri="{FF2B5EF4-FFF2-40B4-BE49-F238E27FC236}">
                <a16:creationId xmlns:a16="http://schemas.microsoft.com/office/drawing/2014/main" id="{3BA02123-46D3-4EB3-A301-DC75A5A909C6}"/>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67</a:t>
            </a:r>
          </a:p>
        </p:txBody>
      </p:sp>
    </p:spTree>
    <p:extLst>
      <p:ext uri="{BB962C8B-B14F-4D97-AF65-F5344CB8AC3E}">
        <p14:creationId xmlns:p14="http://schemas.microsoft.com/office/powerpoint/2010/main" val="3766007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9292EAA0-D24C-4A43-9062-A7AC40C6BAE6}"/>
              </a:ext>
            </a:extLst>
          </p:cNvPr>
          <p:cNvGraphicFramePr>
            <a:graphicFrameLocks noGrp="1"/>
          </p:cNvGraphicFramePr>
          <p:nvPr>
            <p:ph idx="1"/>
            <p:extLst>
              <p:ext uri="{D42A27DB-BD31-4B8C-83A1-F6EECF244321}">
                <p14:modId xmlns:p14="http://schemas.microsoft.com/office/powerpoint/2010/main" val="1596567863"/>
              </p:ext>
            </p:extLst>
          </p:nvPr>
        </p:nvGraphicFramePr>
        <p:xfrm>
          <a:off x="838200" y="660400"/>
          <a:ext cx="10515597" cy="530352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3926012074"/>
                    </a:ext>
                  </a:extLst>
                </a:gridCol>
                <a:gridCol w="1663700">
                  <a:extLst>
                    <a:ext uri="{9D8B030D-6E8A-4147-A177-3AD203B41FA5}">
                      <a16:colId xmlns:a16="http://schemas.microsoft.com/office/drawing/2014/main" val="3578193521"/>
                    </a:ext>
                  </a:extLst>
                </a:gridCol>
                <a:gridCol w="7505697">
                  <a:extLst>
                    <a:ext uri="{9D8B030D-6E8A-4147-A177-3AD203B41FA5}">
                      <a16:colId xmlns:a16="http://schemas.microsoft.com/office/drawing/2014/main" val="2436095746"/>
                    </a:ext>
                  </a:extLst>
                </a:gridCol>
              </a:tblGrid>
              <a:tr h="1701800">
                <a:tc>
                  <a:txBody>
                    <a:bodyPr/>
                    <a:lstStyle/>
                    <a:p>
                      <a:r>
                        <a:rPr kumimoji="1" lang="ja-JP" altLang="en-US" sz="2800" dirty="0">
                          <a:solidFill>
                            <a:schemeClr val="tx1"/>
                          </a:solidFill>
                          <a:latin typeface="ＭＳ 明朝" panose="02020609040205080304" pitchFamily="17" charset="-128"/>
                          <a:ea typeface="ＭＳ 明朝" panose="02020609040205080304" pitchFamily="17" charset="-128"/>
                        </a:rPr>
                        <a:t>ポンプ</a:t>
                      </a:r>
                      <a:endParaRPr kumimoji="1" lang="en-US" altLang="ja-JP" sz="2800" dirty="0">
                        <a:solidFill>
                          <a:schemeClr val="tx1"/>
                        </a:solidFill>
                        <a:latin typeface="ＭＳ 明朝" panose="02020609040205080304" pitchFamily="17" charset="-128"/>
                        <a:ea typeface="ＭＳ 明朝" panose="02020609040205080304" pitchFamily="17" charset="-128"/>
                      </a:endParaRPr>
                    </a:p>
                    <a:p>
                      <a:r>
                        <a:rPr kumimoji="1" lang="ja-JP" altLang="en-US" sz="2800" dirty="0">
                          <a:solidFill>
                            <a:schemeClr val="tx1"/>
                          </a:solidFill>
                          <a:latin typeface="ＭＳ 明朝" panose="02020609040205080304" pitchFamily="17" charset="-128"/>
                          <a:ea typeface="ＭＳ 明朝" panose="02020609040205080304" pitchFamily="17" charset="-128"/>
                        </a:rPr>
                        <a:t>ダウン</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冷媒回収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冷媒配管中の冷媒の流れの方向、流体の種</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類「液・ガス」の把握</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バルブ操作の順番の確認</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3.</a:t>
                      </a:r>
                      <a:r>
                        <a:rPr kumimoji="1" lang="ja-JP" altLang="en-US" sz="2800" b="1" dirty="0">
                          <a:solidFill>
                            <a:schemeClr val="tx1"/>
                          </a:solidFill>
                          <a:latin typeface="ＭＳ 明朝" panose="02020609040205080304" pitchFamily="17" charset="-128"/>
                          <a:ea typeface="ＭＳ 明朝" panose="02020609040205080304" pitchFamily="17" charset="-128"/>
                        </a:rPr>
                        <a:t>装置内の圧力を確認し、圧縮機を停止する</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198069"/>
                  </a:ext>
                </a:extLst>
              </a:tr>
              <a:tr h="1701800">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ガス漏れ事故発　生</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ja-JP" altLang="en-US" sz="2800" b="1" dirty="0">
                          <a:solidFill>
                            <a:schemeClr val="tx1"/>
                          </a:solidFill>
                          <a:latin typeface="ＭＳ 明朝" panose="02020609040205080304" pitchFamily="17" charset="-128"/>
                          <a:ea typeface="ＭＳ 明朝" panose="02020609040205080304" pitchFamily="17" charset="-128"/>
                        </a:rPr>
                        <a:t>ガス漏れ箇所の確認と状況判断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kumimoji="1" lang="en-US" altLang="ja-JP" sz="2800" b="1" dirty="0">
                          <a:solidFill>
                            <a:schemeClr val="tx1"/>
                          </a:solidFill>
                          <a:latin typeface="ＭＳ 明朝" panose="02020609040205080304" pitchFamily="17" charset="-128"/>
                          <a:ea typeface="ＭＳ 明朝" panose="02020609040205080304" pitchFamily="17" charset="-128"/>
                        </a:rPr>
                        <a:t>1.</a:t>
                      </a:r>
                      <a:r>
                        <a:rPr kumimoji="1" lang="ja-JP" altLang="en-US" sz="2800" b="1" dirty="0">
                          <a:solidFill>
                            <a:schemeClr val="tx1"/>
                          </a:solidFill>
                          <a:latin typeface="ＭＳ 明朝" panose="02020609040205080304" pitchFamily="17" charset="-128"/>
                          <a:ea typeface="ＭＳ 明朝" panose="02020609040205080304" pitchFamily="17" charset="-128"/>
                        </a:rPr>
                        <a:t>運転を中止して、ガス漏れ箇所を確認して</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、ガス漏れ箇所の前後のバルブを閉鎖する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2.</a:t>
                      </a:r>
                      <a:r>
                        <a:rPr kumimoji="1" lang="ja-JP" altLang="en-US" sz="2800" b="1" dirty="0">
                          <a:solidFill>
                            <a:schemeClr val="tx1"/>
                          </a:solidFill>
                          <a:latin typeface="ＭＳ 明朝" panose="02020609040205080304" pitchFamily="17" charset="-128"/>
                          <a:ea typeface="ＭＳ 明朝" panose="02020609040205080304" pitchFamily="17" charset="-128"/>
                        </a:rPr>
                        <a:t>作業に必要な保安従事者以外は避難させる</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en-US" altLang="ja-JP" sz="2800" b="1" dirty="0">
                          <a:solidFill>
                            <a:schemeClr val="tx1"/>
                          </a:solidFill>
                          <a:latin typeface="ＭＳ 明朝" panose="02020609040205080304" pitchFamily="17" charset="-128"/>
                          <a:ea typeface="ＭＳ 明朝" panose="02020609040205080304" pitchFamily="17" charset="-128"/>
                        </a:rPr>
                        <a:t>3.</a:t>
                      </a:r>
                      <a:r>
                        <a:rPr kumimoji="1" lang="ja-JP" altLang="en-US" sz="2800" b="1" dirty="0">
                          <a:solidFill>
                            <a:schemeClr val="tx1"/>
                          </a:solidFill>
                          <a:latin typeface="ＭＳ 明朝" panose="02020609040205080304" pitchFamily="17" charset="-128"/>
                          <a:ea typeface="ＭＳ 明朝" panose="02020609040205080304" pitchFamily="17" charset="-128"/>
                        </a:rPr>
                        <a:t>メンテナンス業者に連絡してガス漏れ箇所</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の修理依頼をする、同時に関係官庁に事故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発生（第１報）を入れる　　　　　　　　　　　</a:t>
                      </a:r>
                      <a:r>
                        <a:rPr kumimoji="1" lang="en-US" altLang="ja-JP" sz="2800" b="1" dirty="0">
                          <a:solidFill>
                            <a:schemeClr val="tx1"/>
                          </a:solidFill>
                          <a:latin typeface="ＭＳ 明朝" panose="02020609040205080304" pitchFamily="17" charset="-128"/>
                          <a:ea typeface="ＭＳ 明朝" panose="02020609040205080304" pitchFamily="17" charset="-128"/>
                        </a:rPr>
                        <a:t>4.</a:t>
                      </a:r>
                      <a:r>
                        <a:rPr kumimoji="1" lang="ja-JP" altLang="en-US" sz="2800" b="1" dirty="0">
                          <a:solidFill>
                            <a:schemeClr val="tx1"/>
                          </a:solidFill>
                          <a:latin typeface="ＭＳ 明朝" panose="02020609040205080304" pitchFamily="17" charset="-128"/>
                          <a:ea typeface="ＭＳ 明朝" panose="02020609040205080304" pitchFamily="17" charset="-128"/>
                        </a:rPr>
                        <a:t>必要に応じて高圧ガス変更許可申請を行い　</a:t>
                      </a:r>
                      <a:endParaRPr kumimoji="1" lang="en-US" altLang="ja-JP" sz="2800" b="1" dirty="0">
                        <a:solidFill>
                          <a:schemeClr val="tx1"/>
                        </a:solidFill>
                        <a:latin typeface="ＭＳ 明朝" panose="02020609040205080304" pitchFamily="17" charset="-128"/>
                        <a:ea typeface="ＭＳ 明朝" panose="02020609040205080304" pitchFamily="17" charset="-128"/>
                      </a:endParaRPr>
                    </a:p>
                    <a:p>
                      <a:r>
                        <a:rPr kumimoji="1" lang="ja-JP" altLang="en-US" sz="2800" b="1" dirty="0">
                          <a:solidFill>
                            <a:schemeClr val="tx1"/>
                          </a:solidFill>
                          <a:latin typeface="ＭＳ 明朝" panose="02020609040205080304" pitchFamily="17" charset="-128"/>
                          <a:ea typeface="ＭＳ 明朝" panose="02020609040205080304" pitchFamily="17" charset="-128"/>
                        </a:rPr>
                        <a:t>　修理する又は高圧ガス変更届を提出する</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231084"/>
                  </a:ext>
                </a:extLst>
              </a:tr>
            </a:tbl>
          </a:graphicData>
        </a:graphic>
      </p:graphicFrame>
      <p:sp>
        <p:nvSpPr>
          <p:cNvPr id="2" name="フッター プレースホルダー 1">
            <a:extLst>
              <a:ext uri="{FF2B5EF4-FFF2-40B4-BE49-F238E27FC236}">
                <a16:creationId xmlns:a16="http://schemas.microsoft.com/office/drawing/2014/main" id="{8EF92695-FE66-47CE-9D49-B2FE0A9EC56A}"/>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47251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DF99A3E8-A271-4956-8321-E4213DEA055B}"/>
              </a:ext>
            </a:extLst>
          </p:cNvPr>
          <p:cNvSpPr txBox="1">
            <a:spLocks noGrp="1"/>
          </p:cNvSpPr>
          <p:nvPr>
            <p:ph idx="1"/>
          </p:nvPr>
        </p:nvSpPr>
        <p:spPr>
          <a:xfrm>
            <a:off x="838200" y="555625"/>
            <a:ext cx="10443519" cy="652358"/>
          </a:xfrm>
          <a:prstGeom prst="rect">
            <a:avLst/>
          </a:prstGeom>
          <a:noFill/>
        </p:spPr>
        <p:txBody>
          <a:bodyPr wrap="square" rtlCol="0">
            <a:spAutoFit/>
          </a:bodyPr>
          <a:lstStyle/>
          <a:p>
            <a:pPr marL="0" indent="0" algn="ctr">
              <a:buNone/>
            </a:pPr>
            <a:r>
              <a:rPr kumimoji="1" lang="ja-JP" altLang="en-US" sz="4000" b="1" dirty="0">
                <a:latin typeface="ＭＳ 明朝" panose="02020609040205080304" pitchFamily="17" charset="-128"/>
                <a:ea typeface="ＭＳ 明朝" panose="02020609040205080304" pitchFamily="17" charset="-128"/>
              </a:rPr>
              <a:t>万が一事故が起こってしまった場合</a:t>
            </a:r>
          </a:p>
        </p:txBody>
      </p:sp>
      <p:sp>
        <p:nvSpPr>
          <p:cNvPr id="5" name="テキスト ボックス 4">
            <a:extLst>
              <a:ext uri="{FF2B5EF4-FFF2-40B4-BE49-F238E27FC236}">
                <a16:creationId xmlns:a16="http://schemas.microsoft.com/office/drawing/2014/main" id="{59FE30F3-BDE0-42DC-B983-3D17F9BA4688}"/>
              </a:ext>
            </a:extLst>
          </p:cNvPr>
          <p:cNvSpPr txBox="1"/>
          <p:nvPr/>
        </p:nvSpPr>
        <p:spPr>
          <a:xfrm>
            <a:off x="617577" y="1329634"/>
            <a:ext cx="10956846" cy="461665"/>
          </a:xfrm>
          <a:prstGeom prst="rect">
            <a:avLst/>
          </a:prstGeom>
          <a:noFill/>
        </p:spPr>
        <p:txBody>
          <a:bodyPr wrap="none" rtlCol="0">
            <a:spAutoFit/>
          </a:bodyPr>
          <a:lstStyle/>
          <a:p>
            <a:r>
              <a:rPr kumimoji="1" lang="ja-JP" altLang="en-US" sz="2400" b="1" i="1" dirty="0">
                <a:latin typeface="ＭＳ 明朝" panose="02020609040205080304" pitchFamily="17" charset="-128"/>
                <a:ea typeface="ＭＳ 明朝" panose="02020609040205080304" pitchFamily="17" charset="-128"/>
              </a:rPr>
              <a:t>事故が発生（覚知）した場合には，速やかに事故発生の通報をしてください。</a:t>
            </a:r>
          </a:p>
        </p:txBody>
      </p:sp>
      <p:sp>
        <p:nvSpPr>
          <p:cNvPr id="6" name="テキスト ボックス 5">
            <a:extLst>
              <a:ext uri="{FF2B5EF4-FFF2-40B4-BE49-F238E27FC236}">
                <a16:creationId xmlns:a16="http://schemas.microsoft.com/office/drawing/2014/main" id="{F92BC932-D460-45CB-BC62-CECF3C805133}"/>
              </a:ext>
            </a:extLst>
          </p:cNvPr>
          <p:cNvSpPr txBox="1"/>
          <p:nvPr/>
        </p:nvSpPr>
        <p:spPr>
          <a:xfrm>
            <a:off x="3645243" y="1912950"/>
            <a:ext cx="7929180" cy="2031325"/>
          </a:xfrm>
          <a:prstGeom prst="rect">
            <a:avLst/>
          </a:prstGeom>
          <a:solidFill>
            <a:schemeClr val="bg1"/>
          </a:solidFill>
          <a:ln w="38100">
            <a:solidFill>
              <a:schemeClr val="tx1"/>
            </a:solidFill>
          </a:ln>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平日</a:t>
            </a:r>
            <a:endParaRPr lang="en-US" altLang="ja-JP" b="1"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　消防安全課産業保安室　　　　　 </a:t>
            </a:r>
            <a:r>
              <a:rPr lang="en-US" altLang="ja-JP" b="1" dirty="0">
                <a:latin typeface="ＭＳ 明朝" panose="02020609040205080304" pitchFamily="17" charset="-128"/>
                <a:ea typeface="ＭＳ 明朝" panose="02020609040205080304" pitchFamily="17" charset="-128"/>
              </a:rPr>
              <a:t>TEL:029-301-2891  FAX:029-301-2887</a:t>
            </a:r>
          </a:p>
          <a:p>
            <a:pPr algn="r"/>
            <a:r>
              <a:rPr kumimoji="1" lang="en-US" altLang="ja-JP"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県北県民センター環境・保安課   </a:t>
            </a:r>
            <a:r>
              <a:rPr kumimoji="1" lang="en-US" altLang="ja-JP" b="1" dirty="0">
                <a:latin typeface="ＭＳ 明朝" panose="02020609040205080304" pitchFamily="17" charset="-128"/>
                <a:ea typeface="ＭＳ 明朝" panose="02020609040205080304" pitchFamily="17" charset="-128"/>
              </a:rPr>
              <a:t>TEL:0294-80-3555  FAX:0294-80-3555</a:t>
            </a:r>
          </a:p>
          <a:p>
            <a:pPr algn="r"/>
            <a:r>
              <a:rPr lang="en-US" altLang="ja-JP" b="1"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日立商工労働センター　　　　   </a:t>
            </a:r>
            <a:r>
              <a:rPr lang="en-US" altLang="ja-JP" b="1" dirty="0">
                <a:latin typeface="ＭＳ 明朝" panose="02020609040205080304" pitchFamily="17" charset="-128"/>
                <a:ea typeface="ＭＳ 明朝" panose="02020609040205080304" pitchFamily="17" charset="-128"/>
              </a:rPr>
              <a:t>TEL:0294-21-6711  FAX:0294-21-6711</a:t>
            </a:r>
          </a:p>
          <a:p>
            <a:pPr algn="r"/>
            <a:r>
              <a:rPr kumimoji="1" lang="en-US" altLang="ja-JP"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鹿行県民センター環境・保安課   </a:t>
            </a:r>
            <a:r>
              <a:rPr kumimoji="1" lang="en-US" altLang="ja-JP" b="1" dirty="0">
                <a:latin typeface="ＭＳ 明朝" panose="02020609040205080304" pitchFamily="17" charset="-128"/>
                <a:ea typeface="ＭＳ 明朝" panose="02020609040205080304" pitchFamily="17" charset="-128"/>
              </a:rPr>
              <a:t>TEL:0291-33-6056</a:t>
            </a:r>
            <a:r>
              <a:rPr lang="en-US" altLang="ja-JP" b="1" dirty="0">
                <a:latin typeface="ＭＳ 明朝" panose="02020609040205080304" pitchFamily="17" charset="-128"/>
                <a:ea typeface="ＭＳ 明朝" panose="02020609040205080304" pitchFamily="17" charset="-128"/>
              </a:rPr>
              <a:t>  FAX:0291-33-5638</a:t>
            </a:r>
          </a:p>
          <a:p>
            <a:pPr algn="r"/>
            <a:r>
              <a:rPr kumimoji="1" lang="en-US" altLang="ja-JP"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県南県民センター環境・保安課   </a:t>
            </a:r>
            <a:r>
              <a:rPr kumimoji="1" lang="en-US" altLang="ja-JP" b="1" dirty="0">
                <a:latin typeface="ＭＳ 明朝" panose="02020609040205080304" pitchFamily="17" charset="-128"/>
                <a:ea typeface="ＭＳ 明朝" panose="02020609040205080304" pitchFamily="17" charset="-128"/>
              </a:rPr>
              <a:t>TEL:029-822-7067  FAX:029-822-9040</a:t>
            </a:r>
          </a:p>
          <a:p>
            <a:pPr algn="r"/>
            <a:r>
              <a:rPr lang="en-US" altLang="ja-JP" b="1"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県西県民センター環境・保安課   </a:t>
            </a:r>
            <a:r>
              <a:rPr lang="en-US" altLang="ja-JP" b="1" dirty="0">
                <a:latin typeface="ＭＳ 明朝" panose="02020609040205080304" pitchFamily="17" charset="-128"/>
                <a:ea typeface="ＭＳ 明朝" panose="02020609040205080304" pitchFamily="17" charset="-128"/>
              </a:rPr>
              <a:t>TEL:0296-24-9140  FAX:0296-24-7813</a:t>
            </a:r>
            <a:endParaRPr kumimoji="1" lang="ja-JP" altLang="en-US" b="1"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DC4F056E-7651-40E9-803F-99224E1A09EF}"/>
              </a:ext>
            </a:extLst>
          </p:cNvPr>
          <p:cNvSpPr txBox="1"/>
          <p:nvPr/>
        </p:nvSpPr>
        <p:spPr>
          <a:xfrm>
            <a:off x="838200" y="1912950"/>
            <a:ext cx="646331" cy="3176545"/>
          </a:xfrm>
          <a:prstGeom prst="rect">
            <a:avLst/>
          </a:prstGeom>
          <a:solidFill>
            <a:schemeClr val="bg1"/>
          </a:solidFill>
          <a:ln w="57150">
            <a:solidFill>
              <a:schemeClr val="tx1"/>
            </a:solidFill>
          </a:ln>
        </p:spPr>
        <p:txBody>
          <a:bodyPr vert="eaVert" wrap="square" rtlCol="0">
            <a:spAutoFit/>
          </a:bodyPr>
          <a:lstStyle/>
          <a:p>
            <a:r>
              <a:rPr kumimoji="1" lang="ja-JP" altLang="en-US" sz="3000" dirty="0"/>
              <a:t>事故発生事業所等</a:t>
            </a:r>
          </a:p>
        </p:txBody>
      </p:sp>
      <p:sp>
        <p:nvSpPr>
          <p:cNvPr id="8" name="右矢印 8">
            <a:extLst>
              <a:ext uri="{FF2B5EF4-FFF2-40B4-BE49-F238E27FC236}">
                <a16:creationId xmlns:a16="http://schemas.microsoft.com/office/drawing/2014/main" id="{43D38413-2F67-4279-B74E-BE74E66B6C0B}"/>
              </a:ext>
            </a:extLst>
          </p:cNvPr>
          <p:cNvSpPr/>
          <p:nvPr/>
        </p:nvSpPr>
        <p:spPr>
          <a:xfrm>
            <a:off x="1507268" y="2448478"/>
            <a:ext cx="2115238" cy="2203374"/>
          </a:xfrm>
          <a:prstGeom prst="rightArrow">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B82BD13-2512-43A9-9C0C-06FF68839EA8}"/>
              </a:ext>
            </a:extLst>
          </p:cNvPr>
          <p:cNvSpPr txBox="1"/>
          <p:nvPr/>
        </p:nvSpPr>
        <p:spPr>
          <a:xfrm>
            <a:off x="1507268" y="3226999"/>
            <a:ext cx="1800493" cy="646331"/>
          </a:xfrm>
          <a:prstGeom prst="rect">
            <a:avLst/>
          </a:prstGeom>
          <a:noFill/>
        </p:spPr>
        <p:txBody>
          <a:bodyPr wrap="none" rtlCol="0">
            <a:spAutoFit/>
          </a:bodyPr>
          <a:lstStyle/>
          <a:p>
            <a:r>
              <a:rPr lang="ja-JP" altLang="en-US" b="1" dirty="0"/>
              <a:t>地区等に応じて</a:t>
            </a:r>
            <a:endParaRPr lang="en-US" altLang="ja-JP" b="1" dirty="0"/>
          </a:p>
          <a:p>
            <a:r>
              <a:rPr kumimoji="1" lang="ja-JP" altLang="en-US" b="1" dirty="0"/>
              <a:t>異なります</a:t>
            </a:r>
          </a:p>
        </p:txBody>
      </p:sp>
      <p:sp>
        <p:nvSpPr>
          <p:cNvPr id="10" name="テキスト ボックス 9">
            <a:extLst>
              <a:ext uri="{FF2B5EF4-FFF2-40B4-BE49-F238E27FC236}">
                <a16:creationId xmlns:a16="http://schemas.microsoft.com/office/drawing/2014/main" id="{645AF644-C892-439D-9F9A-5D85F1494AED}"/>
              </a:ext>
            </a:extLst>
          </p:cNvPr>
          <p:cNvSpPr txBox="1"/>
          <p:nvPr/>
        </p:nvSpPr>
        <p:spPr>
          <a:xfrm>
            <a:off x="3645243" y="4065926"/>
            <a:ext cx="7929180" cy="646331"/>
          </a:xfrm>
          <a:prstGeom prst="rect">
            <a:avLst/>
          </a:prstGeom>
          <a:solidFill>
            <a:schemeClr val="bg1"/>
          </a:solidFill>
          <a:ln w="38100">
            <a:solidFill>
              <a:schemeClr val="tx1"/>
            </a:solidFill>
          </a:ln>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休日・夜間</a:t>
            </a:r>
            <a:endParaRPr kumimoji="1" lang="en-US" altLang="ja-JP" b="1"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　宿日直担当　</a:t>
            </a:r>
            <a:r>
              <a:rPr lang="ja-JP" altLang="en-US" dirty="0">
                <a:latin typeface="ＭＳ 明朝" panose="02020609040205080304" pitchFamily="17" charset="-128"/>
                <a:ea typeface="ＭＳ 明朝" panose="02020609040205080304" pitchFamily="17" charset="-128"/>
              </a:rPr>
              <a:t>　　　　　　　　　</a:t>
            </a:r>
            <a:r>
              <a:rPr lang="en-US" altLang="ja-JP" b="1" dirty="0">
                <a:latin typeface="ＭＳ 明朝" panose="02020609040205080304" pitchFamily="17" charset="-128"/>
                <a:ea typeface="ＭＳ 明朝" panose="02020609040205080304" pitchFamily="17" charset="-128"/>
              </a:rPr>
              <a:t>TEL:029-301-2885  FAX:029-301-2898</a:t>
            </a:r>
            <a:endParaRPr kumimoji="1" lang="ja-JP" altLang="en-US" b="1" dirty="0">
              <a:latin typeface="ＭＳ 明朝" panose="02020609040205080304" pitchFamily="17" charset="-128"/>
              <a:ea typeface="ＭＳ 明朝" panose="02020609040205080304" pitchFamily="17" charset="-128"/>
            </a:endParaRPr>
          </a:p>
        </p:txBody>
      </p:sp>
      <p:sp>
        <p:nvSpPr>
          <p:cNvPr id="11" name="正方形/長方形 10">
            <a:extLst>
              <a:ext uri="{FF2B5EF4-FFF2-40B4-BE49-F238E27FC236}">
                <a16:creationId xmlns:a16="http://schemas.microsoft.com/office/drawing/2014/main" id="{44B18504-4F80-4A0A-B1E4-28A18B59A026}"/>
              </a:ext>
            </a:extLst>
          </p:cNvPr>
          <p:cNvSpPr/>
          <p:nvPr/>
        </p:nvSpPr>
        <p:spPr>
          <a:xfrm>
            <a:off x="617577" y="5528366"/>
            <a:ext cx="11232553" cy="553998"/>
          </a:xfrm>
          <a:prstGeom prst="rect">
            <a:avLst/>
          </a:prstGeom>
          <a:solidFill>
            <a:schemeClr val="bg1"/>
          </a:solidFill>
          <a:ln>
            <a:noFill/>
          </a:ln>
        </p:spPr>
        <p:txBody>
          <a:bodyPr wrap="square">
            <a:spAutoFit/>
          </a:bodyPr>
          <a:lstStyle/>
          <a:p>
            <a:r>
              <a:rPr lang="ja-JP" altLang="en-US" sz="3000" b="1" dirty="0">
                <a:solidFill>
                  <a:srgbClr val="FF0000"/>
                </a:solidFill>
              </a:rPr>
              <a:t>（事故の発生から数カ月後に報告されるケースが散見されます）</a:t>
            </a:r>
          </a:p>
        </p:txBody>
      </p:sp>
      <p:sp>
        <p:nvSpPr>
          <p:cNvPr id="2" name="フッター プレースホルダー 1">
            <a:extLst>
              <a:ext uri="{FF2B5EF4-FFF2-40B4-BE49-F238E27FC236}">
                <a16:creationId xmlns:a16="http://schemas.microsoft.com/office/drawing/2014/main" id="{A7A3131E-5089-41B3-828F-9A25D4A51175}"/>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69</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45323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8A2F248-34E6-413E-9A27-36B41B11A32B}"/>
              </a:ext>
            </a:extLst>
          </p:cNvPr>
          <p:cNvSpPr txBox="1">
            <a:spLocks noGrp="1"/>
          </p:cNvSpPr>
          <p:nvPr>
            <p:ph idx="1"/>
          </p:nvPr>
        </p:nvSpPr>
        <p:spPr>
          <a:xfrm>
            <a:off x="838200" y="741363"/>
            <a:ext cx="3877985" cy="590931"/>
          </a:xfrm>
          <a:prstGeom prst="rect">
            <a:avLst/>
          </a:prstGeom>
          <a:noFill/>
        </p:spPr>
        <p:txBody>
          <a:bodyPr wrap="none" rtlCol="0">
            <a:spAutoFit/>
          </a:bodyPr>
          <a:lstStyle/>
          <a:p>
            <a:pPr marL="0" indent="0">
              <a:buNone/>
            </a:pPr>
            <a:r>
              <a:rPr kumimoji="1" lang="ja-JP" altLang="en-US" sz="3600" b="1" dirty="0">
                <a:latin typeface="ＭＳ 明朝" panose="02020609040205080304" pitchFamily="17" charset="-128"/>
                <a:ea typeface="ＭＳ 明朝" panose="02020609040205080304" pitchFamily="17" charset="-128"/>
              </a:rPr>
              <a:t>報告様式について</a:t>
            </a:r>
          </a:p>
        </p:txBody>
      </p:sp>
      <p:sp>
        <p:nvSpPr>
          <p:cNvPr id="5" name="テキスト ボックス 4">
            <a:extLst>
              <a:ext uri="{FF2B5EF4-FFF2-40B4-BE49-F238E27FC236}">
                <a16:creationId xmlns:a16="http://schemas.microsoft.com/office/drawing/2014/main" id="{6F15D15D-2BA6-460E-B9CD-4683637B3112}"/>
              </a:ext>
            </a:extLst>
          </p:cNvPr>
          <p:cNvSpPr txBox="1"/>
          <p:nvPr/>
        </p:nvSpPr>
        <p:spPr>
          <a:xfrm>
            <a:off x="838200" y="1394099"/>
            <a:ext cx="5109091" cy="830997"/>
          </a:xfrm>
          <a:prstGeom prst="rect">
            <a:avLst/>
          </a:prstGeom>
          <a:noFill/>
        </p:spPr>
        <p:txBody>
          <a:bodyPr wrap="none" rtlCol="0">
            <a:spAutoFit/>
          </a:bodyPr>
          <a:lstStyle/>
          <a:p>
            <a:r>
              <a:rPr kumimoji="1" lang="ja-JP" altLang="en-US" sz="2400" dirty="0"/>
              <a:t>事故発生の通報は</a:t>
            </a:r>
            <a:endParaRPr kumimoji="1" lang="en-US" altLang="ja-JP" sz="2400" dirty="0"/>
          </a:p>
          <a:p>
            <a:r>
              <a:rPr kumimoji="1" lang="ja-JP" altLang="en-US" sz="2400" dirty="0"/>
              <a:t>右の様式を用いて行ってください。</a:t>
            </a:r>
          </a:p>
        </p:txBody>
      </p:sp>
      <p:sp>
        <p:nvSpPr>
          <p:cNvPr id="6" name="テキスト ボックス 5">
            <a:extLst>
              <a:ext uri="{FF2B5EF4-FFF2-40B4-BE49-F238E27FC236}">
                <a16:creationId xmlns:a16="http://schemas.microsoft.com/office/drawing/2014/main" id="{1E95CC8F-6BDA-4CD3-937E-8A4487B7015B}"/>
              </a:ext>
            </a:extLst>
          </p:cNvPr>
          <p:cNvSpPr txBox="1"/>
          <p:nvPr/>
        </p:nvSpPr>
        <p:spPr>
          <a:xfrm>
            <a:off x="838200" y="2225096"/>
            <a:ext cx="6011582" cy="1200329"/>
          </a:xfrm>
          <a:prstGeom prst="rect">
            <a:avLst/>
          </a:prstGeom>
          <a:noFill/>
        </p:spPr>
        <p:txBody>
          <a:bodyPr wrap="none" rtlCol="0">
            <a:spAutoFit/>
          </a:bodyPr>
          <a:lstStyle/>
          <a:p>
            <a:r>
              <a:rPr kumimoji="1" lang="ja-JP" altLang="en-US" sz="2400" dirty="0"/>
              <a:t>様式は県　産業保安室ホームページから</a:t>
            </a:r>
            <a:endParaRPr kumimoji="1" lang="en-US" altLang="ja-JP" sz="2400" dirty="0"/>
          </a:p>
          <a:p>
            <a:r>
              <a:rPr kumimoji="1" lang="ja-JP" altLang="en-US" sz="2400" dirty="0"/>
              <a:t>ダウンロードすることができます。</a:t>
            </a:r>
            <a:endParaRPr kumimoji="1" lang="en-US" altLang="ja-JP" sz="2400" dirty="0"/>
          </a:p>
          <a:p>
            <a:r>
              <a:rPr lang="ja-JP" altLang="en-US" sz="1200" u="sng" dirty="0">
                <a:solidFill>
                  <a:srgbClr val="160EB2"/>
                </a:solidFill>
                <a:latin typeface="ＭＳ 明朝" panose="02020609040205080304" pitchFamily="17" charset="-128"/>
                <a:ea typeface="ＭＳ 明朝" panose="02020609040205080304" pitchFamily="17" charset="-128"/>
                <a:hlinkClick r:id="rId2"/>
              </a:rPr>
              <a:t>（</a:t>
            </a:r>
            <a:r>
              <a:rPr lang="en-US" altLang="ja-JP" sz="1200" u="sng" dirty="0">
                <a:solidFill>
                  <a:srgbClr val="160EB2"/>
                </a:solidFill>
                <a:latin typeface="ＭＳ 明朝" panose="02020609040205080304" pitchFamily="17" charset="-128"/>
                <a:ea typeface="ＭＳ 明朝" panose="02020609040205080304" pitchFamily="17" charset="-128"/>
                <a:hlinkClick r:id="rId2"/>
              </a:rPr>
              <a:t>http://www.pref.ibaraki.jp/seikatsukankyo/shobo/sangyo/info/sangyohoan/</a:t>
            </a:r>
            <a:endParaRPr lang="en-US" altLang="ja-JP" sz="1200" u="sng" dirty="0">
              <a:solidFill>
                <a:srgbClr val="160EB2"/>
              </a:solidFill>
              <a:latin typeface="ＭＳ 明朝" panose="02020609040205080304" pitchFamily="17" charset="-128"/>
              <a:ea typeface="ＭＳ 明朝" panose="02020609040205080304" pitchFamily="17" charset="-128"/>
            </a:endParaRPr>
          </a:p>
          <a:p>
            <a:r>
              <a:rPr lang="ja-JP" altLang="en-US" sz="1200" dirty="0">
                <a:solidFill>
                  <a:srgbClr val="160EB2"/>
                </a:solidFill>
                <a:latin typeface="ＭＳ 明朝" panose="02020609040205080304" pitchFamily="17" charset="-128"/>
                <a:ea typeface="ＭＳ 明朝" panose="02020609040205080304" pitchFamily="17" charset="-128"/>
              </a:rPr>
              <a:t>　</a:t>
            </a:r>
            <a:r>
              <a:rPr lang="en-US" altLang="ja-JP" sz="1200" u="sng" dirty="0" err="1">
                <a:solidFill>
                  <a:srgbClr val="160EB2"/>
                </a:solidFill>
                <a:latin typeface="ＭＳ 明朝" panose="02020609040205080304" pitchFamily="17" charset="-128"/>
                <a:ea typeface="ＭＳ 明朝" panose="02020609040205080304" pitchFamily="17" charset="-128"/>
              </a:rPr>
              <a:t>reitotebiki</a:t>
            </a:r>
            <a:r>
              <a:rPr lang="en-US" altLang="ja-JP" sz="1200" u="sng" dirty="0">
                <a:solidFill>
                  <a:srgbClr val="160EB2"/>
                </a:solidFill>
                <a:latin typeface="ＭＳ 明朝" panose="02020609040205080304" pitchFamily="17" charset="-128"/>
                <a:ea typeface="ＭＳ 明朝" panose="02020609040205080304" pitchFamily="17" charset="-128"/>
              </a:rPr>
              <a:t>/reitotebiki.html</a:t>
            </a:r>
            <a:r>
              <a:rPr lang="ja-JP" altLang="en-US" sz="1200" u="sng" dirty="0">
                <a:solidFill>
                  <a:srgbClr val="160EB2"/>
                </a:solidFill>
                <a:latin typeface="ＭＳ 明朝" panose="02020609040205080304" pitchFamily="17" charset="-128"/>
                <a:ea typeface="ＭＳ 明朝" panose="02020609040205080304" pitchFamily="17" charset="-128"/>
              </a:rPr>
              <a:t>）</a:t>
            </a:r>
            <a:endParaRPr kumimoji="1" lang="ja-JP" altLang="en-US" sz="1200" u="sng" dirty="0">
              <a:solidFill>
                <a:srgbClr val="160EB2"/>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A80B513D-DB71-4FFA-9EBC-E5E0DBE365DF}"/>
              </a:ext>
            </a:extLst>
          </p:cNvPr>
          <p:cNvSpPr txBox="1"/>
          <p:nvPr/>
        </p:nvSpPr>
        <p:spPr>
          <a:xfrm>
            <a:off x="817361" y="3564551"/>
            <a:ext cx="6032421" cy="2308324"/>
          </a:xfrm>
          <a:prstGeom prst="rect">
            <a:avLst/>
          </a:prstGeom>
          <a:solidFill>
            <a:schemeClr val="bg1"/>
          </a:solidFill>
          <a:ln w="28575">
            <a:solidFill>
              <a:schemeClr val="tx1"/>
            </a:solidFill>
          </a:ln>
        </p:spPr>
        <p:txBody>
          <a:bodyPr wrap="none" rtlCol="0">
            <a:spAutoFit/>
          </a:bodyPr>
          <a:lstStyle/>
          <a:p>
            <a:r>
              <a:rPr kumimoji="1" lang="ja-JP" altLang="en-US" sz="2400" b="1" dirty="0">
                <a:solidFill>
                  <a:srgbClr val="FF0000"/>
                </a:solidFill>
              </a:rPr>
              <a:t>・その時点で記載できる内容をできるだけ</a:t>
            </a:r>
            <a:endParaRPr kumimoji="1" lang="en-US" altLang="ja-JP" sz="2400" b="1" dirty="0">
              <a:solidFill>
                <a:srgbClr val="FF0000"/>
              </a:solidFill>
            </a:endParaRPr>
          </a:p>
          <a:p>
            <a:r>
              <a:rPr kumimoji="1" lang="ja-JP" altLang="en-US" sz="2400" b="1" dirty="0">
                <a:solidFill>
                  <a:srgbClr val="FF0000"/>
                </a:solidFill>
              </a:rPr>
              <a:t>　記載して</a:t>
            </a:r>
            <a:r>
              <a:rPr kumimoji="1" lang="en-US" altLang="ja-JP" sz="2400" b="1" dirty="0">
                <a:solidFill>
                  <a:srgbClr val="FF0000"/>
                </a:solidFill>
              </a:rPr>
              <a:t>FAX</a:t>
            </a:r>
            <a:r>
              <a:rPr kumimoji="1" lang="ja-JP" altLang="en-US" sz="2400" b="1" dirty="0">
                <a:solidFill>
                  <a:srgbClr val="FF0000"/>
                </a:solidFill>
              </a:rPr>
              <a:t>送信してください。</a:t>
            </a:r>
            <a:endParaRPr kumimoji="1" lang="en-US" altLang="ja-JP" sz="2400" b="1" dirty="0">
              <a:solidFill>
                <a:srgbClr val="FF0000"/>
              </a:solidFill>
            </a:endParaRPr>
          </a:p>
          <a:p>
            <a:r>
              <a:rPr lang="ja-JP" altLang="en-US" sz="2400" b="1" dirty="0">
                <a:solidFill>
                  <a:srgbClr val="FF0000"/>
                </a:solidFill>
              </a:rPr>
              <a:t>・</a:t>
            </a:r>
            <a:r>
              <a:rPr lang="en-US" altLang="ja-JP" sz="2400" b="1" dirty="0">
                <a:solidFill>
                  <a:srgbClr val="FF0000"/>
                </a:solidFill>
              </a:rPr>
              <a:t>FAX</a:t>
            </a:r>
            <a:r>
              <a:rPr lang="ja-JP" altLang="en-US" sz="2400" b="1" dirty="0">
                <a:solidFill>
                  <a:srgbClr val="FF0000"/>
                </a:solidFill>
              </a:rPr>
              <a:t>送信とともに電話での連絡も</a:t>
            </a:r>
            <a:endParaRPr lang="en-US" altLang="ja-JP" sz="2400" b="1" dirty="0">
              <a:solidFill>
                <a:srgbClr val="FF0000"/>
              </a:solidFill>
            </a:endParaRPr>
          </a:p>
          <a:p>
            <a:r>
              <a:rPr lang="ja-JP" altLang="en-US" sz="2400" b="1" dirty="0">
                <a:solidFill>
                  <a:srgbClr val="FF0000"/>
                </a:solidFill>
              </a:rPr>
              <a:t>　行ってください。</a:t>
            </a:r>
            <a:endParaRPr lang="en-US" altLang="ja-JP" sz="2400" b="1" dirty="0">
              <a:solidFill>
                <a:srgbClr val="FF0000"/>
              </a:solidFill>
            </a:endParaRPr>
          </a:p>
          <a:p>
            <a:r>
              <a:rPr kumimoji="1" lang="ja-JP" altLang="en-US" sz="2400" b="1" dirty="0">
                <a:solidFill>
                  <a:srgbClr val="FF0000"/>
                </a:solidFill>
              </a:rPr>
              <a:t>・事故かどうか判断に困った場合は，</a:t>
            </a:r>
            <a:endParaRPr kumimoji="1" lang="en-US" altLang="ja-JP" sz="2400" b="1" dirty="0">
              <a:solidFill>
                <a:srgbClr val="FF0000"/>
              </a:solidFill>
            </a:endParaRPr>
          </a:p>
          <a:p>
            <a:r>
              <a:rPr lang="ja-JP" altLang="en-US" sz="2400" b="1" dirty="0">
                <a:solidFill>
                  <a:srgbClr val="FF0000"/>
                </a:solidFill>
              </a:rPr>
              <a:t>　まず御連絡ください。</a:t>
            </a:r>
            <a:endParaRPr kumimoji="1" lang="ja-JP" altLang="en-US" sz="2400" b="1" dirty="0">
              <a:solidFill>
                <a:srgbClr val="FF0000"/>
              </a:solidFill>
            </a:endParaRPr>
          </a:p>
        </p:txBody>
      </p:sp>
      <p:pic>
        <p:nvPicPr>
          <p:cNvPr id="8" name="図 7">
            <a:extLst>
              <a:ext uri="{FF2B5EF4-FFF2-40B4-BE49-F238E27FC236}">
                <a16:creationId xmlns:a16="http://schemas.microsoft.com/office/drawing/2014/main" id="{E2378F06-AA19-4D11-A095-0E6B5AB36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135" y="140763"/>
            <a:ext cx="4497860" cy="6189478"/>
          </a:xfrm>
          <a:prstGeom prst="rect">
            <a:avLst/>
          </a:prstGeom>
        </p:spPr>
      </p:pic>
      <p:sp>
        <p:nvSpPr>
          <p:cNvPr id="2" name="フッター プレースホルダー 1">
            <a:extLst>
              <a:ext uri="{FF2B5EF4-FFF2-40B4-BE49-F238E27FC236}">
                <a16:creationId xmlns:a16="http://schemas.microsoft.com/office/drawing/2014/main" id="{9F94EA3A-B1D3-43B8-874B-E2C53C6609C8}"/>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70</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11357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77908-E313-4193-A70B-F1F1A543EBE0}"/>
              </a:ext>
            </a:extLst>
          </p:cNvPr>
          <p:cNvSpPr>
            <a:spLocks noGrp="1"/>
          </p:cNvSpPr>
          <p:nvPr>
            <p:ph type="title"/>
          </p:nvPr>
        </p:nvSpPr>
        <p:spPr>
          <a:xfrm>
            <a:off x="838200" y="365125"/>
            <a:ext cx="10515600" cy="942975"/>
          </a:xfrm>
        </p:spPr>
        <p:txBody>
          <a:bodyPr>
            <a:normAutofit/>
          </a:bodyPr>
          <a:lstStyle/>
          <a:p>
            <a:pPr algn="ctr"/>
            <a:r>
              <a:rPr kumimoji="1" lang="ja-JP" altLang="en-US" sz="4000" b="1" dirty="0">
                <a:solidFill>
                  <a:srgbClr val="FF0000"/>
                </a:solidFill>
                <a:latin typeface="ＭＳ 明朝" panose="02020609040205080304" pitchFamily="17" charset="-128"/>
                <a:ea typeface="ＭＳ 明朝" panose="02020609040205080304" pitchFamily="17" charset="-128"/>
              </a:rPr>
              <a:t>関係官庁への通報（消防・警察・県庁等）</a:t>
            </a:r>
          </a:p>
        </p:txBody>
      </p:sp>
      <p:graphicFrame>
        <p:nvGraphicFramePr>
          <p:cNvPr id="4" name="表 4">
            <a:extLst>
              <a:ext uri="{FF2B5EF4-FFF2-40B4-BE49-F238E27FC236}">
                <a16:creationId xmlns:a16="http://schemas.microsoft.com/office/drawing/2014/main" id="{1AECFC35-DAF4-4A09-B576-1E4A2045BC2C}"/>
              </a:ext>
            </a:extLst>
          </p:cNvPr>
          <p:cNvGraphicFramePr>
            <a:graphicFrameLocks noGrp="1"/>
          </p:cNvGraphicFramePr>
          <p:nvPr>
            <p:ph idx="1"/>
            <p:extLst>
              <p:ext uri="{D42A27DB-BD31-4B8C-83A1-F6EECF244321}">
                <p14:modId xmlns:p14="http://schemas.microsoft.com/office/powerpoint/2010/main" val="300265261"/>
              </p:ext>
            </p:extLst>
          </p:nvPr>
        </p:nvGraphicFramePr>
        <p:xfrm>
          <a:off x="723900" y="1458097"/>
          <a:ext cx="10629900" cy="4279763"/>
        </p:xfrm>
        <a:graphic>
          <a:graphicData uri="http://schemas.openxmlformats.org/drawingml/2006/table">
            <a:tbl>
              <a:tblPr firstRow="1" bandRow="1">
                <a:tableStyleId>{5C22544A-7EE6-4342-B048-85BDC9FD1C3A}</a:tableStyleId>
              </a:tblPr>
              <a:tblGrid>
                <a:gridCol w="10629900">
                  <a:extLst>
                    <a:ext uri="{9D8B030D-6E8A-4147-A177-3AD203B41FA5}">
                      <a16:colId xmlns:a16="http://schemas.microsoft.com/office/drawing/2014/main" val="4263634333"/>
                    </a:ext>
                  </a:extLst>
                </a:gridCol>
              </a:tblGrid>
              <a:tr h="914400">
                <a:tc>
                  <a:txBody>
                    <a:bodyPr/>
                    <a:lstStyle/>
                    <a:p>
                      <a:pPr algn="ctr"/>
                      <a:r>
                        <a:rPr kumimoji="1" lang="ja-JP" altLang="en-US" sz="3600" b="1" dirty="0">
                          <a:solidFill>
                            <a:srgbClr val="FF0000"/>
                          </a:solidFill>
                          <a:latin typeface="ＭＳ 明朝" panose="02020609040205080304" pitchFamily="17" charset="-128"/>
                          <a:ea typeface="ＭＳ 明朝" panose="02020609040205080304" pitchFamily="17" charset="-128"/>
                        </a:rPr>
                        <a:t>自社でガス漏れ対応が出来ないと判断した場合</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369952"/>
                  </a:ext>
                </a:extLst>
              </a:tr>
              <a:tr h="3365363">
                <a:tc>
                  <a:txBody>
                    <a:bodyPr/>
                    <a:lstStyle/>
                    <a:p>
                      <a:r>
                        <a:rPr kumimoji="1" lang="en-US" altLang="ja-JP" sz="3200" b="1" dirty="0">
                          <a:solidFill>
                            <a:schemeClr val="tx1"/>
                          </a:solidFill>
                          <a:latin typeface="ＭＳ 明朝" panose="02020609040205080304" pitchFamily="17" charset="-128"/>
                          <a:ea typeface="ＭＳ 明朝" panose="02020609040205080304" pitchFamily="17" charset="-128"/>
                        </a:rPr>
                        <a:t>1.</a:t>
                      </a:r>
                      <a:r>
                        <a:rPr kumimoji="1" lang="ja-JP" altLang="en-US" sz="3200" b="1" dirty="0">
                          <a:solidFill>
                            <a:schemeClr val="tx1"/>
                          </a:solidFill>
                          <a:latin typeface="ＭＳ 明朝" panose="02020609040205080304" pitchFamily="17" charset="-128"/>
                          <a:ea typeface="ＭＳ 明朝" panose="02020609040205080304" pitchFamily="17" charset="-128"/>
                        </a:rPr>
                        <a:t>消防署にガス漏れ処置を依頼する</a:t>
                      </a:r>
                      <a:r>
                        <a:rPr kumimoji="1" lang="ja-JP" altLang="en-US" sz="3200" b="1" dirty="0">
                          <a:solidFill>
                            <a:srgbClr val="FF0000"/>
                          </a:solidFill>
                          <a:latin typeface="ＭＳ 明朝" panose="02020609040205080304" pitchFamily="17" charset="-128"/>
                          <a:ea typeface="ＭＳ 明朝" panose="02020609040205080304" pitchFamily="17" charset="-128"/>
                        </a:rPr>
                        <a:t>（事業所は止弁の開</a:t>
                      </a:r>
                      <a:endParaRPr kumimoji="1" lang="en-US" altLang="ja-JP" sz="3200" b="1" dirty="0">
                        <a:solidFill>
                          <a:srgbClr val="FF0000"/>
                        </a:solidFill>
                        <a:latin typeface="ＭＳ 明朝" panose="02020609040205080304" pitchFamily="17" charset="-128"/>
                        <a:ea typeface="ＭＳ 明朝" panose="02020609040205080304" pitchFamily="17" charset="-128"/>
                      </a:endParaRPr>
                    </a:p>
                    <a:p>
                      <a:r>
                        <a:rPr kumimoji="1" lang="ja-JP" altLang="en-US" sz="3200" b="1" dirty="0">
                          <a:solidFill>
                            <a:srgbClr val="FF0000"/>
                          </a:solidFill>
                          <a:latin typeface="ＭＳ 明朝" panose="02020609040205080304" pitchFamily="17" charset="-128"/>
                          <a:ea typeface="ＭＳ 明朝" panose="02020609040205080304" pitchFamily="17" charset="-128"/>
                        </a:rPr>
                        <a:t>　閉位置の説明）</a:t>
                      </a:r>
                      <a:endParaRPr kumimoji="1" lang="en-US" altLang="ja-JP" sz="3200" b="1" dirty="0">
                        <a:solidFill>
                          <a:srgbClr val="FF0000"/>
                        </a:solidFill>
                        <a:latin typeface="ＭＳ 明朝" panose="02020609040205080304" pitchFamily="17" charset="-128"/>
                        <a:ea typeface="ＭＳ 明朝" panose="02020609040205080304" pitchFamily="17" charset="-128"/>
                      </a:endParaRPr>
                    </a:p>
                    <a:p>
                      <a:r>
                        <a:rPr kumimoji="1" lang="en-US" altLang="ja-JP" sz="3200" b="1" dirty="0">
                          <a:solidFill>
                            <a:schemeClr val="tx1"/>
                          </a:solidFill>
                          <a:latin typeface="ＭＳ 明朝" panose="02020609040205080304" pitchFamily="17" charset="-128"/>
                          <a:ea typeface="ＭＳ 明朝" panose="02020609040205080304" pitchFamily="17" charset="-128"/>
                        </a:rPr>
                        <a:t>2.</a:t>
                      </a:r>
                      <a:r>
                        <a:rPr kumimoji="1" lang="ja-JP" altLang="en-US" sz="3200" b="1" dirty="0">
                          <a:solidFill>
                            <a:schemeClr val="tx1"/>
                          </a:solidFill>
                          <a:latin typeface="ＭＳ 明朝" panose="02020609040205080304" pitchFamily="17" charset="-128"/>
                          <a:ea typeface="ＭＳ 明朝" panose="02020609040205080304" pitchFamily="17" charset="-128"/>
                        </a:rPr>
                        <a:t>警察には付近住民への避難勧告及び交通規制の要請を</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r>
                        <a:rPr kumimoji="1" lang="ja-JP" altLang="en-US" sz="3200" b="1" dirty="0">
                          <a:solidFill>
                            <a:schemeClr val="tx1"/>
                          </a:solidFill>
                          <a:latin typeface="ＭＳ 明朝" panose="02020609040205080304" pitchFamily="17" charset="-128"/>
                          <a:ea typeface="ＭＳ 明朝" panose="02020609040205080304" pitchFamily="17" charset="-128"/>
                        </a:rPr>
                        <a:t>　する</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r>
                        <a:rPr kumimoji="1" lang="en-US" altLang="ja-JP" sz="3200" b="1" dirty="0">
                          <a:solidFill>
                            <a:schemeClr val="tx1"/>
                          </a:solidFill>
                          <a:latin typeface="ＭＳ 明朝" panose="02020609040205080304" pitchFamily="17" charset="-128"/>
                          <a:ea typeface="ＭＳ 明朝" panose="02020609040205080304" pitchFamily="17" charset="-128"/>
                        </a:rPr>
                        <a:t>3.</a:t>
                      </a:r>
                      <a:r>
                        <a:rPr kumimoji="1" lang="ja-JP" altLang="en-US" sz="3200" b="1" dirty="0">
                          <a:solidFill>
                            <a:schemeClr val="tx1"/>
                          </a:solidFill>
                          <a:latin typeface="ＭＳ 明朝" panose="02020609040205080304" pitchFamily="17" charset="-128"/>
                          <a:ea typeface="ＭＳ 明朝" panose="02020609040205080304" pitchFamily="17" charset="-128"/>
                        </a:rPr>
                        <a:t>県庁（産業保安室・各県民センター環境保安課）には</a:t>
                      </a:r>
                      <a:endParaRPr kumimoji="1" lang="en-US" altLang="ja-JP" sz="3200" b="1" dirty="0">
                        <a:solidFill>
                          <a:schemeClr val="tx1"/>
                        </a:solidFill>
                        <a:latin typeface="ＭＳ 明朝" panose="02020609040205080304" pitchFamily="17" charset="-128"/>
                        <a:ea typeface="ＭＳ 明朝" panose="02020609040205080304" pitchFamily="17" charset="-128"/>
                      </a:endParaRPr>
                    </a:p>
                    <a:p>
                      <a:r>
                        <a:rPr kumimoji="1" lang="ja-JP" altLang="en-US" sz="3200" b="1" dirty="0">
                          <a:solidFill>
                            <a:schemeClr val="tx1"/>
                          </a:solidFill>
                          <a:latin typeface="ＭＳ 明朝" panose="02020609040205080304" pitchFamily="17" charset="-128"/>
                          <a:ea typeface="ＭＳ 明朝" panose="02020609040205080304" pitchFamily="17" charset="-128"/>
                        </a:rPr>
                        <a:t>　事故状況の説明と事故報告書の提出をする</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290210"/>
                  </a:ext>
                </a:extLst>
              </a:tr>
            </a:tbl>
          </a:graphicData>
        </a:graphic>
      </p:graphicFrame>
      <p:sp>
        <p:nvSpPr>
          <p:cNvPr id="3" name="フッター プレースホルダー 2">
            <a:extLst>
              <a:ext uri="{FF2B5EF4-FFF2-40B4-BE49-F238E27FC236}">
                <a16:creationId xmlns:a16="http://schemas.microsoft.com/office/drawing/2014/main" id="{57DCCCA8-DEE2-404D-8DB6-7B76268B0493}"/>
              </a:ext>
            </a:extLst>
          </p:cNvPr>
          <p:cNvSpPr>
            <a:spLocks noGrp="1"/>
          </p:cNvSpPr>
          <p:nvPr>
            <p:ph type="ftr" sz="quarter" idx="11"/>
          </p:nvPr>
        </p:nvSpPr>
        <p:spPr>
          <a:xfrm>
            <a:off x="4173071" y="6127750"/>
            <a:ext cx="4114800" cy="365125"/>
          </a:xfrm>
        </p:spPr>
        <p:txBody>
          <a:bodyPr anchor="t"/>
          <a:lstStyle/>
          <a:p>
            <a:r>
              <a:rPr kumimoji="1" lang="en-US" altLang="ja-JP" sz="1400" b="1" dirty="0">
                <a:solidFill>
                  <a:schemeClr val="tx1"/>
                </a:solidFill>
                <a:latin typeface="ＭＳ 明朝" panose="02020609040205080304" pitchFamily="17" charset="-128"/>
                <a:ea typeface="ＭＳ 明朝" panose="02020609040205080304" pitchFamily="17" charset="-128"/>
              </a:rPr>
              <a:t>71</a:t>
            </a:r>
          </a:p>
          <a:p>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9350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2AB688-A7ED-F832-0EC4-066AD26F04D2}"/>
              </a:ext>
            </a:extLst>
          </p:cNvPr>
          <p:cNvSpPr>
            <a:spLocks noGrp="1"/>
          </p:cNvSpPr>
          <p:nvPr>
            <p:ph idx="1"/>
          </p:nvPr>
        </p:nvSpPr>
        <p:spPr>
          <a:xfrm>
            <a:off x="838200" y="739588"/>
            <a:ext cx="10515600" cy="5437375"/>
          </a:xfrm>
        </p:spPr>
        <p:txBody>
          <a:bodyPr>
            <a:normAutofit/>
          </a:bodyPr>
          <a:lstStyle/>
          <a:p>
            <a:pPr marL="0" indent="0">
              <a:buNone/>
            </a:pPr>
            <a:endParaRPr lang="en-US" altLang="ja-JP" sz="3600" b="1" dirty="0">
              <a:latin typeface="ＭＳ 明朝" panose="02020609040205080304" pitchFamily="17" charset="-128"/>
              <a:ea typeface="ＭＳ 明朝" panose="02020609040205080304" pitchFamily="17" charset="-128"/>
            </a:endParaRPr>
          </a:p>
          <a:p>
            <a:pPr marL="0" indent="0">
              <a:buNone/>
            </a:pPr>
            <a:r>
              <a:rPr lang="ja-JP" altLang="en-US" sz="3600" b="1" dirty="0">
                <a:latin typeface="ＭＳ 明朝" panose="02020609040205080304" pitchFamily="17" charset="-128"/>
                <a:ea typeface="ＭＳ 明朝" panose="02020609040205080304" pitchFamily="17" charset="-128"/>
              </a:rPr>
              <a:t>おわりに</a:t>
            </a:r>
            <a:endParaRPr kumimoji="1" lang="en-US" altLang="ja-JP" sz="3600" b="1" dirty="0">
              <a:latin typeface="ＭＳ 明朝" panose="02020609040205080304" pitchFamily="17" charset="-128"/>
              <a:ea typeface="ＭＳ 明朝" panose="02020609040205080304" pitchFamily="17" charset="-128"/>
            </a:endParaRPr>
          </a:p>
          <a:p>
            <a:pPr marL="0" indent="0">
              <a:buNone/>
            </a:pPr>
            <a:r>
              <a:rPr kumimoji="1" lang="ja-JP" altLang="en-US" sz="3600" b="1" dirty="0">
                <a:latin typeface="ＭＳ 明朝" panose="02020609040205080304" pitchFamily="17" charset="-128"/>
                <a:ea typeface="ＭＳ 明朝" panose="02020609040205080304" pitchFamily="17" charset="-128"/>
              </a:rPr>
              <a:t>　本日、ご清聴頂いた皆様方が、冷凍</a:t>
            </a:r>
            <a:r>
              <a:rPr lang="ja-JP" altLang="en-US" sz="3600" b="1" dirty="0">
                <a:latin typeface="ＭＳ 明朝" panose="02020609040205080304" pitchFamily="17" charset="-128"/>
                <a:ea typeface="ＭＳ 明朝" panose="02020609040205080304" pitchFamily="17" charset="-128"/>
              </a:rPr>
              <a:t>空調施設の保守管理者であるための一助となれば幸いです。</a:t>
            </a:r>
            <a:endParaRPr kumimoji="1" lang="en-US" altLang="ja-JP" sz="3600" b="1" dirty="0">
              <a:latin typeface="ＭＳ 明朝" panose="02020609040205080304" pitchFamily="17" charset="-128"/>
              <a:ea typeface="ＭＳ 明朝" panose="02020609040205080304" pitchFamily="17" charset="-128"/>
            </a:endParaRPr>
          </a:p>
          <a:p>
            <a:pPr marL="0" indent="0" algn="ctr">
              <a:buNone/>
            </a:pPr>
            <a:endParaRPr kumimoji="1" lang="en-US" altLang="ja-JP" sz="4800" b="1" dirty="0">
              <a:latin typeface="ＭＳ 明朝" panose="02020609040205080304" pitchFamily="17" charset="-128"/>
              <a:ea typeface="ＭＳ 明朝" panose="02020609040205080304" pitchFamily="17" charset="-128"/>
            </a:endParaRPr>
          </a:p>
          <a:p>
            <a:pPr marL="0" indent="0" algn="ctr">
              <a:buNone/>
            </a:pPr>
            <a:r>
              <a:rPr kumimoji="1" lang="ja-JP" altLang="en-US" sz="4000" b="1" dirty="0">
                <a:latin typeface="ＭＳ 明朝" panose="02020609040205080304" pitchFamily="17" charset="-128"/>
                <a:ea typeface="ＭＳ 明朝" panose="02020609040205080304" pitchFamily="17" charset="-128"/>
              </a:rPr>
              <a:t>ご清聴ありがとうございました。</a:t>
            </a:r>
            <a:endParaRPr kumimoji="1" lang="en-US" altLang="ja-JP" sz="4000" b="1" dirty="0">
              <a:latin typeface="ＭＳ 明朝" panose="02020609040205080304" pitchFamily="17" charset="-128"/>
              <a:ea typeface="ＭＳ 明朝" panose="02020609040205080304" pitchFamily="17" charset="-128"/>
            </a:endParaRPr>
          </a:p>
          <a:p>
            <a:pPr marL="0" indent="0" algn="r">
              <a:buNone/>
            </a:pPr>
            <a:endParaRPr lang="en-US" altLang="ja-JP" sz="3200" b="1" dirty="0">
              <a:latin typeface="ＭＳ 明朝" panose="02020609040205080304" pitchFamily="17" charset="-128"/>
              <a:ea typeface="ＭＳ 明朝" panose="02020609040205080304" pitchFamily="17" charset="-128"/>
            </a:endParaRPr>
          </a:p>
          <a:p>
            <a:pPr marL="0" indent="0" algn="r">
              <a:buNone/>
            </a:pPr>
            <a:r>
              <a:rPr lang="ja-JP" altLang="en-US" sz="3200" b="1" dirty="0">
                <a:latin typeface="ＭＳ 明朝" panose="02020609040205080304" pitchFamily="17" charset="-128"/>
                <a:ea typeface="ＭＳ 明朝" panose="02020609040205080304" pitchFamily="17" charset="-128"/>
              </a:rPr>
              <a:t>茨城県冷凍設備保安協会</a:t>
            </a:r>
            <a:endParaRPr kumimoji="1" lang="en-US" altLang="ja-JP" sz="3200" b="1" dirty="0">
              <a:latin typeface="ＭＳ 明朝" panose="02020609040205080304" pitchFamily="17" charset="-128"/>
              <a:ea typeface="ＭＳ 明朝" panose="02020609040205080304" pitchFamily="17" charset="-128"/>
            </a:endParaRPr>
          </a:p>
          <a:p>
            <a:pPr marL="0" indent="0" algn="ctr">
              <a:buNone/>
            </a:pPr>
            <a:endParaRPr lang="en-US" altLang="ja-JP" sz="48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2122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E2CD5-8588-42F3-9876-81B98CA980FB}"/>
              </a:ext>
            </a:extLst>
          </p:cNvPr>
          <p:cNvSpPr>
            <a:spLocks noGrp="1"/>
          </p:cNvSpPr>
          <p:nvPr>
            <p:ph type="title"/>
          </p:nvPr>
        </p:nvSpPr>
        <p:spPr>
          <a:xfrm>
            <a:off x="838200" y="365126"/>
            <a:ext cx="10515600" cy="849720"/>
          </a:xfrm>
        </p:spPr>
        <p:txBody>
          <a:bodyPr>
            <a:normAutofit/>
          </a:bodyPr>
          <a:lstStyle/>
          <a:p>
            <a:pPr algn="ctr"/>
            <a:r>
              <a:rPr kumimoji="1" lang="ja-JP" altLang="en-US" sz="3600" b="1" dirty="0">
                <a:latin typeface="ＭＳ 明朝" panose="02020609040205080304" pitchFamily="17" charset="-128"/>
                <a:ea typeface="ＭＳ 明朝" panose="02020609040205080304" pitchFamily="17" charset="-128"/>
              </a:rPr>
              <a:t>油分離器（オイルセパレーター）</a:t>
            </a:r>
          </a:p>
        </p:txBody>
      </p:sp>
      <p:sp>
        <p:nvSpPr>
          <p:cNvPr id="3" name="コンテンツ プレースホルダー 2">
            <a:extLst>
              <a:ext uri="{FF2B5EF4-FFF2-40B4-BE49-F238E27FC236}">
                <a16:creationId xmlns:a16="http://schemas.microsoft.com/office/drawing/2014/main" id="{4034104F-9B85-40DC-991C-918DE0B9B2F5}"/>
              </a:ext>
            </a:extLst>
          </p:cNvPr>
          <p:cNvSpPr>
            <a:spLocks noGrp="1"/>
          </p:cNvSpPr>
          <p:nvPr>
            <p:ph idx="1"/>
          </p:nvPr>
        </p:nvSpPr>
        <p:spPr>
          <a:xfrm>
            <a:off x="838200" y="1306286"/>
            <a:ext cx="10515600" cy="4870677"/>
          </a:xfrm>
          <a:ln w="38100">
            <a:solidFill>
              <a:schemeClr val="tx1"/>
            </a:solidFill>
          </a:ln>
        </p:spPr>
        <p:txBody>
          <a:bodyPr anchor="ctr">
            <a:normAutofit fontScale="92500"/>
          </a:bodyPr>
          <a:lstStyle/>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　圧縮機から吐出される冷媒過熱蒸気の中には、シリンダーに給油さ</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れた潤滑油が冷媒過熱蒸気と一緒に若干吐出される。この量が多いと</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圧縮機は油量不足の状態となり潤滑不良を起こす。この油は凝縮器や</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蒸発器にたまり伝熱を阻害する。油分離器は圧縮機と凝縮器の間に設</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けて、吐出された潤滑油を捕集し圧縮機に戻すようにする。但しアン</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モニア冷媒の場合は冷媒吐出蒸気の温度が高いため潤滑油が劣化する</a:t>
            </a:r>
            <a:endParaRPr kumimoji="1" lang="en-US" altLang="ja-JP" dirty="0">
              <a:latin typeface="ＭＳ 明朝" panose="02020609040205080304" pitchFamily="17" charset="-128"/>
              <a:ea typeface="ＭＳ 明朝" panose="02020609040205080304" pitchFamily="17" charset="-128"/>
            </a:endParaRPr>
          </a:p>
          <a:p>
            <a:pPr marL="0" indent="0">
              <a:lnSpc>
                <a:spcPct val="100000"/>
              </a:lnSpc>
              <a:buNone/>
            </a:pPr>
            <a:r>
              <a:rPr kumimoji="1" lang="ja-JP" altLang="en-US" dirty="0">
                <a:latin typeface="ＭＳ 明朝" panose="02020609040205080304" pitchFamily="17" charset="-128"/>
                <a:ea typeface="ＭＳ 明朝" panose="02020609040205080304" pitchFamily="17" charset="-128"/>
              </a:rPr>
              <a:t>恐れがあるので圧縮機には戻さない。</a:t>
            </a:r>
            <a:r>
              <a:rPr lang="ja-JP" altLang="en-US" dirty="0">
                <a:latin typeface="ＭＳ 明朝" panose="02020609040205080304" pitchFamily="17" charset="-128"/>
                <a:ea typeface="ＭＳ 明朝" panose="02020609040205080304" pitchFamily="17" charset="-128"/>
              </a:rPr>
              <a:t>また小形のフルオロカーボン冷</a:t>
            </a:r>
            <a:endParaRPr lang="en-US" altLang="ja-JP" dirty="0">
              <a:latin typeface="ＭＳ 明朝" panose="02020609040205080304" pitchFamily="17" charset="-128"/>
              <a:ea typeface="ＭＳ 明朝" panose="02020609040205080304" pitchFamily="17" charset="-128"/>
            </a:endParaRPr>
          </a:p>
          <a:p>
            <a:pPr marL="0" indent="0">
              <a:lnSpc>
                <a:spcPct val="100000"/>
              </a:lnSpc>
              <a:buNone/>
            </a:pPr>
            <a:r>
              <a:rPr lang="ja-JP" altLang="en-US" dirty="0">
                <a:latin typeface="ＭＳ 明朝" panose="02020609040205080304" pitchFamily="17" charset="-128"/>
                <a:ea typeface="ＭＳ 明朝" panose="02020609040205080304" pitchFamily="17" charset="-128"/>
              </a:rPr>
              <a:t>凍機は使用しない場合が多い。</a:t>
            </a:r>
            <a:endParaRPr lang="en-US" altLang="ja-JP" dirty="0">
              <a:latin typeface="ＭＳ 明朝" panose="02020609040205080304" pitchFamily="17" charset="-128"/>
              <a:ea typeface="ＭＳ 明朝" panose="02020609040205080304" pitchFamily="17" charset="-128"/>
            </a:endParaRPr>
          </a:p>
          <a:p>
            <a:pPr marL="0" indent="0">
              <a:lnSpc>
                <a:spcPct val="110000"/>
              </a:lnSpc>
              <a:buNone/>
            </a:pPr>
            <a:r>
              <a:rPr kumimoji="1" lang="ja-JP" altLang="en-US" dirty="0">
                <a:solidFill>
                  <a:schemeClr val="accent1"/>
                </a:solidFill>
                <a:latin typeface="ＭＳ 明朝" panose="02020609040205080304" pitchFamily="17" charset="-128"/>
                <a:ea typeface="ＭＳ 明朝" panose="02020609040205080304" pitchFamily="17" charset="-128"/>
              </a:rPr>
              <a:t>油分離器の構造：バッフル式、デミスタ式がある。</a:t>
            </a:r>
          </a:p>
        </p:txBody>
      </p:sp>
      <p:sp>
        <p:nvSpPr>
          <p:cNvPr id="4" name="フッター プレースホルダー 3">
            <a:extLst>
              <a:ext uri="{FF2B5EF4-FFF2-40B4-BE49-F238E27FC236}">
                <a16:creationId xmlns:a16="http://schemas.microsoft.com/office/drawing/2014/main" id="{A1F83B14-58E1-4ABE-AA0F-84B458C3DF4F}"/>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7</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2103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778098"/>
          </a:xfrm>
        </p:spPr>
        <p:txBody>
          <a:bodyPr/>
          <a:lstStyle/>
          <a:p>
            <a:pPr algn="ctr"/>
            <a:r>
              <a:rPr lang="ja-JP" altLang="en-US" dirty="0">
                <a:latin typeface="ＭＳ 明朝" pitchFamily="17" charset="-128"/>
                <a:ea typeface="ＭＳ 明朝" pitchFamily="17" charset="-128"/>
              </a:rPr>
              <a:t>油　分　離　器</a:t>
            </a:r>
            <a:endParaRPr kumimoji="1" lang="ja-JP" altLang="en-US" dirty="0">
              <a:latin typeface="ＭＳ 明朝" pitchFamily="17" charset="-128"/>
              <a:ea typeface="ＭＳ 明朝" pitchFamily="17" charset="-128"/>
            </a:endParaRPr>
          </a:p>
        </p:txBody>
      </p:sp>
      <p:pic>
        <p:nvPicPr>
          <p:cNvPr id="5" name="Picture 2" descr="C:\Documents and Settings\XPMUser\My Documents\CIMG334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0897" y="1052736"/>
            <a:ext cx="10284941" cy="527392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00826759-BFF9-48A3-AD85-F6531C90AEBB}"/>
              </a:ext>
            </a:extLst>
          </p:cNvPr>
          <p:cNvSpPr/>
          <p:nvPr/>
        </p:nvSpPr>
        <p:spPr>
          <a:xfrm>
            <a:off x="8390237" y="1433384"/>
            <a:ext cx="1631092" cy="4250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ＭＳ 明朝" panose="02020609040205080304" pitchFamily="17" charset="-128"/>
                <a:ea typeface="ＭＳ 明朝" panose="02020609040205080304" pitchFamily="17" charset="-128"/>
              </a:rPr>
              <a:t>竪</a:t>
            </a:r>
            <a:endParaRPr kumimoji="1" lang="en-US" altLang="ja-JP" sz="3200" dirty="0">
              <a:solidFill>
                <a:schemeClr val="bg1"/>
              </a:solidFill>
              <a:latin typeface="ＭＳ 明朝" panose="02020609040205080304" pitchFamily="17" charset="-128"/>
              <a:ea typeface="ＭＳ 明朝" panose="02020609040205080304" pitchFamily="17" charset="-128"/>
            </a:endParaRPr>
          </a:p>
          <a:p>
            <a:pPr algn="ctr"/>
            <a:r>
              <a:rPr kumimoji="1" lang="ja-JP" altLang="en-US" sz="3200" dirty="0">
                <a:solidFill>
                  <a:schemeClr val="bg1"/>
                </a:solidFill>
                <a:latin typeface="ＭＳ 明朝" panose="02020609040205080304" pitchFamily="17" charset="-128"/>
                <a:ea typeface="ＭＳ 明朝" panose="02020609040205080304" pitchFamily="17" charset="-128"/>
              </a:rPr>
              <a:t>型</a:t>
            </a:r>
            <a:endParaRPr kumimoji="1" lang="en-US" altLang="ja-JP" sz="3200" dirty="0">
              <a:solidFill>
                <a:schemeClr val="bg1"/>
              </a:solidFill>
              <a:latin typeface="ＭＳ 明朝" panose="02020609040205080304" pitchFamily="17" charset="-128"/>
              <a:ea typeface="ＭＳ 明朝" panose="02020609040205080304" pitchFamily="17" charset="-128"/>
            </a:endParaRPr>
          </a:p>
          <a:p>
            <a:pPr algn="ctr"/>
            <a:r>
              <a:rPr kumimoji="1" lang="ja-JP" altLang="en-US" sz="3200" dirty="0">
                <a:solidFill>
                  <a:schemeClr val="bg1"/>
                </a:solidFill>
                <a:latin typeface="ＭＳ 明朝" panose="02020609040205080304" pitchFamily="17" charset="-128"/>
                <a:ea typeface="ＭＳ 明朝" panose="02020609040205080304" pitchFamily="17" charset="-128"/>
              </a:rPr>
              <a:t>油</a:t>
            </a:r>
            <a:endParaRPr kumimoji="1" lang="en-US" altLang="ja-JP" sz="3200" dirty="0">
              <a:solidFill>
                <a:schemeClr val="bg1"/>
              </a:solidFill>
              <a:latin typeface="ＭＳ 明朝" panose="02020609040205080304" pitchFamily="17" charset="-128"/>
              <a:ea typeface="ＭＳ 明朝" panose="02020609040205080304" pitchFamily="17" charset="-128"/>
            </a:endParaRPr>
          </a:p>
          <a:p>
            <a:pPr algn="ctr"/>
            <a:r>
              <a:rPr kumimoji="1" lang="ja-JP" altLang="en-US" sz="3200" dirty="0">
                <a:solidFill>
                  <a:schemeClr val="bg1"/>
                </a:solidFill>
                <a:latin typeface="ＭＳ 明朝" panose="02020609040205080304" pitchFamily="17" charset="-128"/>
                <a:ea typeface="ＭＳ 明朝" panose="02020609040205080304" pitchFamily="17" charset="-128"/>
              </a:rPr>
              <a:t>分</a:t>
            </a:r>
            <a:endParaRPr kumimoji="1" lang="en-US" altLang="ja-JP" sz="3200" dirty="0">
              <a:solidFill>
                <a:schemeClr val="bg1"/>
              </a:solidFill>
              <a:latin typeface="ＭＳ 明朝" panose="02020609040205080304" pitchFamily="17" charset="-128"/>
              <a:ea typeface="ＭＳ 明朝" panose="02020609040205080304" pitchFamily="17" charset="-128"/>
            </a:endParaRPr>
          </a:p>
          <a:p>
            <a:pPr algn="ctr"/>
            <a:r>
              <a:rPr kumimoji="1" lang="ja-JP" altLang="en-US" sz="3200" dirty="0">
                <a:solidFill>
                  <a:schemeClr val="bg1"/>
                </a:solidFill>
                <a:latin typeface="ＭＳ 明朝" panose="02020609040205080304" pitchFamily="17" charset="-128"/>
                <a:ea typeface="ＭＳ 明朝" panose="02020609040205080304" pitchFamily="17" charset="-128"/>
              </a:rPr>
              <a:t>離</a:t>
            </a:r>
            <a:endParaRPr kumimoji="1" lang="en-US" altLang="ja-JP" sz="3200" dirty="0">
              <a:solidFill>
                <a:schemeClr val="bg1"/>
              </a:solidFill>
              <a:latin typeface="ＭＳ 明朝" panose="02020609040205080304" pitchFamily="17" charset="-128"/>
              <a:ea typeface="ＭＳ 明朝" panose="02020609040205080304" pitchFamily="17" charset="-128"/>
            </a:endParaRPr>
          </a:p>
          <a:p>
            <a:pPr algn="ctr"/>
            <a:r>
              <a:rPr kumimoji="1" lang="ja-JP" altLang="en-US" sz="3200" dirty="0">
                <a:solidFill>
                  <a:schemeClr val="bg1"/>
                </a:solidFill>
                <a:latin typeface="ＭＳ 明朝" panose="02020609040205080304" pitchFamily="17" charset="-128"/>
                <a:ea typeface="ＭＳ 明朝" panose="02020609040205080304" pitchFamily="17" charset="-128"/>
              </a:rPr>
              <a:t>器</a:t>
            </a:r>
          </a:p>
        </p:txBody>
      </p:sp>
      <p:sp>
        <p:nvSpPr>
          <p:cNvPr id="4" name="フッター プレースホルダー 3">
            <a:extLst>
              <a:ext uri="{FF2B5EF4-FFF2-40B4-BE49-F238E27FC236}">
                <a16:creationId xmlns:a16="http://schemas.microsoft.com/office/drawing/2014/main" id="{8AE78B55-3510-496A-B85D-83878303772D}"/>
              </a:ext>
            </a:extLst>
          </p:cNvPr>
          <p:cNvSpPr>
            <a:spLocks noGrp="1"/>
          </p:cNvSpPr>
          <p:nvPr>
            <p:ph type="ftr" sz="quarter" idx="11"/>
          </p:nvPr>
        </p:nvSpPr>
        <p:spPr/>
        <p:txBody>
          <a:bodyPr/>
          <a:lstStyle/>
          <a:p>
            <a:r>
              <a:rPr kumimoji="1" lang="en-US" altLang="ja-JP" sz="1400" b="1" dirty="0">
                <a:solidFill>
                  <a:schemeClr val="tx1"/>
                </a:solidFill>
                <a:latin typeface="ＭＳ 明朝" panose="02020609040205080304" pitchFamily="17" charset="-128"/>
                <a:ea typeface="ＭＳ 明朝" panose="02020609040205080304" pitchFamily="17" charset="-128"/>
              </a:rPr>
              <a:t>8</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694806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6802</TotalTime>
  <Words>8834</Words>
  <Application>Microsoft Office PowerPoint</Application>
  <PresentationFormat>ワイド画面</PresentationFormat>
  <Paragraphs>1122</Paragraphs>
  <Slides>76</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76</vt:i4>
      </vt:variant>
    </vt:vector>
  </HeadingPairs>
  <TitlesOfParts>
    <vt:vector size="81" baseType="lpstr">
      <vt:lpstr>ＭＳ 明朝</vt:lpstr>
      <vt:lpstr>游ゴシック</vt:lpstr>
      <vt:lpstr>游ゴシック Light</vt:lpstr>
      <vt:lpstr>Arial</vt:lpstr>
      <vt:lpstr>Office テーマ</vt:lpstr>
      <vt:lpstr> 冷凍設備を安全に運転するための 基　礎　知　識 （初心を忘れずに再確認）   茨城県冷凍設備保安協会</vt:lpstr>
      <vt:lpstr>PowerPoint プレゼンテーション</vt:lpstr>
      <vt:lpstr>基本的な冷凍サイクル</vt:lpstr>
      <vt:lpstr>  　　　　　　　　　　　　　　　　　　</vt:lpstr>
      <vt:lpstr>Ｐ-h線図上の冷凍サイクル</vt:lpstr>
      <vt:lpstr> 圧縮機（コンプレッサー） </vt:lpstr>
      <vt:lpstr>PowerPoint プレゼンテーション</vt:lpstr>
      <vt:lpstr>油分離器（オイルセパレーター）</vt:lpstr>
      <vt:lpstr>油　分　離　器</vt:lpstr>
      <vt:lpstr>PowerPoint プレゼンテーション</vt:lpstr>
      <vt:lpstr>凝縮器（コンデンサー）</vt:lpstr>
      <vt:lpstr>PowerPoint プレゼンテーション</vt:lpstr>
      <vt:lpstr>PowerPoint プレゼンテーション</vt:lpstr>
      <vt:lpstr>PowerPoint プレゼンテーション</vt:lpstr>
      <vt:lpstr>空冷式凝縮器（クロスフィンチューブ式）</vt:lpstr>
      <vt:lpstr>受液器（レシーバー）</vt:lpstr>
      <vt:lpstr>PowerPoint プレゼンテーション</vt:lpstr>
      <vt:lpstr>乾燥器（ドライヤー）</vt:lpstr>
      <vt:lpstr>膨張弁（エキスパンションバルブ）</vt:lpstr>
      <vt:lpstr>蒸発器（エバポレーター）</vt:lpstr>
      <vt:lpstr>PowerPoint プレゼンテーション</vt:lpstr>
      <vt:lpstr>PowerPoint プレゼンテーション</vt:lpstr>
      <vt:lpstr>液分離器（アキュームレータ）</vt:lpstr>
      <vt:lpstr>PowerPoint プレゼンテーション</vt:lpstr>
      <vt:lpstr>冷却塔（クーリングタワー）・冷却水ポンプ</vt:lpstr>
      <vt:lpstr>PowerPoint プレゼンテーション</vt:lpstr>
      <vt:lpstr>PowerPoint プレゼンテーション</vt:lpstr>
      <vt:lpstr>運転中の管理（点検項目）</vt:lpstr>
      <vt:lpstr>危害予防規程（法第26条・冷凍則第35条・第5条第2項）</vt:lpstr>
      <vt:lpstr>保安教育（第1種製造者・第2種製造者）</vt:lpstr>
      <vt:lpstr>日常点検・運転日誌</vt:lpstr>
      <vt:lpstr>冷凍装置における代表的な点検箇所及び点検内容</vt:lpstr>
      <vt:lpstr>圧　縮　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　冷　凝　縮　器</vt:lpstr>
      <vt:lpstr>空　冷　凝　縮　器</vt:lpstr>
      <vt:lpstr>受　　液　　器</vt:lpstr>
      <vt:lpstr>液　分　離　器</vt:lpstr>
      <vt:lpstr>PowerPoint プレゼンテーション</vt:lpstr>
      <vt:lpstr>PowerPoint プレゼンテーション</vt:lpstr>
      <vt:lpstr>異　常　高　圧</vt:lpstr>
      <vt:lpstr>PowerPoint プレゼンテーション</vt:lpstr>
      <vt:lpstr>PowerPoint プレゼンテーション</vt:lpstr>
      <vt:lpstr>異常高温・過熱運転</vt:lpstr>
      <vt:lpstr>圧縮機の潤滑不良</vt:lpstr>
      <vt:lpstr>モ ー タ 損 傷</vt:lpstr>
      <vt:lpstr>冷凍能力の低下</vt:lpstr>
      <vt:lpstr>冷 媒 漏 れ</vt:lpstr>
      <vt:lpstr>液バック（液圧縮）</vt:lpstr>
      <vt:lpstr>液バック・液圧縮発生時の状況</vt:lpstr>
      <vt:lpstr>液バック発生時の運転操作</vt:lpstr>
      <vt:lpstr>水分が混入すると蒸発圧力の 低下と潤滑油の劣化を促進する </vt:lpstr>
      <vt:lpstr>運転停止中の管理（ガス漏れ・潤滑油・冷媒量）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緊急時の対応（大型空調設備）</vt:lpstr>
      <vt:lpstr>PowerPoint プレゼンテーション</vt:lpstr>
      <vt:lpstr>PowerPoint プレゼンテーション</vt:lpstr>
      <vt:lpstr>PowerPoint プレゼンテーション</vt:lpstr>
      <vt:lpstr>関係官庁への通報（消防・警察・県庁等）</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定期保守点検</dc:title>
  <dc:creator>iba-reihokyo@bg.wakwak.com</dc:creator>
  <cp:lastModifiedBy>政策企画部情報システム課</cp:lastModifiedBy>
  <cp:revision>239</cp:revision>
  <cp:lastPrinted>2023-08-04T00:21:41Z</cp:lastPrinted>
  <dcterms:created xsi:type="dcterms:W3CDTF">2021-05-13T04:14:33Z</dcterms:created>
  <dcterms:modified xsi:type="dcterms:W3CDTF">2023-08-04T00:22:57Z</dcterms:modified>
</cp:coreProperties>
</file>