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96" r:id="rId4"/>
  </p:sldMasterIdLst>
  <p:notesMasterIdLst>
    <p:notesMasterId r:id="rId6"/>
  </p:notesMasterIdLst>
  <p:sldIdLst>
    <p:sldId id="2147378880" r:id="rId5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2585C9"/>
    <a:srgbClr val="0070C0"/>
    <a:srgbClr val="00B050"/>
    <a:srgbClr val="70AD47"/>
    <a:srgbClr val="DAE3F3"/>
    <a:srgbClr val="FFF2CC"/>
    <a:srgbClr val="A8BF99"/>
    <a:srgbClr val="92C172"/>
    <a:srgbClr val="D2E7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44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49574" cy="498475"/>
          </a:xfrm>
          <a:prstGeom prst="rect">
            <a:avLst/>
          </a:prstGeom>
        </p:spPr>
        <p:txBody>
          <a:bodyPr vert="horz" lIns="91410" tIns="45703" rIns="91410" bIns="45703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2" y="3"/>
            <a:ext cx="2949574" cy="498475"/>
          </a:xfrm>
          <a:prstGeom prst="rect">
            <a:avLst/>
          </a:prstGeom>
        </p:spPr>
        <p:txBody>
          <a:bodyPr vert="horz" lIns="91410" tIns="45703" rIns="91410" bIns="45703" rtlCol="0"/>
          <a:lstStyle>
            <a:lvl1pPr algn="r">
              <a:defRPr sz="1300"/>
            </a:lvl1pPr>
          </a:lstStyle>
          <a:p>
            <a:fld id="{7EE5BBA3-23BA-421E-A6B2-40CBB36E4ACA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0" tIns="45703" rIns="91410" bIns="4570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41"/>
            <a:ext cx="5445125" cy="3913187"/>
          </a:xfrm>
          <a:prstGeom prst="rect">
            <a:avLst/>
          </a:prstGeom>
        </p:spPr>
        <p:txBody>
          <a:bodyPr vert="horz" lIns="91410" tIns="45703" rIns="91410" bIns="4570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866"/>
            <a:ext cx="2949574" cy="498475"/>
          </a:xfrm>
          <a:prstGeom prst="rect">
            <a:avLst/>
          </a:prstGeom>
        </p:spPr>
        <p:txBody>
          <a:bodyPr vert="horz" lIns="91410" tIns="45703" rIns="91410" bIns="45703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2" y="9440866"/>
            <a:ext cx="2949574" cy="498475"/>
          </a:xfrm>
          <a:prstGeom prst="rect">
            <a:avLst/>
          </a:prstGeom>
        </p:spPr>
        <p:txBody>
          <a:bodyPr vert="horz" lIns="91410" tIns="45703" rIns="91410" bIns="45703" rtlCol="0" anchor="b"/>
          <a:lstStyle>
            <a:lvl1pPr algn="r">
              <a:defRPr sz="1300"/>
            </a:lvl1pPr>
          </a:lstStyle>
          <a:p>
            <a:fld id="{CC9E4919-8921-4E53-817D-973F5F6DF7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265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4BB07-3C11-4E91-82C8-DFAC405F34A7}" type="datetime1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fld id="{CD5F4820-36F6-4D2D-AAED-C6E06ADCA58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9729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69115-78FD-496B-B525-6D05422C13C6}" type="datetime1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2905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59143-874B-4D35-8122-6C21EE99DA16}" type="datetime1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658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08FE-D774-448D-B2E3-C42CB1AE8803}" type="datetime1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51711" y="6356352"/>
            <a:ext cx="2228850" cy="365125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</a:lstStyle>
          <a:p>
            <a:fld id="{CD5F4820-36F6-4D2D-AAED-C6E06ADCA58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87598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A25B7-DFB6-43C2-A8E7-7263DB790BCD}" type="datetime1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1190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9D9F2-2830-48B7-A100-D480327B2337}" type="datetime1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376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D1D93-3B08-461A-9300-588392DE87E2}" type="datetime1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5806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2EEB2-AED9-48CB-B30E-0EB8D826A80E}" type="datetime1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5708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C5AC9-C7CA-414A-B270-984B3848FD0C}" type="datetime1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0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BA064-E48F-466A-A223-CCEA9F5DA5E8}" type="datetime1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9874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E9DAF-E9A9-49F2-8DF0-7E305146E226}" type="datetime1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967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F803F-6D14-4F99-A627-5200AE3BA759}" type="datetime1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5498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A7BF22A4-7A6B-272F-D315-F3BDF0C37416}"/>
              </a:ext>
            </a:extLst>
          </p:cNvPr>
          <p:cNvCxnSpPr>
            <a:cxnSpLocks/>
          </p:cNvCxnSpPr>
          <p:nvPr/>
        </p:nvCxnSpPr>
        <p:spPr>
          <a:xfrm>
            <a:off x="0" y="548314"/>
            <a:ext cx="9905999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0BCC65C3-0CA5-92FC-6AB0-D2833EE1340F}"/>
              </a:ext>
            </a:extLst>
          </p:cNvPr>
          <p:cNvGraphicFramePr>
            <a:graphicFrameLocks noGrp="1"/>
          </p:cNvGraphicFramePr>
          <p:nvPr/>
        </p:nvGraphicFramePr>
        <p:xfrm>
          <a:off x="5056583" y="2341460"/>
          <a:ext cx="4809000" cy="236220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62992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563555">
                  <a:extLst>
                    <a:ext uri="{9D8B030D-6E8A-4147-A177-3AD203B41FA5}">
                      <a16:colId xmlns:a16="http://schemas.microsoft.com/office/drawing/2014/main" val="3756062049"/>
                    </a:ext>
                  </a:extLst>
                </a:gridCol>
                <a:gridCol w="3343997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638456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</a:tblGrid>
              <a:tr h="282850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（します）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（７）環境関係法令の遵守等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（しました）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みどりの食料システム戦略の理解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209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関係法令の遵守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699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環境配慮の取組方針の策定や研修の実施に努める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3739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1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機械等を扱う事業者である場合（該当しない □）</a:t>
                      </a:r>
                      <a:endParaRPr kumimoji="1" lang="en-US" altLang="ja-JP" sz="1100" b="1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機械等の適切な整備と管理に努める</a:t>
                      </a:r>
                    </a:p>
                  </a:txBody>
                  <a:tcPr marL="3600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86859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⑯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正しい知識に基づく作業安全に努める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4092227"/>
                  </a:ext>
                </a:extLst>
              </a:tr>
            </a:tbl>
          </a:graphicData>
        </a:graphic>
      </p:graphicFrame>
      <p:graphicFrame>
        <p:nvGraphicFramePr>
          <p:cNvPr id="12" name="表 7">
            <a:extLst>
              <a:ext uri="{FF2B5EF4-FFF2-40B4-BE49-F238E27FC236}">
                <a16:creationId xmlns:a16="http://schemas.microsoft.com/office/drawing/2014/main" id="{DAFB1B75-1EB8-7D0F-BA61-9B1B957FFDC6}"/>
              </a:ext>
            </a:extLst>
          </p:cNvPr>
          <p:cNvGraphicFramePr>
            <a:graphicFrameLocks noGrp="1"/>
          </p:cNvGraphicFramePr>
          <p:nvPr/>
        </p:nvGraphicFramePr>
        <p:xfrm>
          <a:off x="5056583" y="755441"/>
          <a:ext cx="4809000" cy="140208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62992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563555">
                  <a:extLst>
                    <a:ext uri="{9D8B030D-6E8A-4147-A177-3AD203B41FA5}">
                      <a16:colId xmlns:a16="http://schemas.microsoft.com/office/drawing/2014/main" val="3756062049"/>
                    </a:ext>
                  </a:extLst>
                </a:gridCol>
                <a:gridCol w="3334761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647692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</a:tblGrid>
              <a:tr h="282850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br>
                        <a:rPr kumimoji="1" lang="en-US" altLang="ja-JP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</a:br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（します）</a:t>
                      </a:r>
                      <a:endParaRPr kumimoji="1" lang="ja-JP" altLang="en-US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（６）生物多様性への悪影響の防止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br>
                        <a:rPr kumimoji="1" lang="en-US" altLang="ja-JP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</a:br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（しました）</a:t>
                      </a:r>
                      <a:endParaRPr kumimoji="1" lang="ja-JP" altLang="en-US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2075" marR="0" lvl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1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生物多様性への影響が想定される工事等を実施する場合（該当しない □）</a:t>
                      </a:r>
                      <a:endParaRPr kumimoji="1" lang="en-US" altLang="ja-JP" sz="1100" b="1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生物多様性に配慮した事業実施に努める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209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⑪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1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特定事業場である場合（該当しない □）</a:t>
                      </a:r>
                    </a:p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排水処理に係る水質汚濁防止法の遵守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26925"/>
                  </a:ext>
                </a:extLst>
              </a:tr>
            </a:tbl>
          </a:graphicData>
        </a:graphic>
      </p:graphicFrame>
      <p:graphicFrame>
        <p:nvGraphicFramePr>
          <p:cNvPr id="13" name="表 7">
            <a:extLst>
              <a:ext uri="{FF2B5EF4-FFF2-40B4-BE49-F238E27FC236}">
                <a16:creationId xmlns:a16="http://schemas.microsoft.com/office/drawing/2014/main" id="{40D796B1-BC60-364D-44F5-23F85F4F9C43}"/>
              </a:ext>
            </a:extLst>
          </p:cNvPr>
          <p:cNvGraphicFramePr>
            <a:graphicFrameLocks noGrp="1"/>
          </p:cNvGraphicFramePr>
          <p:nvPr/>
        </p:nvGraphicFramePr>
        <p:xfrm>
          <a:off x="88583" y="5094952"/>
          <a:ext cx="4809000" cy="164084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62992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563555">
                  <a:extLst>
                    <a:ext uri="{9D8B030D-6E8A-4147-A177-3AD203B41FA5}">
                      <a16:colId xmlns:a16="http://schemas.microsoft.com/office/drawing/2014/main" val="3756062049"/>
                    </a:ext>
                  </a:extLst>
                </a:gridCol>
                <a:gridCol w="3315125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667328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</a:tblGrid>
              <a:tr h="282850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（します）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（５）廃棄物の発生抑制、</a:t>
                      </a:r>
                      <a:endParaRPr kumimoji="1" lang="en-US" altLang="ja-JP" sz="1200" b="1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r>
                        <a:rPr kumimoji="1" lang="ja-JP" altLang="en-US" sz="12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　　適正な循環的な利用及び適正な処分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br>
                        <a:rPr kumimoji="1" lang="en-US" altLang="ja-JP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</a:br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（しました）</a:t>
                      </a:r>
                      <a:endParaRPr kumimoji="1" lang="ja-JP" altLang="en-US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1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と畜場でない場合（と畜場である □）</a:t>
                      </a:r>
                    </a:p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食品ロスの削減に努める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209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⑧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プラ等廃棄物の削減に努め、適正に処理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058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資源の再利用を検討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946732"/>
                  </a:ext>
                </a:extLst>
              </a:tr>
            </a:tbl>
          </a:graphicData>
        </a:graphic>
      </p:graphicFrame>
      <p:graphicFrame>
        <p:nvGraphicFramePr>
          <p:cNvPr id="14" name="表 7">
            <a:extLst>
              <a:ext uri="{FF2B5EF4-FFF2-40B4-BE49-F238E27FC236}">
                <a16:creationId xmlns:a16="http://schemas.microsoft.com/office/drawing/2014/main" id="{6BB2D83F-D4DE-C94C-82ED-FDD36C2D73CF}"/>
              </a:ext>
            </a:extLst>
          </p:cNvPr>
          <p:cNvGraphicFramePr>
            <a:graphicFrameLocks noGrp="1"/>
          </p:cNvGraphicFramePr>
          <p:nvPr/>
        </p:nvGraphicFramePr>
        <p:xfrm>
          <a:off x="88583" y="2446111"/>
          <a:ext cx="4809000" cy="172212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62992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563555">
                  <a:extLst>
                    <a:ext uri="{9D8B030D-6E8A-4147-A177-3AD203B41FA5}">
                      <a16:colId xmlns:a16="http://schemas.microsoft.com/office/drawing/2014/main" val="3756062049"/>
                    </a:ext>
                  </a:extLst>
                </a:gridCol>
                <a:gridCol w="3315125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667328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</a:tblGrid>
              <a:tr h="282850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（します）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（３）エネルギーの節減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（しました）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工場・倉庫・車両等の電気・燃料の使用状況の記録・保存に努める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209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省エネを意識し、不必要・非効率なエネルギー消費をしないように努める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4117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環境負荷低減に配慮した商品、原料等の調達を検討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9492618"/>
                  </a:ext>
                </a:extLst>
              </a:tr>
            </a:tbl>
          </a:graphicData>
        </a:graphic>
      </p:graphicFrame>
      <p:graphicFrame>
        <p:nvGraphicFramePr>
          <p:cNvPr id="2" name="表 7">
            <a:extLst>
              <a:ext uri="{FF2B5EF4-FFF2-40B4-BE49-F238E27FC236}">
                <a16:creationId xmlns:a16="http://schemas.microsoft.com/office/drawing/2014/main" id="{DAB46FC6-AB58-D527-597B-080DC08B1A63}"/>
              </a:ext>
            </a:extLst>
          </p:cNvPr>
          <p:cNvGraphicFramePr>
            <a:graphicFrameLocks noGrp="1"/>
          </p:cNvGraphicFramePr>
          <p:nvPr/>
        </p:nvGraphicFramePr>
        <p:xfrm>
          <a:off x="88583" y="4259562"/>
          <a:ext cx="4809000" cy="72136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62992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563555">
                  <a:extLst>
                    <a:ext uri="{9D8B030D-6E8A-4147-A177-3AD203B41FA5}">
                      <a16:colId xmlns:a16="http://schemas.microsoft.com/office/drawing/2014/main" val="3756062049"/>
                    </a:ext>
                  </a:extLst>
                </a:gridCol>
                <a:gridCol w="3315125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667328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</a:tblGrid>
              <a:tr h="282850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（します）</a:t>
                      </a:r>
                      <a:endParaRPr kumimoji="1" lang="en-US" altLang="ja-JP" sz="8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（４）悪臭及び害虫の発生防止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（しました）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悪臭・害虫の発生防止・低減に努める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699600"/>
                  </a:ext>
                </a:extLst>
              </a:tr>
            </a:tbl>
          </a:graphicData>
        </a:graphic>
      </p:graphicFrame>
      <p:graphicFrame>
        <p:nvGraphicFramePr>
          <p:cNvPr id="5" name="表 7">
            <a:extLst>
              <a:ext uri="{FF2B5EF4-FFF2-40B4-BE49-F238E27FC236}">
                <a16:creationId xmlns:a16="http://schemas.microsoft.com/office/drawing/2014/main" id="{17F885E1-2CA4-598D-E084-2734438E5BF1}"/>
              </a:ext>
            </a:extLst>
          </p:cNvPr>
          <p:cNvGraphicFramePr>
            <a:graphicFrameLocks noGrp="1"/>
          </p:cNvGraphicFramePr>
          <p:nvPr/>
        </p:nvGraphicFramePr>
        <p:xfrm>
          <a:off x="88583" y="746270"/>
          <a:ext cx="4809000" cy="72136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62992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563555">
                  <a:extLst>
                    <a:ext uri="{9D8B030D-6E8A-4147-A177-3AD203B41FA5}">
                      <a16:colId xmlns:a16="http://schemas.microsoft.com/office/drawing/2014/main" val="3756062049"/>
                    </a:ext>
                  </a:extLst>
                </a:gridCol>
                <a:gridCol w="3296652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685801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</a:tblGrid>
              <a:tr h="282850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（します）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（１）適正な施肥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（しました）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環境負荷低減に配慮した原料等の調達を検討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699600"/>
                  </a:ext>
                </a:extLst>
              </a:tr>
            </a:tbl>
          </a:graphicData>
        </a:graphic>
      </p:graphicFrame>
      <p:graphicFrame>
        <p:nvGraphicFramePr>
          <p:cNvPr id="24" name="表 7">
            <a:extLst>
              <a:ext uri="{FF2B5EF4-FFF2-40B4-BE49-F238E27FC236}">
                <a16:creationId xmlns:a16="http://schemas.microsoft.com/office/drawing/2014/main" id="{58CB878A-142F-CC2C-02AE-4B191F97F255}"/>
              </a:ext>
            </a:extLst>
          </p:cNvPr>
          <p:cNvGraphicFramePr>
            <a:graphicFrameLocks noGrp="1"/>
          </p:cNvGraphicFramePr>
          <p:nvPr/>
        </p:nvGraphicFramePr>
        <p:xfrm>
          <a:off x="88583" y="1548000"/>
          <a:ext cx="4809000" cy="80772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62992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563555">
                  <a:extLst>
                    <a:ext uri="{9D8B030D-6E8A-4147-A177-3AD203B41FA5}">
                      <a16:colId xmlns:a16="http://schemas.microsoft.com/office/drawing/2014/main" val="3756062049"/>
                    </a:ext>
                  </a:extLst>
                </a:gridCol>
                <a:gridCol w="3305888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676565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</a:tblGrid>
              <a:tr h="282850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（します）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（２）適正な防除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（しました）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環境負荷低減に配慮した原料等の調達を検討（再掲）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699600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19BDBC9-EE55-FFAA-2B3F-93FBA5F27557}"/>
              </a:ext>
            </a:extLst>
          </p:cNvPr>
          <p:cNvSpPr txBox="1"/>
          <p:nvPr/>
        </p:nvSpPr>
        <p:spPr>
          <a:xfrm>
            <a:off x="0" y="106968"/>
            <a:ext cx="8517075" cy="4001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kumimoji="1" lang="ja-JP" altLang="en-US" sz="2000" b="1">
                <a:latin typeface="Meiryo UI"/>
                <a:ea typeface="Meiryo UI"/>
              </a:rPr>
              <a:t>環境負荷低減のクロスコンプライアンス チェックシート</a:t>
            </a:r>
            <a:r>
              <a:rPr lang="ja-JP" altLang="en-US" sz="2000" b="1">
                <a:solidFill>
                  <a:prstClr val="black"/>
                </a:solidFill>
                <a:latin typeface="メイリオ"/>
                <a:ea typeface="メイリオ"/>
              </a:rPr>
              <a:t>（</a:t>
            </a:r>
            <a:r>
              <a:rPr kumimoji="0" lang="ja-JP" altLang="en-US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食品関連事業者向け</a:t>
            </a:r>
            <a:r>
              <a:rPr kumimoji="0" lang="ja-JP" altLang="en-US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</a:rPr>
              <a:t>）</a:t>
            </a:r>
            <a:endParaRPr kumimoji="1" lang="en-US" altLang="ja-JP" sz="2000" b="1">
              <a:latin typeface="Meiryo UI"/>
              <a:ea typeface="Meiryo UI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175CCBB-54D7-71EA-1525-9F019C091419}"/>
              </a:ext>
            </a:extLst>
          </p:cNvPr>
          <p:cNvSpPr txBox="1"/>
          <p:nvPr/>
        </p:nvSpPr>
        <p:spPr>
          <a:xfrm>
            <a:off x="5013346" y="4824356"/>
            <a:ext cx="465033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/>
            <a:r>
              <a:rPr kumimoji="1" lang="ja-JP" altLang="en-US" sz="1200">
                <a:latin typeface="ＭＳ 明朝" panose="02020609040205080304" pitchFamily="17" charset="-128"/>
                <a:ea typeface="ＭＳ 明朝" panose="02020609040205080304" pitchFamily="17" charset="-128"/>
              </a:rPr>
              <a:t>注１　（５）⑦については、と畜場の場合には□にチェックしてください。この場合、当該項目の申請時・報告時のチェックは不要です。</a:t>
            </a:r>
            <a:endParaRPr kumimoji="1" lang="en-US" altLang="ja-JP" sz="120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179388" indent="-179388"/>
            <a:endParaRPr kumimoji="1" lang="en-US" altLang="ja-JP" sz="120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179388" indent="-179388"/>
            <a:r>
              <a:rPr kumimoji="1" lang="ja-JP" altLang="en-US" sz="1200">
                <a:latin typeface="ＭＳ 明朝" panose="02020609040205080304" pitchFamily="17" charset="-128"/>
                <a:ea typeface="ＭＳ 明朝" panose="02020609040205080304" pitchFamily="17" charset="-128"/>
              </a:rPr>
              <a:t>注２　（６）⑩、（６）⑪、（７）⑮の</a:t>
            </a:r>
            <a:r>
              <a:rPr kumimoji="1" lang="en-US" altLang="ja-JP" sz="1200">
                <a:latin typeface="ＭＳ 明朝" panose="02020609040205080304" pitchFamily="17" charset="-128"/>
                <a:ea typeface="ＭＳ 明朝" panose="02020609040205080304" pitchFamily="17" charset="-128"/>
              </a:rPr>
              <a:t>※</a:t>
            </a:r>
            <a:r>
              <a:rPr kumimoji="1" lang="ja-JP" altLang="en-US" sz="1200">
                <a:latin typeface="ＭＳ 明朝" panose="02020609040205080304" pitchFamily="17" charset="-128"/>
                <a:ea typeface="ＭＳ 明朝" panose="02020609040205080304" pitchFamily="17" charset="-128"/>
              </a:rPr>
              <a:t>の記載内容に「該当しない」場合には□にチェックしてください。この場合、当該項目の申請時・報告時のチェックは不要です。</a:t>
            </a:r>
            <a:endParaRPr kumimoji="1" lang="en-US" altLang="ja-JP" sz="120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179388" indent="-179388"/>
            <a:endParaRPr kumimoji="1" lang="en-US" altLang="ja-JP" sz="120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179388" indent="-179388"/>
            <a:r>
              <a:rPr lang="ja-JP" altLang="en-US" sz="1200">
                <a:latin typeface="ＭＳ 明朝" panose="02020609040205080304" pitchFamily="17" charset="-128"/>
                <a:ea typeface="ＭＳ 明朝" panose="02020609040205080304" pitchFamily="17" charset="-128"/>
              </a:rPr>
              <a:t>◆　上記はひな形であり、各事業によりチェックする取組は異なる場合があるため、各事業の要綱・要領などでご確認ください。</a:t>
            </a:r>
            <a:endParaRPr kumimoji="1" lang="en-US" altLang="ja-JP" sz="120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179388" indent="-179388"/>
            <a:endParaRPr kumimoji="1" lang="en-US" altLang="ja-JP" sz="120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8D04794-1B9A-DFFD-B134-62D98201BF16}"/>
              </a:ext>
            </a:extLst>
          </p:cNvPr>
          <p:cNvSpPr txBox="1"/>
          <p:nvPr/>
        </p:nvSpPr>
        <p:spPr>
          <a:xfrm>
            <a:off x="9050318" y="189828"/>
            <a:ext cx="923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Ver1.1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5054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4f5c__x6210__x65e5__x6642_ xmlns="04cdea5c-d42a-493c-814a-07a00ce0a36d" xsi:nil="true"/>
    <TaxCatchAll xmlns="e3e09e67-d7cc-4e47-828f-5f2cf354dd97" xsi:nil="true"/>
    <lcf76f155ced4ddcb4097134ff3c332f xmlns="04cdea5c-d42a-493c-814a-07a00ce0a36d">
      <Terms xmlns="http://schemas.microsoft.com/office/infopath/2007/PartnerControls"/>
    </lcf76f155ced4ddcb4097134ff3c332f>
    <_Flow_SignoffStatus xmlns="04cdea5c-d42a-493c-814a-07a00ce0a36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F442E39731F5545B78EC02B8C8FE376" ma:contentTypeVersion="17" ma:contentTypeDescription="新しいドキュメントを作成します。" ma:contentTypeScope="" ma:versionID="07f7feb574953cd3fea0c406f645e32d">
  <xsd:schema xmlns:xsd="http://www.w3.org/2001/XMLSchema" xmlns:xs="http://www.w3.org/2001/XMLSchema" xmlns:p="http://schemas.microsoft.com/office/2006/metadata/properties" xmlns:ns2="04cdea5c-d42a-493c-814a-07a00ce0a36d" xmlns:ns3="e3e09e67-d7cc-4e47-828f-5f2cf354dd97" targetNamespace="http://schemas.microsoft.com/office/2006/metadata/properties" ma:root="true" ma:fieldsID="151c0210a8471f4050ae6e49115fd093" ns2:_="" ns3:_="">
    <xsd:import namespace="04cdea5c-d42a-493c-814a-07a00ce0a36d"/>
    <xsd:import namespace="e3e09e67-d7cc-4e47-828f-5f2cf354dd97"/>
    <xsd:element name="properties">
      <xsd:complexType>
        <xsd:sequence>
          <xsd:element name="documentManagement">
            <xsd:complexType>
              <xsd:all>
                <xsd:element ref="ns2:_x4f5c__x6210__x65e5__x6642_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_Flow_SignoffStatus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cdea5c-d42a-493c-814a-07a00ce0a36d" elementFormDefault="qualified">
    <xsd:import namespace="http://schemas.microsoft.com/office/2006/documentManagement/types"/>
    <xsd:import namespace="http://schemas.microsoft.com/office/infopath/2007/PartnerControls"/>
    <xsd:element name="_x4f5c__x6210__x65e5__x6642_" ma:index="8" nillable="true" ma:displayName="作成日時" ma:default="" ma:description="" ma:format="DateTime" ma:internalName="_x4f5c__x6210__x65e5__x6642_">
      <xsd:simpleType>
        <xsd:restriction base="dms:DateTim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627f__x8a8d__x306e__x72b6__x614b_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e09e67-d7cc-4e47-828f-5f2cf354dd97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c8ba98a2-cb25-4bdf-9e9b-02b45c7f7662}" ma:internalName="TaxCatchAll" ma:showField="CatchAllData" ma:web="e3e09e67-d7cc-4e47-828f-5f2cf354dd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3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0A28211-5C75-459C-96EF-5E708A7D409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8B7C2A7-38FF-433F-972F-B0D0DCFF91B9}">
  <ds:schemaRefs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www.w3.org/XML/1998/namespace"/>
    <ds:schemaRef ds:uri="http://schemas.openxmlformats.org/package/2006/metadata/core-properties"/>
    <ds:schemaRef ds:uri="http://purl.org/dc/dcmitype/"/>
    <ds:schemaRef ds:uri="04051ca4-4174-4f5a-b4bf-c8092c177d67"/>
    <ds:schemaRef ds:uri="85ec59af-1a16-40a0-b163-384e34c79a5c"/>
    <ds:schemaRef ds:uri="http://schemas.microsoft.com/office/2006/metadata/properties"/>
    <ds:schemaRef ds:uri="http://purl.org/dc/terms/"/>
    <ds:schemaRef ds:uri="04cdea5c-d42a-493c-814a-07a00ce0a36d"/>
    <ds:schemaRef ds:uri="e3e09e67-d7cc-4e47-828f-5f2cf354dd97"/>
  </ds:schemaRefs>
</ds:datastoreItem>
</file>

<file path=customXml/itemProps3.xml><?xml version="1.0" encoding="utf-8"?>
<ds:datastoreItem xmlns:ds="http://schemas.openxmlformats.org/officeDocument/2006/customXml" ds:itemID="{0E4B7721-19DF-4145-BCA8-DB36CD057B3B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402</TotalTime>
  <Words>546</Words>
  <Application>Microsoft Office PowerPoint</Application>
  <PresentationFormat>A4 210 x 297 mm</PresentationFormat>
  <Paragraphs>108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ＭＳ ゴシック</vt:lpstr>
      <vt:lpstr>ＭＳ 明朝</vt:lpstr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表谷 拓郎(HYOTANI Takuro)</dc:creator>
  <cp:lastModifiedBy>輸出促進課</cp:lastModifiedBy>
  <cp:revision>6</cp:revision>
  <cp:lastPrinted>2024-01-19T11:57:27Z</cp:lastPrinted>
  <dcterms:created xsi:type="dcterms:W3CDTF">2023-04-07T00:51:12Z</dcterms:created>
  <dcterms:modified xsi:type="dcterms:W3CDTF">2024-11-18T01:13:58Z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0x0101008F442E39731F5545B78EC02B8C8FE376</vt:lpwstr>
  </property>
  <property fmtid="{D5CDD505-2E9C-101B-9397-08002B2CF9AE}" pid="3" name="MediaServiceImageTags">
    <vt:lpwstr/>
  </property>
  <property fmtid="{D5CDD505-2E9C-101B-9397-08002B2CF9AE}" pid="4" name="Order">
    <vt:r8>13624100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</Properties>
</file>