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4"/>
  </p:sldMasterIdLst>
  <p:notesMasterIdLst>
    <p:notesMasterId r:id="rId6"/>
  </p:notesMasterIdLst>
  <p:sldIdLst>
    <p:sldId id="2147378880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585C9"/>
    <a:srgbClr val="0070C0"/>
    <a:srgbClr val="00B050"/>
    <a:srgbClr val="70AD47"/>
    <a:srgbClr val="DAE3F3"/>
    <a:srgbClr val="FFF2CC"/>
    <a:srgbClr val="A8BF99"/>
    <a:srgbClr val="92C172"/>
    <a:srgbClr val="D2E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4" cy="498475"/>
          </a:xfrm>
          <a:prstGeom prst="rect">
            <a:avLst/>
          </a:prstGeom>
        </p:spPr>
        <p:txBody>
          <a:bodyPr vert="horz" lIns="91410" tIns="45703" rIns="91410" bIns="457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3"/>
            <a:ext cx="2949574" cy="498475"/>
          </a:xfrm>
          <a:prstGeom prst="rect">
            <a:avLst/>
          </a:prstGeom>
        </p:spPr>
        <p:txBody>
          <a:bodyPr vert="horz" lIns="91410" tIns="45703" rIns="91410" bIns="45703" rtlCol="0"/>
          <a:lstStyle>
            <a:lvl1pPr algn="r">
              <a:defRPr sz="1300"/>
            </a:lvl1pPr>
          </a:lstStyle>
          <a:p>
            <a:fld id="{7EE5BBA3-23BA-421E-A6B2-40CBB36E4ACA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3" rIns="9141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1"/>
            <a:ext cx="5445125" cy="3913187"/>
          </a:xfrm>
          <a:prstGeom prst="rect">
            <a:avLst/>
          </a:prstGeom>
        </p:spPr>
        <p:txBody>
          <a:bodyPr vert="horz" lIns="91410" tIns="45703" rIns="9141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4" cy="498475"/>
          </a:xfrm>
          <a:prstGeom prst="rect">
            <a:avLst/>
          </a:prstGeom>
        </p:spPr>
        <p:txBody>
          <a:bodyPr vert="horz" lIns="91410" tIns="45703" rIns="91410" bIns="457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6"/>
            <a:ext cx="2949574" cy="498475"/>
          </a:xfrm>
          <a:prstGeom prst="rect">
            <a:avLst/>
          </a:prstGeom>
        </p:spPr>
        <p:txBody>
          <a:bodyPr vert="horz" lIns="91410" tIns="45703" rIns="91410" bIns="45703" rtlCol="0" anchor="b"/>
          <a:lstStyle>
            <a:lvl1pPr algn="r">
              <a:defRPr sz="13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72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9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5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1" y="6356352"/>
            <a:ext cx="222885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759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9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0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7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7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96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9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0" y="548314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BCC65C3-0CA5-92FC-6AB0-D2833EE1340F}"/>
              </a:ext>
            </a:extLst>
          </p:cNvPr>
          <p:cNvGraphicFramePr>
            <a:graphicFrameLocks noGrp="1"/>
          </p:cNvGraphicFramePr>
          <p:nvPr/>
        </p:nvGraphicFramePr>
        <p:xfrm>
          <a:off x="5056583" y="2341460"/>
          <a:ext cx="4809000" cy="2362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4399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8456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DAFB1B75-1EB8-7D0F-BA61-9B1B957FFDC6}"/>
              </a:ext>
            </a:extLst>
          </p:cNvPr>
          <p:cNvGraphicFramePr>
            <a:graphicFrameLocks noGrp="1"/>
          </p:cNvGraphicFramePr>
          <p:nvPr/>
        </p:nvGraphicFramePr>
        <p:xfrm>
          <a:off x="5056583" y="755441"/>
          <a:ext cx="48090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476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47692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  <a:endParaRPr kumimoji="1" lang="ja-JP" altLang="en-US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  <a:endParaRPr kumimoji="1" lang="ja-JP" altLang="en-US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40D796B1-BC60-364D-44F5-23F85F4F9C43}"/>
              </a:ext>
            </a:extLst>
          </p:cNvPr>
          <p:cNvGraphicFramePr>
            <a:graphicFrameLocks noGrp="1"/>
          </p:cNvGraphicFramePr>
          <p:nvPr/>
        </p:nvGraphicFramePr>
        <p:xfrm>
          <a:off x="88583" y="5094952"/>
          <a:ext cx="4809000" cy="16408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1512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7328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  <a:endParaRPr kumimoji="1" lang="ja-JP" altLang="en-US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と畜場でない場合（と畜場である □）</a:t>
                      </a: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食品ロスの削減に努める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946732"/>
                  </a:ext>
                </a:extLst>
              </a:tr>
            </a:tbl>
          </a:graphicData>
        </a:graphic>
      </p:graphicFrame>
      <p:graphicFrame>
        <p:nvGraphicFramePr>
          <p:cNvPr id="14" name="表 7">
            <a:extLst>
              <a:ext uri="{FF2B5EF4-FFF2-40B4-BE49-F238E27FC236}">
                <a16:creationId xmlns:a16="http://schemas.microsoft.com/office/drawing/2014/main" id="{6BB2D83F-D4DE-C94C-82ED-FDD36C2D73CF}"/>
              </a:ext>
            </a:extLst>
          </p:cNvPr>
          <p:cNvGraphicFramePr>
            <a:graphicFrameLocks noGrp="1"/>
          </p:cNvGraphicFramePr>
          <p:nvPr/>
        </p:nvGraphicFramePr>
        <p:xfrm>
          <a:off x="88583" y="2446111"/>
          <a:ext cx="4809000" cy="1722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1512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7328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工場・倉庫・車両等の電気・燃料の使用状況の記録・保存に努める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AB46FC6-AB58-D527-597B-080DC08B1A63}"/>
              </a:ext>
            </a:extLst>
          </p:cNvPr>
          <p:cNvGraphicFramePr>
            <a:graphicFrameLocks noGrp="1"/>
          </p:cNvGraphicFramePr>
          <p:nvPr/>
        </p:nvGraphicFramePr>
        <p:xfrm>
          <a:off x="88583" y="4259562"/>
          <a:ext cx="4809000" cy="721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1512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7328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  <a:endParaRPr kumimoji="1" lang="en-US" altLang="ja-JP" sz="8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悪臭・害虫の発生防止・低減に努める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17F885E1-2CA4-598D-E084-2734438E5BF1}"/>
              </a:ext>
            </a:extLst>
          </p:cNvPr>
          <p:cNvGraphicFramePr>
            <a:graphicFrameLocks noGrp="1"/>
          </p:cNvGraphicFramePr>
          <p:nvPr/>
        </p:nvGraphicFramePr>
        <p:xfrm>
          <a:off x="88583" y="746270"/>
          <a:ext cx="4809000" cy="721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29665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24" name="表 7">
            <a:extLst>
              <a:ext uri="{FF2B5EF4-FFF2-40B4-BE49-F238E27FC236}">
                <a16:creationId xmlns:a16="http://schemas.microsoft.com/office/drawing/2014/main" id="{58CB878A-142F-CC2C-02AE-4B191F97F255}"/>
              </a:ext>
            </a:extLst>
          </p:cNvPr>
          <p:cNvGraphicFramePr>
            <a:graphicFrameLocks noGrp="1"/>
          </p:cNvGraphicFramePr>
          <p:nvPr/>
        </p:nvGraphicFramePr>
        <p:xfrm>
          <a:off x="88583" y="1548000"/>
          <a:ext cx="4809000" cy="807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3555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05888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7656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（します）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環境負荷低減に配慮した原料等の調達を検討（再掲）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9BDBC9-EE55-FFAA-2B3F-93FBA5F27557}"/>
              </a:ext>
            </a:extLst>
          </p:cNvPr>
          <p:cNvSpPr txBox="1"/>
          <p:nvPr/>
        </p:nvSpPr>
        <p:spPr>
          <a:xfrm>
            <a:off x="0" y="106968"/>
            <a:ext cx="8517075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2000" b="1">
                <a:latin typeface="Meiryo UI"/>
                <a:ea typeface="Meiryo UI"/>
              </a:rPr>
              <a:t>環境負荷低減のクロスコンプライアンス チェックシート</a:t>
            </a:r>
            <a:r>
              <a:rPr lang="ja-JP" altLang="en-US" sz="2000" b="1">
                <a:solidFill>
                  <a:prstClr val="black"/>
                </a:solidFill>
                <a:latin typeface="メイリオ"/>
                <a:ea typeface="メイリオ"/>
              </a:rPr>
              <a:t>（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食品関連事業者向け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sz="2000" b="1">
              <a:latin typeface="Meiryo UI"/>
              <a:ea typeface="Meiryo UI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175CCBB-54D7-71EA-1525-9F019C091419}"/>
              </a:ext>
            </a:extLst>
          </p:cNvPr>
          <p:cNvSpPr txBox="1"/>
          <p:nvPr/>
        </p:nvSpPr>
        <p:spPr>
          <a:xfrm>
            <a:off x="5013346" y="4824356"/>
            <a:ext cx="46503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注１　（５）⑦については、と畜場の場合には□にチェックしてください。この場合、当該項目の申請時・報告時のチェックは不要です。</a:t>
            </a:r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9388" indent="-179388"/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9388" indent="-179388"/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注２　（６）⑩、（６）⑪、（７）⑮の</a:t>
            </a:r>
            <a:r>
              <a:rPr kumimoji="1"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9388" indent="-179388"/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9388" indent="-179388"/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◆　上記はひな形であり、各事業によりチェックする取組は異なる場合があるため、各事業の要綱・要領などでご確認ください。</a:t>
            </a:r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9388" indent="-179388"/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8D04794-1B9A-DFFD-B134-62D98201BF16}"/>
              </a:ext>
            </a:extLst>
          </p:cNvPr>
          <p:cNvSpPr txBox="1"/>
          <p:nvPr/>
        </p:nvSpPr>
        <p:spPr>
          <a:xfrm>
            <a:off x="9050318" y="189828"/>
            <a:ext cx="92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Ver1.1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05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04cdea5c-d42a-493c-814a-07a00ce0a36d" xsi:nil="true"/>
    <TaxCatchAll xmlns="e3e09e67-d7cc-4e47-828f-5f2cf354dd97" xsi:nil="true"/>
    <lcf76f155ced4ddcb4097134ff3c332f xmlns="04cdea5c-d42a-493c-814a-07a00ce0a36d">
      <Terms xmlns="http://schemas.microsoft.com/office/infopath/2007/PartnerControls"/>
    </lcf76f155ced4ddcb4097134ff3c332f>
    <_Flow_SignoffStatus xmlns="04cdea5c-d42a-493c-814a-07a00ce0a3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F442E39731F5545B78EC02B8C8FE376" ma:contentTypeVersion="17" ma:contentTypeDescription="新しいドキュメントを作成します。" ma:contentTypeScope="" ma:versionID="07f7feb574953cd3fea0c406f645e32d">
  <xsd:schema xmlns:xsd="http://www.w3.org/2001/XMLSchema" xmlns:xs="http://www.w3.org/2001/XMLSchema" xmlns:p="http://schemas.microsoft.com/office/2006/metadata/properties" xmlns:ns2="04cdea5c-d42a-493c-814a-07a00ce0a36d" xmlns:ns3="e3e09e67-d7cc-4e47-828f-5f2cf354dd97" targetNamespace="http://schemas.microsoft.com/office/2006/metadata/properties" ma:root="true" ma:fieldsID="151c0210a8471f4050ae6e49115fd093" ns2:_="" ns3:_="">
    <xsd:import namespace="04cdea5c-d42a-493c-814a-07a00ce0a36d"/>
    <xsd:import namespace="e3e09e67-d7cc-4e47-828f-5f2cf354dd97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_Flow_SignoffStatu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dea5c-d42a-493c-814a-07a00ce0a36d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627f__x8a8d__x306e__x72b6__x614b_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09e67-d7cc-4e47-828f-5f2cf354dd9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8ba98a2-cb25-4bdf-9e9b-02b45c7f7662}" ma:internalName="TaxCatchAll" ma:showField="CatchAllData" ma:web="e3e09e67-d7cc-4e47-828f-5f2cf354dd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B7C2A7-38FF-433F-972F-B0D0DCFF91B9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04051ca4-4174-4f5a-b4bf-c8092c177d67"/>
    <ds:schemaRef ds:uri="85ec59af-1a16-40a0-b163-384e34c79a5c"/>
    <ds:schemaRef ds:uri="http://schemas.microsoft.com/office/2006/metadata/properties"/>
    <ds:schemaRef ds:uri="http://purl.org/dc/terms/"/>
    <ds:schemaRef ds:uri="04cdea5c-d42a-493c-814a-07a00ce0a36d"/>
    <ds:schemaRef ds:uri="e3e09e67-d7cc-4e47-828f-5f2cf354dd97"/>
  </ds:schemaRefs>
</ds:datastoreItem>
</file>

<file path=customXml/itemProps3.xml><?xml version="1.0" encoding="utf-8"?>
<ds:datastoreItem xmlns:ds="http://schemas.openxmlformats.org/officeDocument/2006/customXml" ds:itemID="{0E4B7721-19DF-4145-BCA8-DB36CD057B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546</Words>
  <Application>Microsoft Office PowerPoint</Application>
  <PresentationFormat>A4 210 x 297 mm</PresentationFormat>
  <Paragraphs>108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輸出促進課</cp:lastModifiedBy>
  <cp:revision>6</cp:revision>
  <cp:lastPrinted>2024-01-19T11:57:27Z</cp:lastPrinted>
  <dcterms:created xsi:type="dcterms:W3CDTF">2023-04-07T00:51:12Z</dcterms:created>
  <dcterms:modified xsi:type="dcterms:W3CDTF">2024-11-18T01:13:58Z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0x0101008F442E39731F5545B78EC02B8C8FE376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