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8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9E5605F8-5FE4-4F56-99AA-9E3F33B605F0}" type="datetimeFigureOut">
              <a:rPr kumimoji="1" lang="ja-JP" altLang="en-US" smtClean="0"/>
              <a:t>2019/2/20</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D6CE7FB1-97B2-4B00-AA77-F919317A5412}" type="slidenum">
              <a:rPr kumimoji="1" lang="ja-JP" altLang="en-US" smtClean="0"/>
              <a:t>‹#›</a:t>
            </a:fld>
            <a:endParaRPr kumimoji="1" lang="ja-JP" altLang="en-US"/>
          </a:p>
        </p:txBody>
      </p:sp>
    </p:spTree>
    <p:extLst>
      <p:ext uri="{BB962C8B-B14F-4D97-AF65-F5344CB8AC3E}">
        <p14:creationId xmlns:p14="http://schemas.microsoft.com/office/powerpoint/2010/main" val="27288437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6CE7FB1-97B2-4B00-AA77-F919317A5412}" type="slidenum">
              <a:rPr kumimoji="1" lang="ja-JP" altLang="en-US" smtClean="0"/>
              <a:t>1</a:t>
            </a:fld>
            <a:endParaRPr kumimoji="1" lang="ja-JP" altLang="en-US"/>
          </a:p>
        </p:txBody>
      </p:sp>
    </p:spTree>
    <p:extLst>
      <p:ext uri="{BB962C8B-B14F-4D97-AF65-F5344CB8AC3E}">
        <p14:creationId xmlns:p14="http://schemas.microsoft.com/office/powerpoint/2010/main" val="2201037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F516135-DCE5-4433-8440-1B337F3940A9}" type="datetimeFigureOut">
              <a:rPr kumimoji="1" lang="ja-JP" altLang="en-US" smtClean="0"/>
              <a:t>2019/2/20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0D8DED-D770-45C4-8A4B-6FDEBC22CC8A}" type="slidenum">
              <a:rPr kumimoji="1" lang="ja-JP" altLang="en-US" smtClean="0"/>
              <a:t>‹#›</a:t>
            </a:fld>
            <a:endParaRPr kumimoji="1" lang="ja-JP" altLang="en-US"/>
          </a:p>
        </p:txBody>
      </p:sp>
    </p:spTree>
    <p:extLst>
      <p:ext uri="{BB962C8B-B14F-4D97-AF65-F5344CB8AC3E}">
        <p14:creationId xmlns:p14="http://schemas.microsoft.com/office/powerpoint/2010/main" val="3880050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F516135-DCE5-4433-8440-1B337F3940A9}" type="datetimeFigureOut">
              <a:rPr kumimoji="1" lang="ja-JP" altLang="en-US" smtClean="0"/>
              <a:t>2019/2/20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0D8DED-D770-45C4-8A4B-6FDEBC22CC8A}" type="slidenum">
              <a:rPr kumimoji="1" lang="ja-JP" altLang="en-US" smtClean="0"/>
              <a:t>‹#›</a:t>
            </a:fld>
            <a:endParaRPr kumimoji="1" lang="ja-JP" altLang="en-US"/>
          </a:p>
        </p:txBody>
      </p:sp>
    </p:spTree>
    <p:extLst>
      <p:ext uri="{BB962C8B-B14F-4D97-AF65-F5344CB8AC3E}">
        <p14:creationId xmlns:p14="http://schemas.microsoft.com/office/powerpoint/2010/main" val="3123809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F516135-DCE5-4433-8440-1B337F3940A9}" type="datetimeFigureOut">
              <a:rPr kumimoji="1" lang="ja-JP" altLang="en-US" smtClean="0"/>
              <a:t>2019/2/20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0D8DED-D770-45C4-8A4B-6FDEBC22CC8A}" type="slidenum">
              <a:rPr kumimoji="1" lang="ja-JP" altLang="en-US" smtClean="0"/>
              <a:t>‹#›</a:t>
            </a:fld>
            <a:endParaRPr kumimoji="1" lang="ja-JP" altLang="en-US"/>
          </a:p>
        </p:txBody>
      </p:sp>
    </p:spTree>
    <p:extLst>
      <p:ext uri="{BB962C8B-B14F-4D97-AF65-F5344CB8AC3E}">
        <p14:creationId xmlns:p14="http://schemas.microsoft.com/office/powerpoint/2010/main" val="1887506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F516135-DCE5-4433-8440-1B337F3940A9}" type="datetimeFigureOut">
              <a:rPr kumimoji="1" lang="ja-JP" altLang="en-US" smtClean="0"/>
              <a:t>2019/2/20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0D8DED-D770-45C4-8A4B-6FDEBC22CC8A}" type="slidenum">
              <a:rPr kumimoji="1" lang="ja-JP" altLang="en-US" smtClean="0"/>
              <a:t>‹#›</a:t>
            </a:fld>
            <a:endParaRPr kumimoji="1" lang="ja-JP" altLang="en-US"/>
          </a:p>
        </p:txBody>
      </p:sp>
    </p:spTree>
    <p:extLst>
      <p:ext uri="{BB962C8B-B14F-4D97-AF65-F5344CB8AC3E}">
        <p14:creationId xmlns:p14="http://schemas.microsoft.com/office/powerpoint/2010/main" val="2588366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F516135-DCE5-4433-8440-1B337F3940A9}" type="datetimeFigureOut">
              <a:rPr kumimoji="1" lang="ja-JP" altLang="en-US" smtClean="0"/>
              <a:t>2019/2/20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0D8DED-D770-45C4-8A4B-6FDEBC22CC8A}" type="slidenum">
              <a:rPr kumimoji="1" lang="ja-JP" altLang="en-US" smtClean="0"/>
              <a:t>‹#›</a:t>
            </a:fld>
            <a:endParaRPr kumimoji="1" lang="ja-JP" altLang="en-US"/>
          </a:p>
        </p:txBody>
      </p:sp>
    </p:spTree>
    <p:extLst>
      <p:ext uri="{BB962C8B-B14F-4D97-AF65-F5344CB8AC3E}">
        <p14:creationId xmlns:p14="http://schemas.microsoft.com/office/powerpoint/2010/main" val="2972420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F516135-DCE5-4433-8440-1B337F3940A9}" type="datetimeFigureOut">
              <a:rPr kumimoji="1" lang="ja-JP" altLang="en-US" smtClean="0"/>
              <a:t>2019/2/20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0D8DED-D770-45C4-8A4B-6FDEBC22CC8A}" type="slidenum">
              <a:rPr kumimoji="1" lang="ja-JP" altLang="en-US" smtClean="0"/>
              <a:t>‹#›</a:t>
            </a:fld>
            <a:endParaRPr kumimoji="1" lang="ja-JP" altLang="en-US"/>
          </a:p>
        </p:txBody>
      </p:sp>
    </p:spTree>
    <p:extLst>
      <p:ext uri="{BB962C8B-B14F-4D97-AF65-F5344CB8AC3E}">
        <p14:creationId xmlns:p14="http://schemas.microsoft.com/office/powerpoint/2010/main" val="2729303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F516135-DCE5-4433-8440-1B337F3940A9}" type="datetimeFigureOut">
              <a:rPr kumimoji="1" lang="ja-JP" altLang="en-US" smtClean="0"/>
              <a:t>2019/2/20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B0D8DED-D770-45C4-8A4B-6FDEBC22CC8A}" type="slidenum">
              <a:rPr kumimoji="1" lang="ja-JP" altLang="en-US" smtClean="0"/>
              <a:t>‹#›</a:t>
            </a:fld>
            <a:endParaRPr kumimoji="1" lang="ja-JP" altLang="en-US"/>
          </a:p>
        </p:txBody>
      </p:sp>
    </p:spTree>
    <p:extLst>
      <p:ext uri="{BB962C8B-B14F-4D97-AF65-F5344CB8AC3E}">
        <p14:creationId xmlns:p14="http://schemas.microsoft.com/office/powerpoint/2010/main" val="3045933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F516135-DCE5-4433-8440-1B337F3940A9}" type="datetimeFigureOut">
              <a:rPr kumimoji="1" lang="ja-JP" altLang="en-US" smtClean="0"/>
              <a:t>2019/2/20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B0D8DED-D770-45C4-8A4B-6FDEBC22CC8A}" type="slidenum">
              <a:rPr kumimoji="1" lang="ja-JP" altLang="en-US" smtClean="0"/>
              <a:t>‹#›</a:t>
            </a:fld>
            <a:endParaRPr kumimoji="1" lang="ja-JP" altLang="en-US"/>
          </a:p>
        </p:txBody>
      </p:sp>
    </p:spTree>
    <p:extLst>
      <p:ext uri="{BB962C8B-B14F-4D97-AF65-F5344CB8AC3E}">
        <p14:creationId xmlns:p14="http://schemas.microsoft.com/office/powerpoint/2010/main" val="2218566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F516135-DCE5-4433-8440-1B337F3940A9}" type="datetimeFigureOut">
              <a:rPr kumimoji="1" lang="ja-JP" altLang="en-US" smtClean="0"/>
              <a:t>2019/2/20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B0D8DED-D770-45C4-8A4B-6FDEBC22CC8A}" type="slidenum">
              <a:rPr kumimoji="1" lang="ja-JP" altLang="en-US" smtClean="0"/>
              <a:t>‹#›</a:t>
            </a:fld>
            <a:endParaRPr kumimoji="1" lang="ja-JP" altLang="en-US"/>
          </a:p>
        </p:txBody>
      </p:sp>
    </p:spTree>
    <p:extLst>
      <p:ext uri="{BB962C8B-B14F-4D97-AF65-F5344CB8AC3E}">
        <p14:creationId xmlns:p14="http://schemas.microsoft.com/office/powerpoint/2010/main" val="38322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F516135-DCE5-4433-8440-1B337F3940A9}" type="datetimeFigureOut">
              <a:rPr kumimoji="1" lang="ja-JP" altLang="en-US" smtClean="0"/>
              <a:t>2019/2/20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0D8DED-D770-45C4-8A4B-6FDEBC22CC8A}" type="slidenum">
              <a:rPr kumimoji="1" lang="ja-JP" altLang="en-US" smtClean="0"/>
              <a:t>‹#›</a:t>
            </a:fld>
            <a:endParaRPr kumimoji="1" lang="ja-JP" altLang="en-US"/>
          </a:p>
        </p:txBody>
      </p:sp>
    </p:spTree>
    <p:extLst>
      <p:ext uri="{BB962C8B-B14F-4D97-AF65-F5344CB8AC3E}">
        <p14:creationId xmlns:p14="http://schemas.microsoft.com/office/powerpoint/2010/main" val="712181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F516135-DCE5-4433-8440-1B337F3940A9}" type="datetimeFigureOut">
              <a:rPr kumimoji="1" lang="ja-JP" altLang="en-US" smtClean="0"/>
              <a:t>2019/2/20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0D8DED-D770-45C4-8A4B-6FDEBC22CC8A}" type="slidenum">
              <a:rPr kumimoji="1" lang="ja-JP" altLang="en-US" smtClean="0"/>
              <a:t>‹#›</a:t>
            </a:fld>
            <a:endParaRPr kumimoji="1" lang="ja-JP" altLang="en-US"/>
          </a:p>
        </p:txBody>
      </p:sp>
    </p:spTree>
    <p:extLst>
      <p:ext uri="{BB962C8B-B14F-4D97-AF65-F5344CB8AC3E}">
        <p14:creationId xmlns:p14="http://schemas.microsoft.com/office/powerpoint/2010/main" val="543273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516135-DCE5-4433-8440-1B337F3940A9}" type="datetimeFigureOut">
              <a:rPr kumimoji="1" lang="ja-JP" altLang="en-US" smtClean="0"/>
              <a:t>2019/2/20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0D8DED-D770-45C4-8A4B-6FDEBC22CC8A}" type="slidenum">
              <a:rPr kumimoji="1" lang="ja-JP" altLang="en-US" smtClean="0"/>
              <a:t>‹#›</a:t>
            </a:fld>
            <a:endParaRPr kumimoji="1" lang="ja-JP" altLang="en-US"/>
          </a:p>
        </p:txBody>
      </p:sp>
    </p:spTree>
    <p:extLst>
      <p:ext uri="{BB962C8B-B14F-4D97-AF65-F5344CB8AC3E}">
        <p14:creationId xmlns:p14="http://schemas.microsoft.com/office/powerpoint/2010/main" val="4289455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606591759"/>
              </p:ext>
            </p:extLst>
          </p:nvPr>
        </p:nvGraphicFramePr>
        <p:xfrm>
          <a:off x="1385837" y="5462587"/>
          <a:ext cx="9677397" cy="1262986"/>
        </p:xfrm>
        <a:graphic>
          <a:graphicData uri="http://schemas.openxmlformats.org/drawingml/2006/table">
            <a:tbl>
              <a:tblPr firstRow="1" bandRow="1">
                <a:tableStyleId>{5C22544A-7EE6-4342-B048-85BDC9FD1C3A}</a:tableStyleId>
              </a:tblPr>
              <a:tblGrid>
                <a:gridCol w="2770119"/>
                <a:gridCol w="2770496"/>
                <a:gridCol w="4136782"/>
              </a:tblGrid>
              <a:tr h="403493">
                <a:tc>
                  <a:txBody>
                    <a:bodyPr/>
                    <a:lstStyle/>
                    <a:p>
                      <a:endParaRPr kumimoji="1" lang="ja-JP" altLang="en-US" sz="1600" dirty="0">
                        <a:latin typeface="游ゴシック" panose="020B0400000000000000" pitchFamily="50" charset="-128"/>
                        <a:ea typeface="游ゴシック" panose="020B0400000000000000" pitchFamily="50" charset="-128"/>
                      </a:endParaRPr>
                    </a:p>
                  </a:txBody>
                  <a:tcPr anchor="ctr"/>
                </a:tc>
                <a:tc>
                  <a:txBody>
                    <a:bodyPr/>
                    <a:lstStyle/>
                    <a:p>
                      <a:pPr algn="ctr"/>
                      <a:r>
                        <a:rPr kumimoji="1" lang="ja-JP" altLang="en-US" sz="1400" b="0" dirty="0" smtClean="0">
                          <a:latin typeface="游ゴシック" panose="020B0400000000000000" pitchFamily="50" charset="-128"/>
                          <a:ea typeface="游ゴシック" panose="020B0400000000000000" pitchFamily="50" charset="-128"/>
                        </a:rPr>
                        <a:t>これまでの取扱い</a:t>
                      </a:r>
                      <a:endParaRPr kumimoji="1" lang="ja-JP" altLang="en-US" sz="1400" b="0" dirty="0">
                        <a:latin typeface="游ゴシック" panose="020B0400000000000000" pitchFamily="50" charset="-128"/>
                        <a:ea typeface="游ゴシック" panose="020B0400000000000000" pitchFamily="50" charset="-128"/>
                      </a:endParaRPr>
                    </a:p>
                  </a:txBody>
                  <a:tcPr anchor="ctr"/>
                </a:tc>
                <a:tc>
                  <a:txBody>
                    <a:bodyPr/>
                    <a:lstStyle/>
                    <a:p>
                      <a:pPr algn="ctr"/>
                      <a:r>
                        <a:rPr kumimoji="1" lang="ja-JP" altLang="en-US" sz="1600" b="1" dirty="0" smtClean="0">
                          <a:latin typeface="游ゴシック" panose="020B0400000000000000" pitchFamily="50" charset="-128"/>
                          <a:ea typeface="游ゴシック" panose="020B0400000000000000" pitchFamily="50" charset="-128"/>
                        </a:rPr>
                        <a:t>今後の取扱い</a:t>
                      </a:r>
                      <a:endParaRPr kumimoji="1" lang="ja-JP" altLang="en-US" sz="1600" b="1" dirty="0">
                        <a:latin typeface="游ゴシック" panose="020B0400000000000000" pitchFamily="50" charset="-128"/>
                        <a:ea typeface="游ゴシック" panose="020B0400000000000000" pitchFamily="50" charset="-128"/>
                      </a:endParaRPr>
                    </a:p>
                  </a:txBody>
                  <a:tcPr anchor="ctr"/>
                </a:tc>
              </a:tr>
              <a:tr h="859493">
                <a:tc>
                  <a:txBody>
                    <a:bodyPr/>
                    <a:lstStyle/>
                    <a:p>
                      <a:r>
                        <a:rPr kumimoji="1" lang="ja-JP" altLang="en-US" sz="1400" dirty="0" smtClean="0">
                          <a:latin typeface="游ゴシック" panose="020B0400000000000000" pitchFamily="50" charset="-128"/>
                          <a:ea typeface="游ゴシック" panose="020B0400000000000000" pitchFamily="50" charset="-128"/>
                        </a:rPr>
                        <a:t>主任介護支援専門員の有効期間への置き換えについて</a:t>
                      </a:r>
                      <a:endParaRPr kumimoji="1" lang="ja-JP" altLang="en-US" sz="1400" dirty="0">
                        <a:latin typeface="游ゴシック" panose="020B0400000000000000" pitchFamily="50" charset="-128"/>
                        <a:ea typeface="游ゴシック" panose="020B0400000000000000" pitchFamily="50" charset="-128"/>
                      </a:endParaRPr>
                    </a:p>
                  </a:txBody>
                  <a:tcPr anchor="ctr"/>
                </a:tc>
                <a:tc>
                  <a:txBody>
                    <a:bodyPr/>
                    <a:lstStyle/>
                    <a:p>
                      <a:r>
                        <a:rPr kumimoji="1" lang="ja-JP" altLang="en-US" sz="1400" dirty="0" smtClean="0">
                          <a:latin typeface="游ゴシック" panose="020B0400000000000000" pitchFamily="50" charset="-128"/>
                          <a:ea typeface="游ゴシック" panose="020B0400000000000000" pitchFamily="50" charset="-128"/>
                        </a:rPr>
                        <a:t>置き換えない</a:t>
                      </a:r>
                      <a:endParaRPr kumimoji="1" lang="en-US" altLang="ja-JP" sz="1400" dirty="0" smtClean="0">
                        <a:latin typeface="游ゴシック" panose="020B0400000000000000" pitchFamily="50" charset="-128"/>
                        <a:ea typeface="游ゴシック" panose="020B0400000000000000" pitchFamily="50" charset="-128"/>
                      </a:endParaRPr>
                    </a:p>
                    <a:p>
                      <a:r>
                        <a:rPr kumimoji="1" lang="ja-JP" altLang="en-US" sz="1400" dirty="0" smtClean="0">
                          <a:latin typeface="游ゴシック" panose="020B0400000000000000" pitchFamily="50" charset="-128"/>
                          <a:ea typeface="游ゴシック" panose="020B0400000000000000" pitchFamily="50" charset="-128"/>
                        </a:rPr>
                        <a:t>（有効期間を２つ管理する）</a:t>
                      </a:r>
                      <a:endParaRPr kumimoji="1" lang="ja-JP" altLang="en-US" sz="1400" dirty="0">
                        <a:latin typeface="游ゴシック" panose="020B0400000000000000" pitchFamily="50" charset="-128"/>
                        <a:ea typeface="游ゴシック" panose="020B0400000000000000" pitchFamily="50" charset="-128"/>
                      </a:endParaRPr>
                    </a:p>
                  </a:txBody>
                  <a:tcPr anchor="ctr"/>
                </a:tc>
                <a:tc>
                  <a:txBody>
                    <a:bodyPr/>
                    <a:lstStyle/>
                    <a:p>
                      <a:r>
                        <a:rPr kumimoji="1" lang="ja-JP" altLang="en-US" sz="1600" b="1" dirty="0" smtClean="0">
                          <a:latin typeface="游ゴシック" panose="020B0400000000000000" pitchFamily="50" charset="-128"/>
                          <a:ea typeface="游ゴシック" panose="020B0400000000000000" pitchFamily="50" charset="-128"/>
                        </a:rPr>
                        <a:t>・置き換える（有効期間を１つ管理）又は</a:t>
                      </a:r>
                      <a:endParaRPr kumimoji="1" lang="en-US" altLang="ja-JP" sz="1600" b="1" dirty="0" smtClean="0">
                        <a:latin typeface="游ゴシック" panose="020B0400000000000000" pitchFamily="50" charset="-128"/>
                        <a:ea typeface="游ゴシック" panose="020B0400000000000000" pitchFamily="50" charset="-128"/>
                      </a:endParaRPr>
                    </a:p>
                    <a:p>
                      <a:r>
                        <a:rPr kumimoji="1" lang="ja-JP" altLang="en-US" sz="1600" b="1" dirty="0" smtClean="0">
                          <a:latin typeface="游ゴシック" panose="020B0400000000000000" pitchFamily="50" charset="-128"/>
                          <a:ea typeface="游ゴシック" panose="020B0400000000000000" pitchFamily="50" charset="-128"/>
                        </a:rPr>
                        <a:t>・置き換えない（従来通り２つ管理）</a:t>
                      </a:r>
                      <a:endParaRPr kumimoji="1" lang="en-US" altLang="ja-JP" sz="1600" b="1" dirty="0" smtClean="0">
                        <a:latin typeface="游ゴシック" panose="020B0400000000000000" pitchFamily="50" charset="-128"/>
                        <a:ea typeface="游ゴシック" panose="020B0400000000000000" pitchFamily="50" charset="-128"/>
                      </a:endParaRPr>
                    </a:p>
                    <a:p>
                      <a:r>
                        <a:rPr kumimoji="1" lang="ja-JP" altLang="en-US" sz="1600" b="1" dirty="0" smtClean="0">
                          <a:latin typeface="游ゴシック" panose="020B0400000000000000" pitchFamily="50" charset="-128"/>
                          <a:ea typeface="游ゴシック" panose="020B0400000000000000" pitchFamily="50" charset="-128"/>
                        </a:rPr>
                        <a:t>　</a:t>
                      </a:r>
                      <a:r>
                        <a:rPr kumimoji="1" lang="en-US" altLang="ja-JP" sz="1600" b="1" dirty="0" smtClean="0">
                          <a:latin typeface="游ゴシック" panose="020B0400000000000000" pitchFamily="50" charset="-128"/>
                          <a:ea typeface="游ゴシック" panose="020B0400000000000000" pitchFamily="50" charset="-128"/>
                        </a:rPr>
                        <a:t>※</a:t>
                      </a:r>
                      <a:r>
                        <a:rPr kumimoji="1" lang="ja-JP" altLang="en-US" sz="1600" b="1" dirty="0" smtClean="0">
                          <a:latin typeface="游ゴシック" panose="020B0400000000000000" pitchFamily="50" charset="-128"/>
                          <a:ea typeface="游ゴシック" panose="020B0400000000000000" pitchFamily="50" charset="-128"/>
                        </a:rPr>
                        <a:t>各自がどちらかを選択</a:t>
                      </a:r>
                      <a:endParaRPr kumimoji="1" lang="ja-JP" altLang="en-US" sz="1600" b="1" dirty="0">
                        <a:latin typeface="游ゴシック" panose="020B0400000000000000" pitchFamily="50" charset="-128"/>
                        <a:ea typeface="游ゴシック" panose="020B0400000000000000" pitchFamily="50" charset="-128"/>
                      </a:endParaRPr>
                    </a:p>
                  </a:txBody>
                  <a:tcPr anchor="ctr"/>
                </a:tc>
              </a:tr>
            </a:tbl>
          </a:graphicData>
        </a:graphic>
      </p:graphicFrame>
      <p:sp>
        <p:nvSpPr>
          <p:cNvPr id="8" name="角丸四角形 7"/>
          <p:cNvSpPr/>
          <p:nvPr/>
        </p:nvSpPr>
        <p:spPr>
          <a:xfrm>
            <a:off x="1220784" y="128587"/>
            <a:ext cx="9509129" cy="13499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000"/>
              </a:lnSpc>
            </a:pPr>
            <a:r>
              <a:rPr lang="ja-JP" altLang="en-US" sz="2000" dirty="0" smtClean="0">
                <a:latin typeface="游ゴシック" panose="020B0400000000000000" pitchFamily="50" charset="-128"/>
                <a:ea typeface="游ゴシック" panose="020B0400000000000000" pitchFamily="50" charset="-128"/>
              </a:rPr>
              <a:t>今後「</a:t>
            </a:r>
            <a:r>
              <a:rPr lang="ja-JP" altLang="en-US" sz="2000" dirty="0">
                <a:latin typeface="游ゴシック" panose="020B0400000000000000" pitchFamily="50" charset="-128"/>
                <a:ea typeface="游ゴシック" panose="020B0400000000000000" pitchFamily="50" charset="-128"/>
              </a:rPr>
              <a:t>介護支援専門員証の有効期間</a:t>
            </a:r>
            <a:r>
              <a:rPr lang="ja-JP" altLang="en-US" sz="2000" dirty="0" smtClean="0">
                <a:latin typeface="游ゴシック" panose="020B0400000000000000" pitchFamily="50" charset="-128"/>
                <a:ea typeface="游ゴシック" panose="020B0400000000000000" pitchFamily="50" charset="-128"/>
              </a:rPr>
              <a:t>」は</a:t>
            </a:r>
            <a:endParaRPr lang="ja-JP" altLang="en-US" sz="2000" dirty="0">
              <a:latin typeface="游ゴシック" panose="020B0400000000000000" pitchFamily="50" charset="-128"/>
              <a:ea typeface="游ゴシック" panose="020B0400000000000000" pitchFamily="50" charset="-128"/>
            </a:endParaRPr>
          </a:p>
          <a:p>
            <a:pPr algn="ctr">
              <a:lnSpc>
                <a:spcPts val="3000"/>
              </a:lnSpc>
            </a:pPr>
            <a:r>
              <a:rPr kumimoji="1" lang="ja-JP" altLang="en-US" sz="2000" b="1" u="wavy" dirty="0" smtClean="0">
                <a:latin typeface="游ゴシック" panose="020B0400000000000000" pitchFamily="50" charset="-128"/>
                <a:ea typeface="游ゴシック" panose="020B0400000000000000" pitchFamily="50" charset="-128"/>
              </a:rPr>
              <a:t>「主任介護支援専門員更新研修修了証明書の有効期間」に</a:t>
            </a:r>
            <a:r>
              <a:rPr lang="ja-JP" altLang="en-US" sz="2000" b="1" u="wavy" dirty="0" smtClean="0">
                <a:latin typeface="游ゴシック" panose="020B0400000000000000" pitchFamily="50" charset="-128"/>
                <a:ea typeface="游ゴシック" panose="020B0400000000000000" pitchFamily="50" charset="-128"/>
              </a:rPr>
              <a:t>置き換えることが原則</a:t>
            </a:r>
            <a:r>
              <a:rPr lang="ja-JP" altLang="en-US" sz="2000" dirty="0" smtClean="0">
                <a:latin typeface="游ゴシック" panose="020B0400000000000000" pitchFamily="50" charset="-128"/>
                <a:ea typeface="游ゴシック" panose="020B0400000000000000" pitchFamily="50" charset="-128"/>
              </a:rPr>
              <a:t>となります。</a:t>
            </a:r>
            <a:endParaRPr kumimoji="1" lang="ja-JP" altLang="en-US" sz="2000" dirty="0">
              <a:latin typeface="游ゴシック" panose="020B0400000000000000" pitchFamily="50" charset="-128"/>
              <a:ea typeface="游ゴシック" panose="020B0400000000000000" pitchFamily="50" charset="-128"/>
            </a:endParaRPr>
          </a:p>
        </p:txBody>
      </p:sp>
      <p:sp>
        <p:nvSpPr>
          <p:cNvPr id="9" name="正方形/長方形 8"/>
          <p:cNvSpPr/>
          <p:nvPr/>
        </p:nvSpPr>
        <p:spPr>
          <a:xfrm>
            <a:off x="1578279" y="2254157"/>
            <a:ext cx="9213750" cy="19887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tx1"/>
                </a:solidFill>
                <a:latin typeface="游ゴシック" panose="020B0400000000000000" pitchFamily="50" charset="-128"/>
                <a:ea typeface="游ゴシック" panose="020B0400000000000000" pitchFamily="50" charset="-128"/>
              </a:rPr>
              <a:t>　</a:t>
            </a:r>
            <a:endParaRPr kumimoji="1" lang="en-US" altLang="ja-JP" dirty="0" smtClean="0">
              <a:solidFill>
                <a:schemeClr val="tx1"/>
              </a:solidFill>
              <a:latin typeface="游ゴシック" panose="020B0400000000000000" pitchFamily="50" charset="-128"/>
              <a:ea typeface="游ゴシック" panose="020B0400000000000000" pitchFamily="50" charset="-128"/>
            </a:endParaRPr>
          </a:p>
          <a:p>
            <a:pPr>
              <a:lnSpc>
                <a:spcPts val="1800"/>
              </a:lnSpc>
            </a:pPr>
            <a:endParaRPr lang="en-US" altLang="ja-JP" dirty="0" smtClean="0">
              <a:solidFill>
                <a:schemeClr val="tx1"/>
              </a:solidFill>
              <a:latin typeface="游ゴシック" panose="020B0400000000000000" pitchFamily="50" charset="-128"/>
              <a:ea typeface="游ゴシック" panose="020B0400000000000000" pitchFamily="50" charset="-128"/>
            </a:endParaRPr>
          </a:p>
          <a:p>
            <a:pPr>
              <a:lnSpc>
                <a:spcPts val="1800"/>
              </a:lnSpc>
            </a:pPr>
            <a:r>
              <a:rPr lang="ja-JP" altLang="en-US" sz="1600" dirty="0" smtClean="0">
                <a:solidFill>
                  <a:schemeClr val="tx1"/>
                </a:solidFill>
                <a:latin typeface="游ゴシック" panose="020B0400000000000000" pitchFamily="50" charset="-128"/>
                <a:ea typeface="游ゴシック" panose="020B0400000000000000" pitchFamily="50" charset="-128"/>
              </a:rPr>
              <a:t>○　主任更新研修の修了をもって本体の介護支援専門員証を更新</a:t>
            </a:r>
            <a:r>
              <a:rPr lang="ja-JP" altLang="en-US" sz="1600" dirty="0">
                <a:solidFill>
                  <a:schemeClr val="tx1"/>
                </a:solidFill>
                <a:latin typeface="游ゴシック" panose="020B0400000000000000" pitchFamily="50" charset="-128"/>
                <a:ea typeface="游ゴシック" panose="020B0400000000000000" pitchFamily="50" charset="-128"/>
              </a:rPr>
              <a:t>可能</a:t>
            </a:r>
            <a:endParaRPr lang="en-US" altLang="ja-JP" sz="1600" dirty="0" smtClean="0">
              <a:solidFill>
                <a:schemeClr val="tx1"/>
              </a:solidFill>
              <a:latin typeface="游ゴシック" panose="020B0400000000000000" pitchFamily="50" charset="-128"/>
              <a:ea typeface="游ゴシック" panose="020B0400000000000000" pitchFamily="50" charset="-128"/>
            </a:endParaRPr>
          </a:p>
          <a:p>
            <a:pPr>
              <a:lnSpc>
                <a:spcPts val="1800"/>
              </a:lnSpc>
            </a:pPr>
            <a:endParaRPr lang="en-US" altLang="ja-JP" sz="1600" dirty="0" smtClean="0">
              <a:solidFill>
                <a:schemeClr val="tx1"/>
              </a:solidFill>
              <a:latin typeface="游ゴシック" panose="020B0400000000000000" pitchFamily="50" charset="-128"/>
              <a:ea typeface="游ゴシック" panose="020B0400000000000000" pitchFamily="50" charset="-128"/>
            </a:endParaRPr>
          </a:p>
          <a:p>
            <a:pPr>
              <a:lnSpc>
                <a:spcPts val="1800"/>
              </a:lnSpc>
            </a:pPr>
            <a:r>
              <a:rPr lang="ja-JP" altLang="en-US" sz="1600" dirty="0" smtClean="0">
                <a:solidFill>
                  <a:schemeClr val="tx1"/>
                </a:solidFill>
                <a:latin typeface="游ゴシック" panose="020B0400000000000000" pitchFamily="50" charset="-128"/>
                <a:ea typeface="游ゴシック" panose="020B0400000000000000" pitchFamily="50" charset="-128"/>
              </a:rPr>
              <a:t>○　介護支援専門員証の有効期間は，厚生労働省による通知（平成</a:t>
            </a:r>
            <a:r>
              <a:rPr lang="en-US" altLang="ja-JP" sz="1600" dirty="0" smtClean="0">
                <a:solidFill>
                  <a:schemeClr val="tx1"/>
                </a:solidFill>
                <a:latin typeface="游ゴシック" panose="020B0400000000000000" pitchFamily="50" charset="-128"/>
                <a:ea typeface="游ゴシック" panose="020B0400000000000000" pitchFamily="50" charset="-128"/>
              </a:rPr>
              <a:t>29</a:t>
            </a:r>
            <a:r>
              <a:rPr lang="ja-JP" altLang="en-US" sz="1600" dirty="0" smtClean="0">
                <a:solidFill>
                  <a:schemeClr val="tx1"/>
                </a:solidFill>
                <a:latin typeface="游ゴシック" panose="020B0400000000000000" pitchFamily="50" charset="-128"/>
                <a:ea typeface="游ゴシック" panose="020B0400000000000000" pitchFamily="50" charset="-128"/>
              </a:rPr>
              <a:t>年</a:t>
            </a:r>
            <a:r>
              <a:rPr lang="en-US" altLang="ja-JP" sz="1600" dirty="0" smtClean="0">
                <a:solidFill>
                  <a:schemeClr val="tx1"/>
                </a:solidFill>
                <a:latin typeface="游ゴシック" panose="020B0400000000000000" pitchFamily="50" charset="-128"/>
                <a:ea typeface="游ゴシック" panose="020B0400000000000000" pitchFamily="50" charset="-128"/>
              </a:rPr>
              <a:t>5</a:t>
            </a:r>
            <a:r>
              <a:rPr lang="ja-JP" altLang="en-US" sz="1600" dirty="0" smtClean="0">
                <a:solidFill>
                  <a:schemeClr val="tx1"/>
                </a:solidFill>
                <a:latin typeface="游ゴシック" panose="020B0400000000000000" pitchFamily="50" charset="-128"/>
                <a:ea typeface="游ゴシック" panose="020B0400000000000000" pitchFamily="50" charset="-128"/>
              </a:rPr>
              <a:t>月</a:t>
            </a:r>
            <a:r>
              <a:rPr lang="en-US" altLang="ja-JP" sz="1600" dirty="0" smtClean="0">
                <a:solidFill>
                  <a:schemeClr val="tx1"/>
                </a:solidFill>
                <a:latin typeface="游ゴシック" panose="020B0400000000000000" pitchFamily="50" charset="-128"/>
                <a:ea typeface="游ゴシック" panose="020B0400000000000000" pitchFamily="50" charset="-128"/>
              </a:rPr>
              <a:t>18</a:t>
            </a:r>
            <a:r>
              <a:rPr lang="ja-JP" altLang="en-US" sz="1600" dirty="0" smtClean="0">
                <a:solidFill>
                  <a:schemeClr val="tx1"/>
                </a:solidFill>
                <a:latin typeface="游ゴシック" panose="020B0400000000000000" pitchFamily="50" charset="-128"/>
                <a:ea typeface="游ゴシック" panose="020B0400000000000000" pitchFamily="50" charset="-128"/>
              </a:rPr>
              <a:t>日付）により</a:t>
            </a:r>
            <a:r>
              <a:rPr lang="ja-JP" altLang="en-US" sz="1600" u="sng" dirty="0" smtClean="0">
                <a:solidFill>
                  <a:schemeClr val="tx1"/>
                </a:solidFill>
                <a:latin typeface="游ゴシック" panose="020B0400000000000000" pitchFamily="50" charset="-128"/>
                <a:ea typeface="游ゴシック" panose="020B0400000000000000" pitchFamily="50" charset="-128"/>
              </a:rPr>
              <a:t>主任更</a:t>
            </a:r>
            <a:endParaRPr lang="en-US" altLang="ja-JP" sz="1600" u="sng" dirty="0" smtClean="0">
              <a:solidFill>
                <a:schemeClr val="tx1"/>
              </a:solidFill>
              <a:latin typeface="游ゴシック" panose="020B0400000000000000" pitchFamily="50" charset="-128"/>
              <a:ea typeface="游ゴシック" panose="020B0400000000000000" pitchFamily="50" charset="-128"/>
            </a:endParaRPr>
          </a:p>
          <a:p>
            <a:pPr>
              <a:lnSpc>
                <a:spcPts val="1800"/>
              </a:lnSpc>
            </a:pPr>
            <a:r>
              <a:rPr lang="ja-JP" altLang="en-US" sz="1600" dirty="0" smtClean="0">
                <a:solidFill>
                  <a:schemeClr val="tx1"/>
                </a:solidFill>
                <a:latin typeface="游ゴシック" panose="020B0400000000000000" pitchFamily="50" charset="-128"/>
                <a:ea typeface="游ゴシック" panose="020B0400000000000000" pitchFamily="50" charset="-128"/>
              </a:rPr>
              <a:t>　</a:t>
            </a:r>
            <a:r>
              <a:rPr lang="ja-JP" altLang="en-US" sz="1600" u="sng" dirty="0" smtClean="0">
                <a:solidFill>
                  <a:schemeClr val="tx1"/>
                </a:solidFill>
                <a:latin typeface="游ゴシック" panose="020B0400000000000000" pitchFamily="50" charset="-128"/>
                <a:ea typeface="游ゴシック" panose="020B0400000000000000" pitchFamily="50" charset="-128"/>
              </a:rPr>
              <a:t>新研修修了証明書の有効期間に</a:t>
            </a:r>
            <a:r>
              <a:rPr lang="ja-JP" altLang="en-US" sz="1600" u="sng" dirty="0">
                <a:solidFill>
                  <a:schemeClr val="tx1"/>
                </a:solidFill>
                <a:latin typeface="游ゴシック" panose="020B0400000000000000" pitchFamily="50" charset="-128"/>
                <a:ea typeface="游ゴシック" panose="020B0400000000000000" pitchFamily="50" charset="-128"/>
              </a:rPr>
              <a:t>置き換</a:t>
            </a:r>
            <a:r>
              <a:rPr lang="ja-JP" altLang="en-US" sz="1600" u="sng" dirty="0" smtClean="0">
                <a:solidFill>
                  <a:schemeClr val="tx1"/>
                </a:solidFill>
                <a:latin typeface="游ゴシック" panose="020B0400000000000000" pitchFamily="50" charset="-128"/>
                <a:ea typeface="游ゴシック" panose="020B0400000000000000" pitchFamily="50" charset="-128"/>
              </a:rPr>
              <a:t>えて交付することが原則化</a:t>
            </a:r>
            <a:endParaRPr lang="en-US" altLang="ja-JP" sz="1600" u="sng" dirty="0" smtClean="0">
              <a:solidFill>
                <a:schemeClr val="tx1"/>
              </a:solidFill>
              <a:latin typeface="游ゴシック" panose="020B0400000000000000" pitchFamily="50" charset="-128"/>
              <a:ea typeface="游ゴシック" panose="020B0400000000000000" pitchFamily="50" charset="-128"/>
            </a:endParaRPr>
          </a:p>
          <a:p>
            <a:pPr>
              <a:lnSpc>
                <a:spcPts val="1800"/>
              </a:lnSpc>
            </a:pPr>
            <a:endParaRPr lang="en-US" altLang="ja-JP" sz="1600" dirty="0" smtClean="0">
              <a:solidFill>
                <a:schemeClr val="tx1"/>
              </a:solidFill>
              <a:latin typeface="游ゴシック" panose="020B0400000000000000" pitchFamily="50" charset="-128"/>
              <a:ea typeface="游ゴシック" panose="020B0400000000000000" pitchFamily="50" charset="-128"/>
            </a:endParaRPr>
          </a:p>
          <a:p>
            <a:pPr>
              <a:lnSpc>
                <a:spcPts val="1800"/>
              </a:lnSpc>
            </a:pPr>
            <a:r>
              <a:rPr lang="ja-JP" altLang="en-US" sz="1600" dirty="0" smtClean="0">
                <a:solidFill>
                  <a:schemeClr val="tx1"/>
                </a:solidFill>
                <a:latin typeface="游ゴシック" panose="020B0400000000000000" pitchFamily="50" charset="-128"/>
                <a:ea typeface="游ゴシック" panose="020B0400000000000000" pitchFamily="50" charset="-128"/>
              </a:rPr>
              <a:t>○　ただし，</a:t>
            </a:r>
            <a:r>
              <a:rPr lang="ja-JP" altLang="en-US" sz="1600" u="sng" dirty="0">
                <a:solidFill>
                  <a:schemeClr val="tx1"/>
                </a:solidFill>
                <a:latin typeface="游ゴシック" panose="020B0400000000000000" pitchFamily="50" charset="-128"/>
                <a:ea typeface="游ゴシック" panose="020B0400000000000000" pitchFamily="50" charset="-128"/>
              </a:rPr>
              <a:t>置き換</a:t>
            </a:r>
            <a:r>
              <a:rPr lang="ja-JP" altLang="en-US" sz="1600" u="sng" dirty="0" smtClean="0">
                <a:solidFill>
                  <a:schemeClr val="tx1"/>
                </a:solidFill>
                <a:latin typeface="游ゴシック" panose="020B0400000000000000" pitchFamily="50" charset="-128"/>
                <a:ea typeface="游ゴシック" panose="020B0400000000000000" pitchFamily="50" charset="-128"/>
              </a:rPr>
              <a:t>えないことも可能</a:t>
            </a:r>
            <a:endParaRPr lang="en-US" altLang="ja-JP" sz="1600" u="sng" dirty="0" smtClean="0">
              <a:solidFill>
                <a:schemeClr val="tx1"/>
              </a:solidFill>
              <a:latin typeface="游ゴシック" panose="020B0400000000000000" pitchFamily="50" charset="-128"/>
              <a:ea typeface="游ゴシック" panose="020B0400000000000000" pitchFamily="50" charset="-128"/>
            </a:endParaRPr>
          </a:p>
          <a:p>
            <a:pPr>
              <a:lnSpc>
                <a:spcPts val="1800"/>
              </a:lnSpc>
            </a:pPr>
            <a:r>
              <a:rPr lang="ja-JP" altLang="en-US" sz="1600" dirty="0" smtClean="0">
                <a:solidFill>
                  <a:schemeClr val="tx1"/>
                </a:solidFill>
                <a:latin typeface="游ゴシック" panose="020B0400000000000000" pitchFamily="50" charset="-128"/>
                <a:ea typeface="游ゴシック" panose="020B0400000000000000" pitchFamily="50" charset="-128"/>
              </a:rPr>
              <a:t>　・　主任更新研修修了者が介護支援専門員証更新時に置き換えるか否か選択</a:t>
            </a:r>
            <a:endParaRPr lang="en-US" altLang="ja-JP" sz="1600" dirty="0" smtClean="0">
              <a:solidFill>
                <a:schemeClr val="tx1"/>
              </a:solidFill>
              <a:latin typeface="游ゴシック" panose="020B0400000000000000" pitchFamily="50" charset="-128"/>
              <a:ea typeface="游ゴシック" panose="020B0400000000000000" pitchFamily="50" charset="-128"/>
            </a:endParaRPr>
          </a:p>
          <a:p>
            <a:pPr>
              <a:lnSpc>
                <a:spcPts val="1800"/>
              </a:lnSpc>
            </a:pPr>
            <a:r>
              <a:rPr lang="ja-JP" altLang="en-US" sz="1600" dirty="0" smtClean="0">
                <a:solidFill>
                  <a:schemeClr val="tx1"/>
                </a:solidFill>
                <a:latin typeface="游ゴシック" panose="020B0400000000000000" pitchFamily="50" charset="-128"/>
                <a:ea typeface="游ゴシック" panose="020B0400000000000000" pitchFamily="50" charset="-128"/>
              </a:rPr>
              <a:t>　　　（様式第８号・別添様式を提出）</a:t>
            </a:r>
            <a:endParaRPr lang="en-US" altLang="ja-JP" sz="1600" dirty="0" smtClean="0">
              <a:solidFill>
                <a:schemeClr val="tx1"/>
              </a:solidFill>
              <a:latin typeface="游ゴシック" panose="020B0400000000000000" pitchFamily="50" charset="-128"/>
              <a:ea typeface="游ゴシック" panose="020B0400000000000000" pitchFamily="50" charset="-128"/>
            </a:endParaRPr>
          </a:p>
          <a:p>
            <a:pPr>
              <a:lnSpc>
                <a:spcPts val="1800"/>
              </a:lnSpc>
            </a:pPr>
            <a:r>
              <a:rPr lang="ja-JP" altLang="en-US" sz="1600" dirty="0">
                <a:solidFill>
                  <a:schemeClr val="tx1"/>
                </a:solidFill>
                <a:latin typeface="游ゴシック" panose="020B0400000000000000" pitchFamily="50" charset="-128"/>
                <a:ea typeface="游ゴシック" panose="020B0400000000000000" pitchFamily="50" charset="-128"/>
              </a:rPr>
              <a:t>　</a:t>
            </a:r>
            <a:r>
              <a:rPr lang="en-US" altLang="ja-JP" sz="1600" dirty="0" smtClean="0">
                <a:solidFill>
                  <a:schemeClr val="tx1"/>
                </a:solidFill>
                <a:latin typeface="游ゴシック" panose="020B0400000000000000" pitchFamily="50" charset="-128"/>
                <a:ea typeface="游ゴシック" panose="020B0400000000000000" pitchFamily="50" charset="-128"/>
              </a:rPr>
              <a:t>※</a:t>
            </a:r>
            <a:r>
              <a:rPr lang="ja-JP" altLang="en-US" sz="1600" dirty="0" smtClean="0">
                <a:solidFill>
                  <a:schemeClr val="tx1"/>
                </a:solidFill>
                <a:latin typeface="游ゴシック" panose="020B0400000000000000" pitchFamily="50" charset="-128"/>
                <a:ea typeface="游ゴシック" panose="020B0400000000000000" pitchFamily="50" charset="-128"/>
              </a:rPr>
              <a:t>　</a:t>
            </a:r>
            <a:r>
              <a:rPr lang="ja-JP" altLang="en-US" sz="1600" dirty="0">
                <a:solidFill>
                  <a:schemeClr val="tx1"/>
                </a:solidFill>
                <a:latin typeface="游ゴシック" panose="020B0400000000000000" pitchFamily="50" charset="-128"/>
                <a:ea typeface="游ゴシック" panose="020B0400000000000000" pitchFamily="50" charset="-128"/>
              </a:rPr>
              <a:t>置き換</a:t>
            </a:r>
            <a:r>
              <a:rPr lang="ja-JP" altLang="en-US" sz="1600" dirty="0" smtClean="0">
                <a:solidFill>
                  <a:schemeClr val="tx1"/>
                </a:solidFill>
                <a:latin typeface="游ゴシック" panose="020B0400000000000000" pitchFamily="50" charset="-128"/>
                <a:ea typeface="游ゴシック" panose="020B0400000000000000" pitchFamily="50" charset="-128"/>
              </a:rPr>
              <a:t>えることで介護支援専門員証の有効期間が５年間を超える場合，置き換えは選択不可</a:t>
            </a:r>
            <a:endParaRPr lang="en-US" altLang="ja-JP" sz="1600" dirty="0" smtClean="0">
              <a:solidFill>
                <a:schemeClr val="tx1"/>
              </a:solidFill>
              <a:latin typeface="游ゴシック" panose="020B0400000000000000" pitchFamily="50" charset="-128"/>
              <a:ea typeface="游ゴシック" panose="020B0400000000000000" pitchFamily="50" charset="-128"/>
            </a:endParaRPr>
          </a:p>
          <a:p>
            <a:pPr>
              <a:lnSpc>
                <a:spcPts val="1800"/>
              </a:lnSpc>
            </a:pPr>
            <a:r>
              <a:rPr lang="ja-JP" altLang="en-US" sz="1600" dirty="0" smtClean="0">
                <a:solidFill>
                  <a:schemeClr val="tx1"/>
                </a:solidFill>
                <a:latin typeface="游ゴシック" panose="020B0400000000000000" pitchFamily="50" charset="-128"/>
                <a:ea typeface="游ゴシック" panose="020B0400000000000000" pitchFamily="50" charset="-128"/>
              </a:rPr>
              <a:t>　　　（以下の①②両方に当てはまる場合）</a:t>
            </a:r>
            <a:endParaRPr lang="en-US" altLang="ja-JP" sz="1600" dirty="0" smtClean="0">
              <a:solidFill>
                <a:schemeClr val="tx1"/>
              </a:solidFill>
              <a:latin typeface="游ゴシック" panose="020B0400000000000000" pitchFamily="50" charset="-128"/>
              <a:ea typeface="游ゴシック" panose="020B0400000000000000" pitchFamily="50" charset="-128"/>
            </a:endParaRPr>
          </a:p>
          <a:p>
            <a:pPr>
              <a:lnSpc>
                <a:spcPts val="1800"/>
              </a:lnSpc>
            </a:pPr>
            <a:r>
              <a:rPr lang="ja-JP" altLang="en-US" sz="1600" dirty="0">
                <a:solidFill>
                  <a:schemeClr val="tx1"/>
                </a:solidFill>
                <a:latin typeface="游ゴシック" panose="020B0400000000000000" pitchFamily="50" charset="-128"/>
                <a:ea typeface="游ゴシック" panose="020B0400000000000000" pitchFamily="50" charset="-128"/>
              </a:rPr>
              <a:t>　</a:t>
            </a:r>
            <a:r>
              <a:rPr lang="ja-JP" altLang="en-US" sz="1600" dirty="0" smtClean="0">
                <a:solidFill>
                  <a:schemeClr val="tx1"/>
                </a:solidFill>
                <a:latin typeface="游ゴシック" panose="020B0400000000000000" pitchFamily="50" charset="-128"/>
                <a:ea typeface="游ゴシック" panose="020B0400000000000000" pitchFamily="50" charset="-128"/>
              </a:rPr>
              <a:t>　　　①　平成</a:t>
            </a:r>
            <a:r>
              <a:rPr lang="en-US" altLang="ja-JP" sz="1600" dirty="0" smtClean="0">
                <a:solidFill>
                  <a:schemeClr val="tx1"/>
                </a:solidFill>
                <a:latin typeface="游ゴシック" panose="020B0400000000000000" pitchFamily="50" charset="-128"/>
                <a:ea typeface="游ゴシック" panose="020B0400000000000000" pitchFamily="50" charset="-128"/>
              </a:rPr>
              <a:t>27</a:t>
            </a:r>
            <a:r>
              <a:rPr lang="ja-JP" altLang="en-US" sz="1600" dirty="0" smtClean="0">
                <a:solidFill>
                  <a:schemeClr val="tx1"/>
                </a:solidFill>
                <a:latin typeface="游ゴシック" panose="020B0400000000000000" pitchFamily="50" charset="-128"/>
                <a:ea typeface="游ゴシック" panose="020B0400000000000000" pitchFamily="50" charset="-128"/>
              </a:rPr>
              <a:t>年度以降の主任研修修了者　</a:t>
            </a:r>
            <a:endParaRPr lang="en-US" altLang="ja-JP" sz="1600" dirty="0" smtClean="0">
              <a:solidFill>
                <a:schemeClr val="tx1"/>
              </a:solidFill>
              <a:latin typeface="游ゴシック" panose="020B0400000000000000" pitchFamily="50" charset="-128"/>
              <a:ea typeface="游ゴシック" panose="020B0400000000000000" pitchFamily="50" charset="-128"/>
            </a:endParaRPr>
          </a:p>
          <a:p>
            <a:pPr>
              <a:lnSpc>
                <a:spcPts val="1800"/>
              </a:lnSpc>
            </a:pPr>
            <a:r>
              <a:rPr lang="ja-JP" altLang="en-US" sz="1600" dirty="0">
                <a:solidFill>
                  <a:schemeClr val="tx1"/>
                </a:solidFill>
                <a:latin typeface="游ゴシック" panose="020B0400000000000000" pitchFamily="50" charset="-128"/>
                <a:ea typeface="游ゴシック" panose="020B0400000000000000" pitchFamily="50" charset="-128"/>
              </a:rPr>
              <a:t>　</a:t>
            </a:r>
            <a:r>
              <a:rPr lang="ja-JP" altLang="en-US" sz="1600" dirty="0" smtClean="0">
                <a:solidFill>
                  <a:schemeClr val="tx1"/>
                </a:solidFill>
                <a:latin typeface="游ゴシック" panose="020B0400000000000000" pitchFamily="50" charset="-128"/>
                <a:ea typeface="游ゴシック" panose="020B0400000000000000" pitchFamily="50" charset="-128"/>
              </a:rPr>
              <a:t>　　　②　「介護支援専門員証の有効期間」が「主任の有効期間」よりも早く失効する者</a:t>
            </a:r>
            <a:endParaRPr lang="en-US" altLang="ja-JP" sz="1600" dirty="0">
              <a:solidFill>
                <a:schemeClr val="tx1"/>
              </a:solidFill>
              <a:latin typeface="游ゴシック" panose="020B0400000000000000" pitchFamily="50" charset="-128"/>
              <a:ea typeface="游ゴシック" panose="020B0400000000000000" pitchFamily="50" charset="-128"/>
            </a:endParaRPr>
          </a:p>
          <a:p>
            <a:pPr>
              <a:lnSpc>
                <a:spcPts val="1800"/>
              </a:lnSpc>
            </a:pPr>
            <a:endParaRPr lang="en-US" altLang="ja-JP" sz="1600" dirty="0" smtClean="0">
              <a:solidFill>
                <a:schemeClr val="tx1"/>
              </a:solidFill>
              <a:latin typeface="游ゴシック" panose="020B0400000000000000" pitchFamily="50" charset="-128"/>
              <a:ea typeface="游ゴシック" panose="020B0400000000000000" pitchFamily="50" charset="-128"/>
            </a:endParaRPr>
          </a:p>
          <a:p>
            <a:pPr>
              <a:lnSpc>
                <a:spcPts val="1800"/>
              </a:lnSpc>
            </a:pPr>
            <a:r>
              <a:rPr lang="ja-JP" altLang="en-US" sz="1600" dirty="0" smtClean="0">
                <a:solidFill>
                  <a:schemeClr val="tx1"/>
                </a:solidFill>
                <a:latin typeface="游ゴシック" panose="020B0400000000000000" pitchFamily="50" charset="-128"/>
                <a:ea typeface="游ゴシック" panose="020B0400000000000000" pitchFamily="50" charset="-128"/>
              </a:rPr>
              <a:t>○　既に</a:t>
            </a:r>
            <a:r>
              <a:rPr lang="ja-JP" altLang="en-US" sz="1600" dirty="0">
                <a:solidFill>
                  <a:schemeClr val="tx1"/>
                </a:solidFill>
                <a:latin typeface="游ゴシック" panose="020B0400000000000000" pitchFamily="50" charset="-128"/>
                <a:ea typeface="游ゴシック" panose="020B0400000000000000" pitchFamily="50" charset="-128"/>
              </a:rPr>
              <a:t>更新</a:t>
            </a:r>
            <a:r>
              <a:rPr lang="ja-JP" altLang="en-US" sz="1600" dirty="0" smtClean="0">
                <a:solidFill>
                  <a:schemeClr val="tx1"/>
                </a:solidFill>
                <a:latin typeface="游ゴシック" panose="020B0400000000000000" pitchFamily="50" charset="-128"/>
                <a:ea typeface="游ゴシック" panose="020B0400000000000000" pitchFamily="50" charset="-128"/>
              </a:rPr>
              <a:t>研修修了により有効期間を更新している</a:t>
            </a:r>
            <a:r>
              <a:rPr lang="ja-JP" altLang="en-US" sz="1600" smtClean="0">
                <a:solidFill>
                  <a:schemeClr val="tx1"/>
                </a:solidFill>
                <a:latin typeface="游ゴシック" panose="020B0400000000000000" pitchFamily="50" charset="-128"/>
                <a:ea typeface="游ゴシック" panose="020B0400000000000000" pitchFamily="50" charset="-128"/>
              </a:rPr>
              <a:t>場合も様式を提出し置き換えるか否か選択</a:t>
            </a:r>
            <a:endParaRPr kumimoji="1" lang="en-US" altLang="ja-JP" sz="1600" dirty="0">
              <a:solidFill>
                <a:schemeClr val="tx1"/>
              </a:solidFill>
              <a:latin typeface="游ゴシック" panose="020B0400000000000000" pitchFamily="50" charset="-128"/>
              <a:ea typeface="游ゴシック" panose="020B0400000000000000" pitchFamily="50" charset="-128"/>
            </a:endParaRPr>
          </a:p>
          <a:p>
            <a:pPr>
              <a:lnSpc>
                <a:spcPts val="1800"/>
              </a:lnSpc>
            </a:pPr>
            <a:endParaRPr lang="en-US" altLang="ja-JP" sz="1600" dirty="0" smtClean="0">
              <a:solidFill>
                <a:schemeClr val="tx1"/>
              </a:solidFill>
              <a:latin typeface="游ゴシック" panose="020B0400000000000000" pitchFamily="50" charset="-128"/>
              <a:ea typeface="游ゴシック" panose="020B0400000000000000" pitchFamily="50" charset="-128"/>
            </a:endParaRPr>
          </a:p>
          <a:p>
            <a:pPr>
              <a:lnSpc>
                <a:spcPts val="1800"/>
              </a:lnSpc>
            </a:pPr>
            <a:r>
              <a:rPr lang="ja-JP" altLang="en-US" sz="1600" dirty="0" smtClean="0">
                <a:solidFill>
                  <a:schemeClr val="tx1"/>
                </a:solidFill>
                <a:latin typeface="游ゴシック" panose="020B0400000000000000" pitchFamily="50" charset="-128"/>
                <a:ea typeface="游ゴシック" panose="020B0400000000000000" pitchFamily="50" charset="-128"/>
              </a:rPr>
              <a:t>○　以上の取扱いについて本県では，平成</a:t>
            </a:r>
            <a:r>
              <a:rPr lang="en-US" altLang="ja-JP" sz="1600" dirty="0" smtClean="0">
                <a:solidFill>
                  <a:schemeClr val="tx1"/>
                </a:solidFill>
                <a:latin typeface="游ゴシック" panose="020B0400000000000000" pitchFamily="50" charset="-128"/>
                <a:ea typeface="游ゴシック" panose="020B0400000000000000" pitchFamily="50" charset="-128"/>
              </a:rPr>
              <a:t>30</a:t>
            </a:r>
            <a:r>
              <a:rPr lang="ja-JP" altLang="en-US" sz="1600" dirty="0" smtClean="0">
                <a:solidFill>
                  <a:schemeClr val="tx1"/>
                </a:solidFill>
                <a:latin typeface="游ゴシック" panose="020B0400000000000000" pitchFamily="50" charset="-128"/>
                <a:ea typeface="游ゴシック" panose="020B0400000000000000" pitchFamily="50" charset="-128"/>
              </a:rPr>
              <a:t>年度主任更新研修修了後から適用　</a:t>
            </a:r>
            <a:endParaRPr kumimoji="1" lang="en-US" altLang="ja-JP" sz="1400" dirty="0" smtClean="0">
              <a:solidFill>
                <a:schemeClr val="tx1"/>
              </a:solidFill>
              <a:latin typeface="游ゴシック" panose="020B0400000000000000" pitchFamily="50" charset="-128"/>
              <a:ea typeface="游ゴシック" panose="020B0400000000000000" pitchFamily="50" charset="-128"/>
            </a:endParaRPr>
          </a:p>
        </p:txBody>
      </p:sp>
      <p:sp>
        <p:nvSpPr>
          <p:cNvPr id="10" name="右矢印 9"/>
          <p:cNvSpPr/>
          <p:nvPr/>
        </p:nvSpPr>
        <p:spPr>
          <a:xfrm>
            <a:off x="6414449" y="5868537"/>
            <a:ext cx="423080" cy="2866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日付プレースホルダー 2"/>
          <p:cNvSpPr>
            <a:spLocks noGrp="1"/>
          </p:cNvSpPr>
          <p:nvPr>
            <p:ph type="dt" sz="half" idx="10"/>
          </p:nvPr>
        </p:nvSpPr>
        <p:spPr>
          <a:xfrm>
            <a:off x="10854813" y="0"/>
            <a:ext cx="2035276" cy="560643"/>
          </a:xfrm>
        </p:spPr>
        <p:txBody>
          <a:bodyPr/>
          <a:lstStyle/>
          <a:p>
            <a:r>
              <a:rPr kumimoji="1" lang="en-US" altLang="ja-JP" dirty="0" smtClean="0"/>
              <a:t>2019</a:t>
            </a:r>
            <a:r>
              <a:rPr kumimoji="1" lang="ja-JP" altLang="en-US" dirty="0" smtClean="0"/>
              <a:t>年</a:t>
            </a:r>
            <a:r>
              <a:rPr kumimoji="1" lang="en-US" altLang="ja-JP" dirty="0" smtClean="0"/>
              <a:t>2</a:t>
            </a:r>
            <a:r>
              <a:rPr kumimoji="1" lang="ja-JP" altLang="en-US" dirty="0" smtClean="0"/>
              <a:t>月　</a:t>
            </a:r>
            <a:endParaRPr kumimoji="1" lang="en-US" altLang="ja-JP" dirty="0" smtClean="0"/>
          </a:p>
          <a:p>
            <a:r>
              <a:rPr kumimoji="1" lang="ja-JP" altLang="en-US" dirty="0" smtClean="0"/>
              <a:t>茨城県</a:t>
            </a:r>
            <a:endParaRPr kumimoji="1" lang="en-US" altLang="ja-JP" dirty="0" smtClean="0"/>
          </a:p>
          <a:p>
            <a:r>
              <a:rPr kumimoji="1" lang="ja-JP" altLang="en-US" dirty="0" smtClean="0"/>
              <a:t>地域ケア推進課</a:t>
            </a:r>
            <a:endParaRPr kumimoji="1" lang="ja-JP" altLang="en-US" dirty="0"/>
          </a:p>
        </p:txBody>
      </p:sp>
    </p:spTree>
    <p:extLst>
      <p:ext uri="{BB962C8B-B14F-4D97-AF65-F5344CB8AC3E}">
        <p14:creationId xmlns:p14="http://schemas.microsoft.com/office/powerpoint/2010/main" val="33100524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730</TotalTime>
  <Words>83</Words>
  <Application>Microsoft Office PowerPoint</Application>
  <PresentationFormat>ワイド画面</PresentationFormat>
  <Paragraphs>32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游ゴシック</vt:lpstr>
      <vt:lpstr>Arial</vt:lpstr>
      <vt:lpstr>Calibri</vt:lpstr>
      <vt:lpstr>Calibri Light</vt:lpstr>
      <vt:lpstr>Office テーマ</vt:lpstr>
      <vt:lpstr>PowerPoint プレゼンテーション</vt:lpstr>
    </vt:vector>
  </TitlesOfParts>
  <Company>茨城県</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企画部情報政策課</dc:creator>
  <cp:lastModifiedBy>企画部情報政策課</cp:lastModifiedBy>
  <cp:revision>61</cp:revision>
  <cp:lastPrinted>2019-02-19T05:53:22Z</cp:lastPrinted>
  <dcterms:created xsi:type="dcterms:W3CDTF">2018-11-22T01:30:15Z</dcterms:created>
  <dcterms:modified xsi:type="dcterms:W3CDTF">2019-02-20T03:38:15Z</dcterms:modified>
</cp:coreProperties>
</file>