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4" r:id="rId2"/>
  </p:sldIdLst>
  <p:sldSz cx="6858000" cy="9906000" type="A4"/>
  <p:notesSz cx="9866313" cy="673576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7C80"/>
    <a:srgbClr val="114BBF"/>
    <a:srgbClr val="FF9900"/>
    <a:srgbClr val="FFFFCC"/>
    <a:srgbClr val="FF99FF"/>
    <a:srgbClr val="99FF99"/>
    <a:srgbClr val="FF9F85"/>
    <a:srgbClr val="FF6600"/>
    <a:srgbClr val="C6EE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31" autoAdjust="0"/>
    <p:restoredTop sz="96154" autoAdjust="0"/>
  </p:normalViewPr>
  <p:slideViewPr>
    <p:cSldViewPr>
      <p:cViewPr>
        <p:scale>
          <a:sx n="100" d="100"/>
          <a:sy n="100" d="100"/>
        </p:scale>
        <p:origin x="1614" y="-420"/>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276937" cy="336550"/>
          </a:xfrm>
          <a:prstGeom prst="rect">
            <a:avLst/>
          </a:prstGeom>
        </p:spPr>
        <p:txBody>
          <a:bodyPr vert="horz" lIns="91398" tIns="45699" rIns="91398" bIns="45699" rtlCol="0"/>
          <a:lstStyle>
            <a:lvl1pPr algn="l">
              <a:defRPr sz="1200">
                <a:latin typeface="Arial" charset="0"/>
                <a:ea typeface="ＭＳ Ｐゴシック" charset="-128"/>
              </a:defRPr>
            </a:lvl1pPr>
          </a:lstStyle>
          <a:p>
            <a:pPr>
              <a:defRPr/>
            </a:pPr>
            <a:endParaRPr lang="ja-JP" altLang="en-US"/>
          </a:p>
        </p:txBody>
      </p:sp>
      <p:sp>
        <p:nvSpPr>
          <p:cNvPr id="3" name="日付プレースホルダー 2"/>
          <p:cNvSpPr>
            <a:spLocks noGrp="1"/>
          </p:cNvSpPr>
          <p:nvPr>
            <p:ph type="dt" sz="quarter" idx="1"/>
          </p:nvPr>
        </p:nvSpPr>
        <p:spPr>
          <a:xfrm>
            <a:off x="5587790" y="0"/>
            <a:ext cx="4276936" cy="336550"/>
          </a:xfrm>
          <a:prstGeom prst="rect">
            <a:avLst/>
          </a:prstGeom>
        </p:spPr>
        <p:txBody>
          <a:bodyPr vert="horz" lIns="91398" tIns="45699" rIns="91398" bIns="45699" rtlCol="0"/>
          <a:lstStyle>
            <a:lvl1pPr algn="r">
              <a:defRPr sz="1200">
                <a:latin typeface="Arial" charset="0"/>
                <a:ea typeface="ＭＳ Ｐゴシック" charset="-128"/>
              </a:defRPr>
            </a:lvl1pPr>
          </a:lstStyle>
          <a:p>
            <a:pPr>
              <a:defRPr/>
            </a:pPr>
            <a:fld id="{8DB56153-21E1-444A-BB5F-3AE345F3D665}" type="datetimeFigureOut">
              <a:rPr lang="ja-JP" altLang="en-US"/>
              <a:pPr>
                <a:defRPr/>
              </a:pPr>
              <a:t>2024/4/9</a:t>
            </a:fld>
            <a:endParaRPr lang="ja-JP" altLang="en-US"/>
          </a:p>
        </p:txBody>
      </p:sp>
      <p:sp>
        <p:nvSpPr>
          <p:cNvPr id="4" name="フッター プレースホルダー 3"/>
          <p:cNvSpPr>
            <a:spLocks noGrp="1"/>
          </p:cNvSpPr>
          <p:nvPr>
            <p:ph type="ftr" sz="quarter" idx="2"/>
          </p:nvPr>
        </p:nvSpPr>
        <p:spPr>
          <a:xfrm>
            <a:off x="3" y="6397625"/>
            <a:ext cx="4276937" cy="336550"/>
          </a:xfrm>
          <a:prstGeom prst="rect">
            <a:avLst/>
          </a:prstGeom>
        </p:spPr>
        <p:txBody>
          <a:bodyPr vert="horz" lIns="91398" tIns="45699" rIns="91398" bIns="45699" rtlCol="0" anchor="b"/>
          <a:lstStyle>
            <a:lvl1pPr algn="l">
              <a:defRPr sz="1200">
                <a:latin typeface="Arial"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3"/>
          </p:nvPr>
        </p:nvSpPr>
        <p:spPr>
          <a:xfrm>
            <a:off x="5587790" y="6397625"/>
            <a:ext cx="4276936" cy="336550"/>
          </a:xfrm>
          <a:prstGeom prst="rect">
            <a:avLst/>
          </a:prstGeom>
        </p:spPr>
        <p:txBody>
          <a:bodyPr vert="horz" wrap="square" lIns="91398" tIns="45699" rIns="91398" bIns="45699" numCol="1" anchor="b" anchorCtr="0" compatLnSpc="1">
            <a:prstTxWarp prst="textNoShape">
              <a:avLst/>
            </a:prstTxWarp>
          </a:bodyPr>
          <a:lstStyle>
            <a:lvl1pPr algn="r">
              <a:defRPr sz="1200"/>
            </a:lvl1pPr>
          </a:lstStyle>
          <a:p>
            <a:pPr>
              <a:defRPr/>
            </a:pPr>
            <a:fld id="{C0FF2663-B8BC-465D-8455-AD9E9657D72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276937" cy="336550"/>
          </a:xfrm>
          <a:prstGeom prst="rect">
            <a:avLst/>
          </a:prstGeom>
        </p:spPr>
        <p:txBody>
          <a:bodyPr vert="horz" lIns="91391" tIns="45696" rIns="91391" bIns="45696" rtlCol="0"/>
          <a:lstStyle>
            <a:lvl1pPr algn="l" eaLnBrk="1" hangingPunct="1">
              <a:defRPr sz="1200">
                <a:latin typeface="Arial" charset="0"/>
                <a:ea typeface="ＭＳ Ｐゴシック" pitchFamily="50" charset="-128"/>
              </a:defRPr>
            </a:lvl1pPr>
          </a:lstStyle>
          <a:p>
            <a:pPr>
              <a:defRPr/>
            </a:pPr>
            <a:endParaRPr lang="ja-JP" altLang="en-US"/>
          </a:p>
        </p:txBody>
      </p:sp>
      <p:sp>
        <p:nvSpPr>
          <p:cNvPr id="3" name="日付プレースホルダー 2"/>
          <p:cNvSpPr>
            <a:spLocks noGrp="1"/>
          </p:cNvSpPr>
          <p:nvPr>
            <p:ph type="dt" idx="1"/>
          </p:nvPr>
        </p:nvSpPr>
        <p:spPr>
          <a:xfrm>
            <a:off x="5587790" y="0"/>
            <a:ext cx="4276936" cy="336550"/>
          </a:xfrm>
          <a:prstGeom prst="rect">
            <a:avLst/>
          </a:prstGeom>
        </p:spPr>
        <p:txBody>
          <a:bodyPr vert="horz" lIns="91391" tIns="45696" rIns="91391" bIns="45696" rtlCol="0"/>
          <a:lstStyle>
            <a:lvl1pPr algn="r" eaLnBrk="1" hangingPunct="1">
              <a:defRPr sz="1200">
                <a:latin typeface="Arial" charset="0"/>
                <a:ea typeface="ＭＳ Ｐゴシック" pitchFamily="50" charset="-128"/>
              </a:defRPr>
            </a:lvl1pPr>
          </a:lstStyle>
          <a:p>
            <a:pPr>
              <a:defRPr/>
            </a:pPr>
            <a:fld id="{9D15D8C5-23F9-4972-8B68-351766CAC974}" type="datetimeFigureOut">
              <a:rPr lang="ja-JP" altLang="en-US"/>
              <a:pPr>
                <a:defRPr/>
              </a:pPr>
              <a:t>2024/4/9</a:t>
            </a:fld>
            <a:endParaRPr lang="ja-JP" altLang="en-US"/>
          </a:p>
        </p:txBody>
      </p:sp>
      <p:sp>
        <p:nvSpPr>
          <p:cNvPr id="4" name="スライド イメージ プレースホルダー 3"/>
          <p:cNvSpPr>
            <a:spLocks noGrp="1" noRot="1" noChangeAspect="1"/>
          </p:cNvSpPr>
          <p:nvPr>
            <p:ph type="sldImg" idx="2"/>
          </p:nvPr>
        </p:nvSpPr>
        <p:spPr>
          <a:xfrm>
            <a:off x="4057650" y="504825"/>
            <a:ext cx="1751013" cy="2527300"/>
          </a:xfrm>
          <a:prstGeom prst="rect">
            <a:avLst/>
          </a:prstGeom>
          <a:noFill/>
          <a:ln w="12700">
            <a:solidFill>
              <a:prstClr val="black"/>
            </a:solidFill>
          </a:ln>
        </p:spPr>
        <p:txBody>
          <a:bodyPr vert="horz" lIns="91391" tIns="45696" rIns="91391" bIns="45696" rtlCol="0" anchor="ctr"/>
          <a:lstStyle/>
          <a:p>
            <a:pPr lvl="0"/>
            <a:endParaRPr lang="ja-JP" altLang="en-US" noProof="0" smtClean="0"/>
          </a:p>
        </p:txBody>
      </p:sp>
      <p:sp>
        <p:nvSpPr>
          <p:cNvPr id="5" name="ノート プレースホルダー 4"/>
          <p:cNvSpPr>
            <a:spLocks noGrp="1"/>
          </p:cNvSpPr>
          <p:nvPr>
            <p:ph type="body" sz="quarter" idx="3"/>
          </p:nvPr>
        </p:nvSpPr>
        <p:spPr>
          <a:xfrm>
            <a:off x="985524" y="3198817"/>
            <a:ext cx="7895271" cy="3032125"/>
          </a:xfrm>
          <a:prstGeom prst="rect">
            <a:avLst/>
          </a:prstGeom>
        </p:spPr>
        <p:txBody>
          <a:bodyPr vert="horz" lIns="91391" tIns="45696" rIns="91391" bIns="4569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3" y="6397625"/>
            <a:ext cx="4276937" cy="336550"/>
          </a:xfrm>
          <a:prstGeom prst="rect">
            <a:avLst/>
          </a:prstGeom>
        </p:spPr>
        <p:txBody>
          <a:bodyPr vert="horz" lIns="91391" tIns="45696" rIns="91391" bIns="45696" rtlCol="0" anchor="b"/>
          <a:lstStyle>
            <a:lvl1pPr algn="l" eaLnBrk="1" hangingPunct="1">
              <a:defRPr sz="1200">
                <a:latin typeface="Arial" charset="0"/>
                <a:ea typeface="ＭＳ Ｐゴシック" pitchFamily="50" charset="-128"/>
              </a:defRPr>
            </a:lvl1pPr>
          </a:lstStyle>
          <a:p>
            <a:pPr>
              <a:defRPr/>
            </a:pPr>
            <a:endParaRPr lang="ja-JP" altLang="en-US"/>
          </a:p>
        </p:txBody>
      </p:sp>
      <p:sp>
        <p:nvSpPr>
          <p:cNvPr id="7" name="スライド番号プレースホルダー 6"/>
          <p:cNvSpPr>
            <a:spLocks noGrp="1"/>
          </p:cNvSpPr>
          <p:nvPr>
            <p:ph type="sldNum" sz="quarter" idx="5"/>
          </p:nvPr>
        </p:nvSpPr>
        <p:spPr>
          <a:xfrm>
            <a:off x="5587790" y="6397625"/>
            <a:ext cx="4276936" cy="336550"/>
          </a:xfrm>
          <a:prstGeom prst="rect">
            <a:avLst/>
          </a:prstGeom>
        </p:spPr>
        <p:txBody>
          <a:bodyPr vert="horz" wrap="square" lIns="91391" tIns="45696" rIns="91391" bIns="45696" numCol="1" anchor="b" anchorCtr="0" compatLnSpc="1">
            <a:prstTxWarp prst="textNoShape">
              <a:avLst/>
            </a:prstTxWarp>
          </a:bodyPr>
          <a:lstStyle>
            <a:lvl1pPr algn="r" eaLnBrk="1" hangingPunct="1">
              <a:defRPr sz="1200"/>
            </a:lvl1pPr>
          </a:lstStyle>
          <a:p>
            <a:pPr>
              <a:defRPr/>
            </a:pPr>
            <a:fld id="{D08B2F42-BCF6-4EBD-879A-0BE4054DB64D}"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BA5DD7A-C68E-4184-9822-8E775209D00D}" type="slidenum">
              <a:rPr lang="en-US" altLang="ja-JP"/>
              <a:pPr>
                <a:defRPr/>
              </a:pPr>
              <a:t>‹#›</a:t>
            </a:fld>
            <a:endParaRPr lang="en-US" altLang="ja-JP"/>
          </a:p>
        </p:txBody>
      </p:sp>
    </p:spTree>
    <p:extLst>
      <p:ext uri="{BB962C8B-B14F-4D97-AF65-F5344CB8AC3E}">
        <p14:creationId xmlns:p14="http://schemas.microsoft.com/office/powerpoint/2010/main" val="6208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09BAF47-AA3F-4FBB-929A-C0DD4DC10748}" type="slidenum">
              <a:rPr lang="en-US" altLang="ja-JP"/>
              <a:pPr>
                <a:defRPr/>
              </a:pPr>
              <a:t>‹#›</a:t>
            </a:fld>
            <a:endParaRPr lang="en-US" altLang="ja-JP"/>
          </a:p>
        </p:txBody>
      </p:sp>
    </p:spTree>
    <p:extLst>
      <p:ext uri="{BB962C8B-B14F-4D97-AF65-F5344CB8AC3E}">
        <p14:creationId xmlns:p14="http://schemas.microsoft.com/office/powerpoint/2010/main" val="402845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96875"/>
            <a:ext cx="4476750" cy="84518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3E786CF-E595-4667-BCCF-99D3F3E56BE1}" type="slidenum">
              <a:rPr lang="en-US" altLang="ja-JP"/>
              <a:pPr>
                <a:defRPr/>
              </a:pPr>
              <a:t>‹#›</a:t>
            </a:fld>
            <a:endParaRPr lang="en-US" altLang="ja-JP"/>
          </a:p>
        </p:txBody>
      </p:sp>
    </p:spTree>
    <p:extLst>
      <p:ext uri="{BB962C8B-B14F-4D97-AF65-F5344CB8AC3E}">
        <p14:creationId xmlns:p14="http://schemas.microsoft.com/office/powerpoint/2010/main" val="2194628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1BC3E5E-BA66-46EF-B90B-B52F3C3A8B5D}" type="slidenum">
              <a:rPr lang="en-US" altLang="ja-JP"/>
              <a:pPr>
                <a:defRPr/>
              </a:pPr>
              <a:t>‹#›</a:t>
            </a:fld>
            <a:endParaRPr lang="en-US" altLang="ja-JP"/>
          </a:p>
        </p:txBody>
      </p:sp>
    </p:spTree>
    <p:extLst>
      <p:ext uri="{BB962C8B-B14F-4D97-AF65-F5344CB8AC3E}">
        <p14:creationId xmlns:p14="http://schemas.microsoft.com/office/powerpoint/2010/main" val="3887688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59554DD-42AC-459C-988E-F973137C7ADC}" type="slidenum">
              <a:rPr lang="en-US" altLang="ja-JP"/>
              <a:pPr>
                <a:defRPr/>
              </a:pPr>
              <a:t>‹#›</a:t>
            </a:fld>
            <a:endParaRPr lang="en-US" altLang="ja-JP"/>
          </a:p>
        </p:txBody>
      </p:sp>
    </p:spTree>
    <p:extLst>
      <p:ext uri="{BB962C8B-B14F-4D97-AF65-F5344CB8AC3E}">
        <p14:creationId xmlns:p14="http://schemas.microsoft.com/office/powerpoint/2010/main" val="442670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22FB639-2F71-431A-83D9-291B4D5DADBE}" type="slidenum">
              <a:rPr lang="en-US" altLang="ja-JP"/>
              <a:pPr>
                <a:defRPr/>
              </a:pPr>
              <a:t>‹#›</a:t>
            </a:fld>
            <a:endParaRPr lang="en-US" altLang="ja-JP"/>
          </a:p>
        </p:txBody>
      </p:sp>
    </p:spTree>
    <p:extLst>
      <p:ext uri="{BB962C8B-B14F-4D97-AF65-F5344CB8AC3E}">
        <p14:creationId xmlns:p14="http://schemas.microsoft.com/office/powerpoint/2010/main" val="2599435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546C8C12-C06D-4E86-9E22-7B3BACF6AB7B}" type="slidenum">
              <a:rPr lang="en-US" altLang="ja-JP"/>
              <a:pPr>
                <a:defRPr/>
              </a:pPr>
              <a:t>‹#›</a:t>
            </a:fld>
            <a:endParaRPr lang="en-US" altLang="ja-JP"/>
          </a:p>
        </p:txBody>
      </p:sp>
    </p:spTree>
    <p:extLst>
      <p:ext uri="{BB962C8B-B14F-4D97-AF65-F5344CB8AC3E}">
        <p14:creationId xmlns:p14="http://schemas.microsoft.com/office/powerpoint/2010/main" val="4164548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A0EDAF3-31BF-47E5-834C-806353286C19}" type="slidenum">
              <a:rPr lang="en-US" altLang="ja-JP"/>
              <a:pPr>
                <a:defRPr/>
              </a:pPr>
              <a:t>‹#›</a:t>
            </a:fld>
            <a:endParaRPr lang="en-US" altLang="ja-JP"/>
          </a:p>
        </p:txBody>
      </p:sp>
    </p:spTree>
    <p:extLst>
      <p:ext uri="{BB962C8B-B14F-4D97-AF65-F5344CB8AC3E}">
        <p14:creationId xmlns:p14="http://schemas.microsoft.com/office/powerpoint/2010/main" val="284264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55ED43D-5928-432C-9121-7D248216F3F5}" type="slidenum">
              <a:rPr lang="en-US" altLang="ja-JP"/>
              <a:pPr>
                <a:defRPr/>
              </a:pPr>
              <a:t>‹#›</a:t>
            </a:fld>
            <a:endParaRPr lang="en-US" altLang="ja-JP"/>
          </a:p>
        </p:txBody>
      </p:sp>
    </p:spTree>
    <p:extLst>
      <p:ext uri="{BB962C8B-B14F-4D97-AF65-F5344CB8AC3E}">
        <p14:creationId xmlns:p14="http://schemas.microsoft.com/office/powerpoint/2010/main" val="3365601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6DEF2B6-D0FE-4972-B151-DC7486941062}" type="slidenum">
              <a:rPr lang="en-US" altLang="ja-JP"/>
              <a:pPr>
                <a:defRPr/>
              </a:pPr>
              <a:t>‹#›</a:t>
            </a:fld>
            <a:endParaRPr lang="en-US" altLang="ja-JP"/>
          </a:p>
        </p:txBody>
      </p:sp>
    </p:spTree>
    <p:extLst>
      <p:ext uri="{BB962C8B-B14F-4D97-AF65-F5344CB8AC3E}">
        <p14:creationId xmlns:p14="http://schemas.microsoft.com/office/powerpoint/2010/main" val="3152915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5CEA34B-C111-4AAB-921C-A3AF2C2E2FCB}" type="slidenum">
              <a:rPr lang="en-US" altLang="ja-JP"/>
              <a:pPr>
                <a:defRPr/>
              </a:pPr>
              <a:t>‹#›</a:t>
            </a:fld>
            <a:endParaRPr lang="en-US" altLang="ja-JP"/>
          </a:p>
        </p:txBody>
      </p:sp>
    </p:spTree>
    <p:extLst>
      <p:ext uri="{BB962C8B-B14F-4D97-AF65-F5344CB8AC3E}">
        <p14:creationId xmlns:p14="http://schemas.microsoft.com/office/powerpoint/2010/main" val="3930367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FF6D619-7935-4255-8F96-23F6521A3D1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271182" y="198791"/>
            <a:ext cx="6172200" cy="436563"/>
          </a:xfrm>
        </p:spPr>
        <p:txBody>
          <a:bodyPr/>
          <a:lstStyle/>
          <a:p>
            <a:r>
              <a:rPr lang="ja-JP" altLang="en-US" sz="1600" dirty="0" smtClean="0">
                <a:latin typeface="メイリオ" panose="020B0604030504040204" pitchFamily="50" charset="-128"/>
                <a:ea typeface="メイリオ" panose="020B0604030504040204" pitchFamily="50" charset="-128"/>
              </a:rPr>
              <a:t>令和</a:t>
            </a:r>
            <a:r>
              <a:rPr lang="en-US" altLang="ja-JP" sz="1600" dirty="0" smtClean="0">
                <a:latin typeface="メイリオ" panose="020B0604030504040204" pitchFamily="50" charset="-128"/>
                <a:ea typeface="メイリオ" panose="020B0604030504040204" pitchFamily="50" charset="-128"/>
              </a:rPr>
              <a:t>6</a:t>
            </a:r>
            <a:r>
              <a:rPr lang="ja-JP" altLang="en-US" sz="1600" dirty="0" smtClean="0">
                <a:latin typeface="メイリオ" panose="020B0604030504040204" pitchFamily="50" charset="-128"/>
                <a:ea typeface="メイリオ" panose="020B0604030504040204" pitchFamily="50" charset="-128"/>
              </a:rPr>
              <a:t>年度 奥久慈しゃも生産入門講座申込書</a:t>
            </a: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053186614"/>
              </p:ext>
            </p:extLst>
          </p:nvPr>
        </p:nvGraphicFramePr>
        <p:xfrm>
          <a:off x="549275" y="992189"/>
          <a:ext cx="5832475" cy="8310782"/>
        </p:xfrm>
        <a:graphic>
          <a:graphicData uri="http://schemas.openxmlformats.org/drawingml/2006/table">
            <a:tbl>
              <a:tblPr firstRow="1" bandRow="1"/>
              <a:tblGrid>
                <a:gridCol w="773354">
                  <a:extLst>
                    <a:ext uri="{9D8B030D-6E8A-4147-A177-3AD203B41FA5}">
                      <a16:colId xmlns:a16="http://schemas.microsoft.com/office/drawing/2014/main" val="20000"/>
                    </a:ext>
                  </a:extLst>
                </a:gridCol>
                <a:gridCol w="2389430">
                  <a:extLst>
                    <a:ext uri="{9D8B030D-6E8A-4147-A177-3AD203B41FA5}">
                      <a16:colId xmlns:a16="http://schemas.microsoft.com/office/drawing/2014/main" val="20001"/>
                    </a:ext>
                  </a:extLst>
                </a:gridCol>
                <a:gridCol w="2669691">
                  <a:extLst>
                    <a:ext uri="{9D8B030D-6E8A-4147-A177-3AD203B41FA5}">
                      <a16:colId xmlns:a16="http://schemas.microsoft.com/office/drawing/2014/main" val="20002"/>
                    </a:ext>
                  </a:extLst>
                </a:gridCol>
              </a:tblGrid>
              <a:tr h="669107">
                <a:tc>
                  <a:txBody>
                    <a:bodyPr/>
                    <a:lstStyle/>
                    <a:p>
                      <a:pPr algn="ctr">
                        <a:lnSpc>
                          <a:spcPct val="200000"/>
                        </a:lnSpc>
                      </a:pP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ふりがな</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p>
                    <a:p>
                      <a:pPr algn="ctr">
                        <a:lnSpc>
                          <a:spcPct val="2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氏　　名</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bg1"/>
                    </a:solidFill>
                  </a:tcPr>
                </a:tc>
                <a:tc>
                  <a:txBody>
                    <a:bodyPr/>
                    <a:lstStyle/>
                    <a:p>
                      <a:pPr>
                        <a:lnSpc>
                          <a:spcPct val="150000"/>
                        </a:lnSpc>
                      </a:pP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nSpc>
                          <a:spcPct val="200000"/>
                        </a:lnSpc>
                      </a:pP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生年月日　　　　　　　　　　　　　　　　</a:t>
                      </a: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男・女</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200000"/>
                        </a:lnSpc>
                      </a:pP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昭和・平成　　　　年　　　月　　　日</a:t>
                      </a: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歳</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51947">
                <a:tc rowSpan="3">
                  <a:txBody>
                    <a:bodyPr/>
                    <a:lstStyle/>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連絡先</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L w="19050" cap="flat" cmpd="sng" algn="ctr">
                      <a:solidFill>
                        <a:schemeClr val="tx1"/>
                      </a:solidFill>
                      <a:prstDash val="solid"/>
                      <a:round/>
                      <a:headEnd type="none" w="med" len="med"/>
                      <a:tailEnd type="none" w="med" len="med"/>
                    </a:lnL>
                    <a:solidFill>
                      <a:schemeClr val="bg1"/>
                    </a:solidFill>
                  </a:tcPr>
                </a:tc>
                <a:tc gridSpan="2">
                  <a:txBody>
                    <a:bodyPr/>
                    <a:lstStyle/>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自宅・勤務先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いずれかに○を付けてください</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住所　　〒</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p>
                  </a:txBody>
                  <a:tcPr marL="91433" marR="91433" marT="45717" marB="45717">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nSpc>
                          <a:spcPct val="150000"/>
                        </a:lnSpc>
                      </a:pPr>
                      <a:endParaRPr kumimoji="1" lang="ja-JP" altLang="en-US" sz="8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1"/>
                  </a:ext>
                </a:extLst>
              </a:tr>
              <a:tr h="489966">
                <a:tc vMerge="1">
                  <a:txBody>
                    <a:bodyPr/>
                    <a:lstStyle/>
                    <a:p>
                      <a:endParaRPr kumimoji="1" lang="ja-JP" altLang="en-US"/>
                    </a:p>
                  </a:txBody>
                  <a:tcPr/>
                </a:tc>
                <a:tc>
                  <a:txBody>
                    <a:bodyPr/>
                    <a:lstStyle/>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電話番号</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（携帯又は自宅）</a:t>
                      </a: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nSpc>
                          <a:spcPct val="100000"/>
                        </a:lnSpc>
                      </a:pP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FAX</a:t>
                      </a:r>
                    </a:p>
                    <a:p>
                      <a:pPr>
                        <a:lnSpc>
                          <a:spcPct val="150000"/>
                        </a:lnSpc>
                      </a:pP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472017">
                <a:tc vMerge="1">
                  <a:txBody>
                    <a:bodyPr/>
                    <a:lstStyle/>
                    <a:p>
                      <a:endParaRPr kumimoji="1" lang="ja-JP" altLang="en-US"/>
                    </a:p>
                  </a:txBody>
                  <a:tcPr/>
                </a:tc>
                <a:tc gridSpan="2">
                  <a:txBody>
                    <a:bodyPr/>
                    <a:lstStyle/>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メールアドレス</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R w="19050" cap="flat" cmpd="sng" algn="ctr">
                      <a:solidFill>
                        <a:schemeClr val="tx1"/>
                      </a:solidFill>
                      <a:prstDash val="solid"/>
                      <a:round/>
                      <a:headEnd type="none" w="med" len="med"/>
                      <a:tailEnd type="none" w="med" len="med"/>
                    </a:lnR>
                  </a:tcPr>
                </a:tc>
                <a:tc hMerge="1">
                  <a:txBody>
                    <a:bodyPr/>
                    <a:lstStyle/>
                    <a:p>
                      <a:endParaRPr kumimoji="1" lang="ja-JP" altLang="en-US"/>
                    </a:p>
                  </a:txBody>
                  <a:tcPr/>
                </a:tc>
                <a:extLst>
                  <a:ext uri="{0D108BD9-81ED-4DB2-BD59-A6C34878D82A}">
                    <a16:rowId xmlns:a16="http://schemas.microsoft.com/office/drawing/2014/main" val="10003"/>
                  </a:ext>
                </a:extLst>
              </a:tr>
              <a:tr h="1426914">
                <a:tc>
                  <a:txBody>
                    <a:bodyPr/>
                    <a:lstStyle/>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申込み</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の動機</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L w="19050" cap="flat" cmpd="sng" algn="ctr">
                      <a:solidFill>
                        <a:schemeClr val="tx1"/>
                      </a:solidFill>
                      <a:prstDash val="solid"/>
                      <a:round/>
                      <a:headEnd type="none" w="med" len="med"/>
                      <a:tailEnd type="none" w="med" len="med"/>
                    </a:lnL>
                    <a:solidFill>
                      <a:schemeClr val="bg1"/>
                    </a:solidFill>
                  </a:tcPr>
                </a:tc>
                <a:tc gridSpan="2">
                  <a:txBody>
                    <a:bodyPr/>
                    <a:lstStyle/>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該当する番号に○を付けて下さい。</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１</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現在、他の農業 を営んでおり、経営の複合化を目指したい。</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現在の主な農業経営（　　　　　　）　例（肉用牛，酪農，水稲，畑作，林業　など）</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２</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現在、農外就労しているが、空き時間を活用して奥久慈しゃもの生産に挑戦したい。</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en-US" altLang="ja-JP" sz="8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３</a:t>
                      </a:r>
                      <a:r>
                        <a:rPr kumimoji="1" lang="en-US" altLang="ja-JP" sz="800" baseline="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奥久慈しゃもを生産し、おこづかい程度の収入を得たい。</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４</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奥久慈しゃもの生産に興味があるので、とりあえず参加してみたい。</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５</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その他</a:t>
                      </a: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R w="19050" cap="flat" cmpd="sng" algn="ctr">
                      <a:solidFill>
                        <a:schemeClr val="tx1"/>
                      </a:solidFill>
                      <a:prstDash val="solid"/>
                      <a:round/>
                      <a:headEnd type="none" w="med" len="med"/>
                      <a:tailEnd type="none" w="med" len="med"/>
                    </a:lnR>
                  </a:tcPr>
                </a:tc>
                <a:tc hMerge="1">
                  <a:txBody>
                    <a:bodyPr/>
                    <a:lstStyle/>
                    <a:p>
                      <a:pPr>
                        <a:lnSpc>
                          <a:spcPct val="150000"/>
                        </a:lnSpc>
                      </a:pPr>
                      <a:endParaRPr kumimoji="1" lang="ja-JP" altLang="en-US" sz="8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5"/>
                  </a:ext>
                </a:extLst>
              </a:tr>
              <a:tr h="2241264">
                <a:tc>
                  <a:txBody>
                    <a:bodyPr/>
                    <a:lstStyle/>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現在の</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状況等</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L w="19050" cap="flat" cmpd="sng" algn="ctr">
                      <a:solidFill>
                        <a:schemeClr val="tx1"/>
                      </a:solidFill>
                      <a:prstDash val="solid"/>
                      <a:round/>
                      <a:headEnd type="none" w="med" len="med"/>
                      <a:tailEnd type="none" w="med" len="med"/>
                    </a:lnL>
                    <a:solidFill>
                      <a:schemeClr val="bg1"/>
                    </a:solidFill>
                  </a:tcPr>
                </a:tc>
                <a:tc gridSpan="2">
                  <a:txBody>
                    <a:bodyPr/>
                    <a:lstStyle/>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１．現在の職業</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等（いづれかに〇</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を付けて下さい</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・専業農家　　・兼業農家　　・自営業（農業以外）　・会社員　　・公務員　　・学生　　・無職</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・その他（　　　　　　　　　　　　　　　　　　　　　　　　　　）</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２</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現在、鶏を飼育できる土地はありますか。　　はい・いいえ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いずれかに○を付けて下さい</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p>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あればその面積、所在地と面積を記入下さい。　市町村</a:t>
                      </a: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名</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面積（　　　　　　）</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３</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現在、家畜を飼養していますか。　　はい・いいえ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いずれかに○を付けて下さい</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p>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飼養していれば、頭数を記入して下さい。</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・乳牛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頭</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・肉用牛</a:t>
                      </a: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aseline="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肥育　　　頭、繁殖　　　頭</a:t>
                      </a:r>
                      <a:r>
                        <a:rPr kumimoji="1" lang="en-US" altLang="ja-JP" sz="800" baseline="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・豚（　　　頭）</a:t>
                      </a:r>
                      <a:endParaRPr kumimoji="1" lang="en-US" altLang="ja-JP" sz="8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４</a:t>
                      </a:r>
                      <a:r>
                        <a:rPr kumimoji="1" lang="en-US" altLang="ja-JP" sz="800" baseline="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現在、鶏を飼養していますか。　はい・いいえ　（いずれかに〇を付けて下さい）</a:t>
                      </a:r>
                      <a:endParaRPr kumimoji="1" lang="en-US" altLang="ja-JP" sz="8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飼養していれば、羽数を記入して下さい。</a:t>
                      </a:r>
                      <a:endParaRPr kumimoji="1" lang="en-US" altLang="ja-JP" sz="8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・ブロイラー（　　　羽）・採卵鶏（　　　羽）　・その他（　　　羽）</a:t>
                      </a:r>
                      <a:endParaRPr kumimoji="1" lang="en-US" altLang="ja-JP" sz="800" baseline="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u="sng" baseline="0" dirty="0" smtClean="0">
                          <a:latin typeface="メイリオ" panose="020B0604030504040204" pitchFamily="50" charset="-128"/>
                          <a:ea typeface="メイリオ" panose="020B0604030504040204" pitchFamily="50" charset="-128"/>
                          <a:cs typeface="メイリオ" panose="020B0604030504040204" pitchFamily="50" charset="-128"/>
                        </a:rPr>
                        <a:t>＊鶏飼育者の受講については家畜伝染病防疫対策のため、事前に相談させていただきます。</a:t>
                      </a:r>
                    </a:p>
                  </a:txBody>
                  <a:tcPr marL="91433" marR="91433" marT="45717" marB="45717">
                    <a:lnR w="19050" cap="flat" cmpd="sng" algn="ctr">
                      <a:solidFill>
                        <a:schemeClr val="tx1"/>
                      </a:solidFill>
                      <a:prstDash val="solid"/>
                      <a:round/>
                      <a:headEnd type="none" w="med" len="med"/>
                      <a:tailEnd type="none" w="med" len="med"/>
                    </a:lnR>
                  </a:tcPr>
                </a:tc>
                <a:tc hMerge="1">
                  <a:txBody>
                    <a:bodyPr/>
                    <a:lstStyle/>
                    <a:p>
                      <a:pPr>
                        <a:lnSpc>
                          <a:spcPct val="150000"/>
                        </a:lnSpc>
                      </a:pPr>
                      <a:endParaRPr kumimoji="1" lang="ja-JP" altLang="en-US" sz="8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6"/>
                  </a:ext>
                </a:extLst>
              </a:tr>
              <a:tr h="220286">
                <a:tc rowSpan="7">
                  <a:txBody>
                    <a:bodyPr/>
                    <a:lstStyle/>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その他</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solidFill>
                      <a:schemeClr val="bg1"/>
                    </a:solidFill>
                  </a:tcPr>
                </a:tc>
                <a:tc gridSpan="2">
                  <a:txBody>
                    <a:bodyPr/>
                    <a:lstStyle/>
                    <a:p>
                      <a:pPr>
                        <a:lnSpc>
                          <a:spcPct val="10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現在の状況や、将来の目標、参加にあたっての意欲など自由にご記入下さい。</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R w="19050" cap="flat" cmpd="sng" algn="ctr">
                      <a:solidFill>
                        <a:schemeClr val="tx1"/>
                      </a:solidFill>
                      <a:prstDash val="solid"/>
                      <a:round/>
                      <a:headEnd type="none" w="med" len="med"/>
                      <a:tailEnd type="none" w="med" len="med"/>
                    </a:lnR>
                  </a:tcPr>
                </a:tc>
                <a:tc hMerge="1">
                  <a:txBody>
                    <a:bodyPr/>
                    <a:lstStyle/>
                    <a:p>
                      <a:pPr>
                        <a:lnSpc>
                          <a:spcPct val="150000"/>
                        </a:lnSpc>
                      </a:pPr>
                      <a:endParaRPr kumimoji="1" lang="ja-JP" altLang="en-US" sz="8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7"/>
                  </a:ext>
                </a:extLst>
              </a:tr>
              <a:tr h="228311">
                <a:tc vMerge="1">
                  <a:txBody>
                    <a:bodyPr/>
                    <a:lstStyle/>
                    <a:p>
                      <a:pPr algn="ctr">
                        <a:lnSpc>
                          <a:spcPct val="150000"/>
                        </a:lnSpc>
                      </a:pPr>
                      <a:endParaRPr kumimoji="1" lang="ja-JP" altLang="en-US" sz="1050" dirty="0">
                        <a:latin typeface="HG丸ｺﾞｼｯｸM-PRO" panose="020F0600000000000000" pitchFamily="50" charset="-128"/>
                        <a:ea typeface="HG丸ｺﾞｼｯｸM-PRO" panose="020F0600000000000000" pitchFamily="50" charset="-128"/>
                      </a:endParaRPr>
                    </a:p>
                  </a:txBody>
                  <a:tcPr/>
                </a:tc>
                <a:tc gridSpan="2">
                  <a:txBody>
                    <a:bodyPr/>
                    <a:lstStyle/>
                    <a:p>
                      <a:pPr>
                        <a:lnSpc>
                          <a:spcPct val="100000"/>
                        </a:lnSpc>
                      </a:pP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R w="19050" cap="flat" cmpd="sng" algn="ctr">
                      <a:solidFill>
                        <a:schemeClr val="tx1"/>
                      </a:solidFill>
                      <a:prstDash val="solid"/>
                      <a:round/>
                      <a:headEnd type="none" w="med" len="med"/>
                      <a:tailEnd type="none" w="med" len="med"/>
                    </a:lnR>
                    <a:lnB w="12700" cap="flat" cmpd="sng" algn="ctr">
                      <a:solidFill>
                        <a:schemeClr val="tx1"/>
                      </a:solidFill>
                      <a:prstDash val="sysDash"/>
                      <a:round/>
                      <a:headEnd type="none" w="med" len="med"/>
                      <a:tailEnd type="none" w="med" len="med"/>
                    </a:lnB>
                  </a:tcPr>
                </a:tc>
                <a:tc hMerge="1">
                  <a:txBody>
                    <a:bodyPr/>
                    <a:lstStyle/>
                    <a:p>
                      <a:pPr>
                        <a:lnSpc>
                          <a:spcPct val="150000"/>
                        </a:lnSpc>
                      </a:pPr>
                      <a:endParaRPr kumimoji="1" lang="ja-JP" altLang="en-US" sz="8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08"/>
                  </a:ext>
                </a:extLst>
              </a:tr>
              <a:tr h="220288">
                <a:tc vMerge="1">
                  <a:txBody>
                    <a:bodyPr/>
                    <a:lstStyle/>
                    <a:p>
                      <a:endParaRPr kumimoji="1" lang="ja-JP" altLang="en-US"/>
                    </a:p>
                  </a:txBody>
                  <a:tcPr/>
                </a:tc>
                <a:tc gridSpan="2">
                  <a:txBody>
                    <a:bodyPr/>
                    <a:lstStyle/>
                    <a:p>
                      <a:pPr>
                        <a:lnSpc>
                          <a:spcPct val="100000"/>
                        </a:lnSpc>
                      </a:pP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R w="1905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009"/>
                  </a:ext>
                </a:extLst>
              </a:tr>
              <a:tr h="241125">
                <a:tc vMerge="1">
                  <a:txBody>
                    <a:bodyPr/>
                    <a:lstStyle/>
                    <a:p>
                      <a:pPr algn="ctr">
                        <a:lnSpc>
                          <a:spcPct val="150000"/>
                        </a:lnSpc>
                      </a:pPr>
                      <a:endParaRPr kumimoji="1" lang="ja-JP" altLang="en-US" sz="1050" dirty="0">
                        <a:latin typeface="HG丸ｺﾞｼｯｸM-PRO" panose="020F0600000000000000" pitchFamily="50" charset="-128"/>
                        <a:ea typeface="HG丸ｺﾞｼｯｸM-PRO" panose="020F0600000000000000" pitchFamily="50" charset="-128"/>
                      </a:endParaRPr>
                    </a:p>
                  </a:txBody>
                  <a:tcPr/>
                </a:tc>
                <a:tc gridSpan="2">
                  <a:txBody>
                    <a:bodyPr/>
                    <a:lstStyle/>
                    <a:p>
                      <a:pPr>
                        <a:lnSpc>
                          <a:spcPct val="100000"/>
                        </a:lnSpc>
                      </a:pP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R w="1905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pPr>
                        <a:lnSpc>
                          <a:spcPct val="150000"/>
                        </a:lnSpc>
                      </a:pPr>
                      <a:endParaRPr kumimoji="1" lang="ja-JP" altLang="en-US" sz="8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10"/>
                  </a:ext>
                </a:extLst>
              </a:tr>
              <a:tr h="251186">
                <a:tc vMerge="1">
                  <a:txBody>
                    <a:bodyPr/>
                    <a:lstStyle/>
                    <a:p>
                      <a:pPr algn="ctr">
                        <a:lnSpc>
                          <a:spcPct val="150000"/>
                        </a:lnSpc>
                      </a:pPr>
                      <a:endParaRPr kumimoji="1" lang="ja-JP" altLang="en-US" sz="1050" dirty="0">
                        <a:latin typeface="HG丸ｺﾞｼｯｸM-PRO" panose="020F0600000000000000" pitchFamily="50" charset="-128"/>
                        <a:ea typeface="HG丸ｺﾞｼｯｸM-PRO" panose="020F0600000000000000" pitchFamily="50" charset="-128"/>
                      </a:endParaRPr>
                    </a:p>
                  </a:txBody>
                  <a:tcPr/>
                </a:tc>
                <a:tc gridSpan="2">
                  <a:txBody>
                    <a:bodyPr/>
                    <a:lstStyle/>
                    <a:p>
                      <a:pPr>
                        <a:lnSpc>
                          <a:spcPct val="100000"/>
                        </a:lnSpc>
                      </a:pP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R w="1905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tcPr>
                </a:tc>
                <a:tc hMerge="1">
                  <a:txBody>
                    <a:bodyPr/>
                    <a:lstStyle/>
                    <a:p>
                      <a:pPr>
                        <a:lnSpc>
                          <a:spcPct val="150000"/>
                        </a:lnSpc>
                      </a:pPr>
                      <a:endParaRPr kumimoji="1" lang="ja-JP" altLang="en-US" sz="8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11"/>
                  </a:ext>
                </a:extLst>
              </a:tr>
              <a:tr h="251186">
                <a:tc vMerge="1">
                  <a:txBody>
                    <a:bodyPr/>
                    <a:lstStyle/>
                    <a:p>
                      <a:endParaRPr kumimoji="1" lang="ja-JP" altLang="en-US"/>
                    </a:p>
                  </a:txBody>
                  <a:tcPr/>
                </a:tc>
                <a:tc gridSpan="2">
                  <a:txBody>
                    <a:bodyPr/>
                    <a:lstStyle/>
                    <a:p>
                      <a:pPr>
                        <a:lnSpc>
                          <a:spcPct val="100000"/>
                        </a:lnSpc>
                      </a:pP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R w="1905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10012"/>
                  </a:ext>
                </a:extLst>
              </a:tr>
              <a:tr h="817695">
                <a:tc vMerge="1">
                  <a:txBody>
                    <a:bodyPr/>
                    <a:lstStyle/>
                    <a:p>
                      <a:pPr algn="ctr">
                        <a:lnSpc>
                          <a:spcPct val="150000"/>
                        </a:lnSpc>
                      </a:pPr>
                      <a:endParaRPr kumimoji="1" lang="ja-JP" altLang="en-US" sz="1050" dirty="0">
                        <a:latin typeface="HG丸ｺﾞｼｯｸM-PRO" panose="020F0600000000000000" pitchFamily="50" charset="-128"/>
                        <a:ea typeface="HG丸ｺﾞｼｯｸM-PRO" panose="020F0600000000000000" pitchFamily="50" charset="-128"/>
                      </a:endParaRPr>
                    </a:p>
                  </a:txBody>
                  <a:tcPr/>
                </a:tc>
                <a:tc gridSpan="2">
                  <a:txBody>
                    <a:bodyPr/>
                    <a:lstStyle/>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Q.</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どこでこの講座のことを知りましたか？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複数回答可</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p>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１</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インターネット（茨城県ホームページ等）　　２</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SNS</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Twitter</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等）　３．広報誌を見て　</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このパンフレットを見て　５．紹介（どこから：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p>
                    <a:p>
                      <a:pPr>
                        <a:lnSpc>
                          <a:spcPct val="150000"/>
                        </a:lnSpc>
                      </a:pP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６．その他（　　　　　　　　　　　　　　　　　　　　　　　　　　　　　　　　　　）</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1433" marR="91433" marT="45717" marB="45717">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hMerge="1">
                  <a:txBody>
                    <a:bodyPr/>
                    <a:lstStyle/>
                    <a:p>
                      <a:pPr>
                        <a:lnSpc>
                          <a:spcPct val="150000"/>
                        </a:lnSpc>
                      </a:pPr>
                      <a:endParaRPr kumimoji="1" lang="en-US" altLang="ja-JP" sz="800" dirty="0" smtClean="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013"/>
                  </a:ext>
                </a:extLst>
              </a:tr>
            </a:tbl>
          </a:graphicData>
        </a:graphic>
      </p:graphicFrame>
      <p:sp>
        <p:nvSpPr>
          <p:cNvPr id="6188" name="テキスト ボックス 1"/>
          <p:cNvSpPr txBox="1">
            <a:spLocks noChangeArrowheads="1"/>
          </p:cNvSpPr>
          <p:nvPr/>
        </p:nvSpPr>
        <p:spPr bwMode="auto">
          <a:xfrm>
            <a:off x="3789363" y="636588"/>
            <a:ext cx="2447925" cy="261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50000"/>
              </a:spcBef>
              <a:buFontTx/>
              <a:buNone/>
            </a:pPr>
            <a:r>
              <a:rPr lang="ja-JP" altLang="en-US" sz="1100" dirty="0">
                <a:latin typeface="メイリオ" panose="020B0604030504040204" pitchFamily="50" charset="-128"/>
                <a:ea typeface="メイリオ" panose="020B0604030504040204" pitchFamily="50" charset="-128"/>
              </a:rPr>
              <a:t>申込日　</a:t>
            </a:r>
            <a:r>
              <a:rPr lang="ja-JP" altLang="en-US" sz="1100" dirty="0" smtClean="0">
                <a:latin typeface="メイリオ" panose="020B0604030504040204" pitchFamily="50" charset="-128"/>
                <a:ea typeface="メイリオ" panose="020B0604030504040204" pitchFamily="50" charset="-128"/>
              </a:rPr>
              <a:t>令和</a:t>
            </a:r>
            <a:r>
              <a:rPr lang="en-US" altLang="ja-JP" sz="1100" dirty="0" smtClean="0">
                <a:latin typeface="メイリオ" panose="020B0604030504040204" pitchFamily="50" charset="-128"/>
                <a:ea typeface="メイリオ" panose="020B0604030504040204" pitchFamily="50" charset="-128"/>
              </a:rPr>
              <a:t>6</a:t>
            </a:r>
            <a:r>
              <a:rPr lang="ja-JP" altLang="en-US" sz="1100" dirty="0" smtClean="0">
                <a:latin typeface="メイリオ" panose="020B0604030504040204" pitchFamily="50" charset="-128"/>
                <a:ea typeface="メイリオ" panose="020B0604030504040204" pitchFamily="50" charset="-128"/>
              </a:rPr>
              <a:t>年</a:t>
            </a:r>
            <a:r>
              <a:rPr lang="ja-JP" altLang="en-US" sz="1100" dirty="0">
                <a:latin typeface="メイリオ" panose="020B0604030504040204" pitchFamily="50" charset="-128"/>
                <a:ea typeface="メイリオ" panose="020B0604030504040204" pitchFamily="50" charset="-128"/>
              </a:rPr>
              <a:t>　　月　　日</a:t>
            </a:r>
          </a:p>
        </p:txBody>
      </p:sp>
      <p:sp>
        <p:nvSpPr>
          <p:cNvPr id="3" name="テキスト ボックス 2"/>
          <p:cNvSpPr txBox="1"/>
          <p:nvPr/>
        </p:nvSpPr>
        <p:spPr bwMode="auto">
          <a:xfrm>
            <a:off x="476672" y="9323470"/>
            <a:ext cx="5229317" cy="469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spAutoFit/>
          </a:bodyPr>
          <a:lstStyle/>
          <a:p>
            <a:pPr>
              <a:spcBef>
                <a:spcPct val="50000"/>
              </a:spcBef>
            </a:pPr>
            <a:r>
              <a:rPr lang="ja-JP" altLang="en-US" sz="800" dirty="0" smtClean="0">
                <a:latin typeface="+mj-lt"/>
                <a:ea typeface="+mn-ea"/>
              </a:rPr>
              <a:t>＊個人</a:t>
            </a:r>
            <a:r>
              <a:rPr lang="ja-JP" altLang="en-US" sz="800" dirty="0">
                <a:latin typeface="+mj-lt"/>
                <a:ea typeface="+mn-ea"/>
              </a:rPr>
              <a:t>情報</a:t>
            </a:r>
            <a:r>
              <a:rPr lang="ja-JP" altLang="en-US" sz="800" dirty="0" smtClean="0">
                <a:latin typeface="+mj-lt"/>
                <a:ea typeface="+mn-ea"/>
              </a:rPr>
              <a:t>の目的外利用を行うこと及び、本講座関係者以外の第三者に個人情報を提供することは一切ありません。</a:t>
            </a:r>
            <a:endParaRPr lang="en-US" altLang="ja-JP" sz="800" dirty="0" smtClean="0">
              <a:latin typeface="+mj-lt"/>
              <a:ea typeface="+mn-ea"/>
            </a:endParaRPr>
          </a:p>
          <a:p>
            <a:pPr>
              <a:spcBef>
                <a:spcPct val="50000"/>
              </a:spcBef>
            </a:pPr>
            <a:r>
              <a:rPr lang="en-US" altLang="ja-JP" sz="1100" dirty="0" smtClean="0">
                <a:latin typeface="+mj-lt"/>
                <a:ea typeface="+mn-ea"/>
              </a:rPr>
              <a:t>【</a:t>
            </a:r>
            <a:r>
              <a:rPr lang="ja-JP" altLang="en-US" sz="1100" dirty="0" smtClean="0">
                <a:latin typeface="+mj-lt"/>
                <a:ea typeface="+mn-ea"/>
              </a:rPr>
              <a:t>問合せ・申込先</a:t>
            </a:r>
            <a:r>
              <a:rPr lang="en-US" altLang="ja-JP" sz="1100" dirty="0" smtClean="0">
                <a:latin typeface="+mj-lt"/>
                <a:ea typeface="+mn-ea"/>
              </a:rPr>
              <a:t>】</a:t>
            </a:r>
            <a:r>
              <a:rPr lang="ja-JP" altLang="en-US" sz="1100" dirty="0" smtClean="0">
                <a:latin typeface="+mj-lt"/>
                <a:ea typeface="+mn-ea"/>
              </a:rPr>
              <a:t>　　電話　０２９４－８７－６６８０　　　</a:t>
            </a:r>
            <a:r>
              <a:rPr lang="en-US" altLang="ja-JP" sz="1100" dirty="0" smtClean="0">
                <a:latin typeface="+mj-lt"/>
                <a:ea typeface="+mn-ea"/>
              </a:rPr>
              <a:t>FAX</a:t>
            </a:r>
            <a:r>
              <a:rPr lang="ja-JP" altLang="en-US" sz="1100" dirty="0" smtClean="0">
                <a:latin typeface="+mj-lt"/>
                <a:ea typeface="+mn-ea"/>
              </a:rPr>
              <a:t>　０２９４－８０－３３０４</a:t>
            </a:r>
            <a:endParaRPr kumimoji="1" lang="ja-JP" altLang="en-US" sz="1100" dirty="0">
              <a:latin typeface="+mj-lt"/>
              <a:ea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lgn="ctr">
          <a:spcBef>
            <a:spcPct val="50000"/>
          </a:spcBef>
          <a:defRPr sz="4400" i="1" dirty="0">
            <a:solidFill>
              <a:srgbClr val="FF0000"/>
            </a:solidFill>
            <a:effectLst>
              <a:outerShdw blurRad="38100" dist="38100" dir="2700000" algn="tl">
                <a:srgbClr val="C0C0C0"/>
              </a:outerShdw>
            </a:effectLst>
            <a:latin typeface="HG創英角ﾎﾟｯﾌﾟ体" pitchFamily="49" charset="-128"/>
            <a:ea typeface="HG創英角ﾎﾟｯﾌﾟ体" pitchFamily="49" charset="-128"/>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5927</TotalTime>
  <Words>787</Words>
  <Application>Microsoft Office PowerPoint</Application>
  <PresentationFormat>A4 210 x 297 mm</PresentationFormat>
  <Paragraphs>60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メイリオ</vt:lpstr>
      <vt:lpstr>Arial</vt:lpstr>
      <vt:lpstr>Calibri</vt:lpstr>
      <vt:lpstr>標準デザイン</vt:lpstr>
      <vt:lpstr>令和6年度 奥久慈しゃも生産入門講座申込書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茨城県</dc:creator>
  <cp:lastModifiedBy>Administrator</cp:lastModifiedBy>
  <cp:revision>734</cp:revision>
  <cp:lastPrinted>2024-04-02T00:22:13Z</cp:lastPrinted>
  <dcterms:created xsi:type="dcterms:W3CDTF">2013-04-10T05:37:00Z</dcterms:created>
  <dcterms:modified xsi:type="dcterms:W3CDTF">2024-04-09T00:15:03Z</dcterms:modified>
</cp:coreProperties>
</file>