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95" d="100"/>
          <a:sy n="95" d="100"/>
        </p:scale>
        <p:origin x="612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864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006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69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538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959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481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2742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50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968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327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09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79D7C-FA7A-45B8-83D9-42DF116149DA}" type="datetimeFigureOut">
              <a:rPr kumimoji="1" lang="ja-JP" altLang="en-US" smtClean="0"/>
              <a:t>2021/10/19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13F79-A2DC-48C3-B9E2-2045BAF4290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430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角丸四角形 22"/>
          <p:cNvSpPr/>
          <p:nvPr/>
        </p:nvSpPr>
        <p:spPr>
          <a:xfrm>
            <a:off x="4961346" y="2002889"/>
            <a:ext cx="1798230" cy="5708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 21"/>
          <p:cNvSpPr/>
          <p:nvPr/>
        </p:nvSpPr>
        <p:spPr>
          <a:xfrm>
            <a:off x="3493898" y="1998756"/>
            <a:ext cx="1402133" cy="5708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角丸四角形 20"/>
          <p:cNvSpPr/>
          <p:nvPr/>
        </p:nvSpPr>
        <p:spPr>
          <a:xfrm>
            <a:off x="1987678" y="2001126"/>
            <a:ext cx="1402133" cy="5708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117624" y="1995025"/>
            <a:ext cx="1798230" cy="570877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624" y="9369761"/>
            <a:ext cx="6858000" cy="52521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0" y="24239"/>
            <a:ext cx="6858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ja-JP" sz="20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</a:t>
            </a:r>
            <a:r>
              <a:rPr lang="en-US" altLang="ja-JP" sz="20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3</a:t>
            </a:r>
            <a:r>
              <a:rPr lang="ja-JP" altLang="ja-JP" sz="2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年度</a:t>
            </a:r>
            <a:endParaRPr lang="en-US" altLang="ja-JP" sz="2000" kern="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dist">
              <a:spcAft>
                <a:spcPts val="0"/>
              </a:spcAft>
            </a:pPr>
            <a:r>
              <a:rPr lang="ja-JP" altLang="ja-JP" sz="6000" kern="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農業</a:t>
            </a:r>
            <a:r>
              <a:rPr lang="ja-JP" altLang="ja-JP" sz="6000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経営相談会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1366747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33350" algn="just">
              <a:spcAft>
                <a:spcPts val="0"/>
              </a:spcAft>
            </a:pPr>
            <a:r>
              <a:rPr lang="ja-JP" altLang="ja-JP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農業に関する経営課題（経営管理の高度化、安定的な雇用の確保、事業継承の円滑化、売上規模の拡大効果等）に、各専門家が無料で相談に</a:t>
            </a:r>
            <a:r>
              <a:rPr lang="ja-JP" altLang="ja-JP" sz="14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乗ります</a:t>
            </a:r>
            <a:r>
              <a:rPr lang="ja-JP" altLang="en-US" sz="14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1400" kern="1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7942992"/>
              </p:ext>
            </p:extLst>
          </p:nvPr>
        </p:nvGraphicFramePr>
        <p:xfrm>
          <a:off x="119270" y="2761847"/>
          <a:ext cx="6635474" cy="4418506"/>
        </p:xfrm>
        <a:graphic>
          <a:graphicData uri="http://schemas.openxmlformats.org/drawingml/2006/table">
            <a:tbl>
              <a:tblPr firstRow="1" firstCol="1" bandRow="1">
                <a:tableStyleId>{EB344D84-9AFB-497E-A393-DC336BA19D2E}</a:tableStyleId>
              </a:tblPr>
              <a:tblGrid>
                <a:gridCol w="657152">
                  <a:extLst>
                    <a:ext uri="{9D8B030D-6E8A-4147-A177-3AD203B41FA5}">
                      <a16:colId xmlns:a16="http://schemas.microsoft.com/office/drawing/2014/main" val="1549126339"/>
                    </a:ext>
                  </a:extLst>
                </a:gridCol>
                <a:gridCol w="1640207">
                  <a:extLst>
                    <a:ext uri="{9D8B030D-6E8A-4147-A177-3AD203B41FA5}">
                      <a16:colId xmlns:a16="http://schemas.microsoft.com/office/drawing/2014/main" val="2199493"/>
                    </a:ext>
                  </a:extLst>
                </a:gridCol>
                <a:gridCol w="2368593">
                  <a:extLst>
                    <a:ext uri="{9D8B030D-6E8A-4147-A177-3AD203B41FA5}">
                      <a16:colId xmlns:a16="http://schemas.microsoft.com/office/drawing/2014/main" val="1393798227"/>
                    </a:ext>
                  </a:extLst>
                </a:gridCol>
                <a:gridCol w="1969522">
                  <a:extLst>
                    <a:ext uri="{9D8B030D-6E8A-4147-A177-3AD203B41FA5}">
                      <a16:colId xmlns:a16="http://schemas.microsoft.com/office/drawing/2014/main" val="1429950278"/>
                    </a:ext>
                  </a:extLst>
                </a:gridCol>
              </a:tblGrid>
              <a:tr h="4016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地区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日時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場所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問合先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申込先</a:t>
                      </a:r>
                      <a:endParaRPr lang="ja-JP" sz="105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1489637"/>
                  </a:ext>
                </a:extLst>
              </a:tr>
              <a:tr h="8033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県北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地区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lang="en-US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r>
                        <a:rPr lang="ja-JP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（木）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14:00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16:00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常陸太田合同庁舎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階中会議室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（常陸太田市山下町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4119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県北農林事務所　企画調整課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Tel:0294-80-3301</a:t>
                      </a:r>
                      <a:endParaRPr lang="ja-JP" sz="105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Fax:0294-80-3304</a:t>
                      </a:r>
                      <a:endParaRPr lang="ja-JP" sz="105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2340978"/>
                  </a:ext>
                </a:extLst>
              </a:tr>
              <a:tr h="8033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県央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地区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lang="en-US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r>
                        <a:rPr lang="ja-JP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（火）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14:00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16:00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茨城県市町村会館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201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（水戸市笠原町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978-26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県央農林事務所　企画調整課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Tel:029-221-3012</a:t>
                      </a:r>
                      <a:endParaRPr lang="ja-JP" sz="105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Fax:029-225-9254</a:t>
                      </a:r>
                      <a:endParaRPr lang="ja-JP" sz="105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9087848"/>
                  </a:ext>
                </a:extLst>
              </a:tr>
              <a:tr h="8033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鹿行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地区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lang="en-US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r>
                        <a:rPr lang="ja-JP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（金）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19:00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21:00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鉾田合同庁舎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階大会議室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（鉾田市鉾田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1367-3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鹿行農林事務所　企画調整課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Tel:0291-33-6285</a:t>
                      </a:r>
                      <a:endParaRPr lang="ja-JP" sz="105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Fax:0291-33-4264</a:t>
                      </a:r>
                      <a:endParaRPr lang="ja-JP" sz="1050" kern="10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9035081"/>
                  </a:ext>
                </a:extLst>
              </a:tr>
              <a:tr h="8033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県南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地区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lang="en-US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r>
                        <a:rPr lang="ja-JP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（火）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18:00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20:00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土浦合同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庁舎</a:t>
                      </a:r>
                      <a:endParaRPr lang="en-US" altLang="ja-JP" sz="1400" kern="100" dirty="0" smtClean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alt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階第</a:t>
                      </a:r>
                      <a:r>
                        <a:rPr lang="en-US" alt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lang="ja-JP" altLang="en-US" sz="1400" kern="10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（土浦市真鍋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5-17-26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県南農林事務所　企画調整課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Tel:029-822-7083</a:t>
                      </a:r>
                      <a:endParaRPr lang="ja-JP" sz="105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Fax:029-822-8063</a:t>
                      </a:r>
                      <a:endParaRPr lang="ja-JP" sz="105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1569374"/>
                  </a:ext>
                </a:extLst>
              </a:tr>
              <a:tr h="80336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県西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地区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令和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</a:t>
                      </a:r>
                      <a:r>
                        <a:rPr lang="en-US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  <a:r>
                        <a:rPr lang="ja-JP" sz="18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日</a:t>
                      </a:r>
                      <a:r>
                        <a:rPr lang="ja-JP" sz="1400" b="1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（月）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14:00</a:t>
                      </a:r>
                      <a:r>
                        <a:rPr lang="ja-JP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r>
                        <a:rPr lang="en-US" sz="1400" kern="100" dirty="0" smtClean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16:00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結城地域農業改良普及ｾﾝﾀｰ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会議室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（八千代町若</a:t>
                      </a:r>
                      <a:r>
                        <a:rPr lang="en-US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1517-5</a:t>
                      </a:r>
                      <a:r>
                        <a:rPr lang="ja-JP" sz="140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  <a:endParaRPr lang="ja-JP" sz="140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県西農林事務所　企画調整課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Tel:0296-24-9164</a:t>
                      </a:r>
                      <a:endParaRPr lang="ja-JP" sz="105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Fax:0296-25-3074</a:t>
                      </a:r>
                      <a:endParaRPr lang="ja-JP" sz="1050" kern="100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5694964"/>
                  </a:ext>
                </a:extLst>
              </a:tr>
            </a:tbl>
          </a:graphicData>
        </a:graphic>
      </p:graphicFrame>
      <p:sp>
        <p:nvSpPr>
          <p:cNvPr id="7" name="正方形/長方形 6"/>
          <p:cNvSpPr/>
          <p:nvPr/>
        </p:nvSpPr>
        <p:spPr>
          <a:xfrm>
            <a:off x="0" y="6933539"/>
            <a:ext cx="67547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ja-JP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en-US" altLang="ja-JP" sz="1200" kern="10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866775" indent="-866775" algn="just">
              <a:spcAft>
                <a:spcPts val="0"/>
              </a:spcAft>
            </a:pPr>
            <a:endParaRPr lang="en-US" altLang="ja-JP" sz="1200" kern="0" dirty="0" smtClean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marL="866775" indent="-866775" algn="just">
              <a:spcAft>
                <a:spcPts val="0"/>
              </a:spcAft>
            </a:pPr>
            <a:endParaRPr lang="ja-JP" altLang="ja-JP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079119" y="2086466"/>
            <a:ext cx="1200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税理士</a:t>
            </a:r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17624" y="2081521"/>
            <a:ext cx="17982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社会保険労務士</a:t>
            </a:r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559213" y="2088836"/>
            <a:ext cx="12854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司法書士</a:t>
            </a:r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983631" y="2078449"/>
            <a:ext cx="1863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中小企業診断士</a:t>
            </a:r>
            <a:endParaRPr kumimoji="1" lang="ja-JP" altLang="en-US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3894584" y="9491546"/>
            <a:ext cx="206178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b="1" kern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Tel:029-301-3844</a:t>
            </a:r>
            <a:endParaRPr lang="ja-JP" alt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611494" y="9406907"/>
            <a:ext cx="2642070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ja-JP" sz="1400" b="1" kern="1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茨城県農業参入等</a:t>
            </a:r>
            <a:r>
              <a:rPr lang="ja-JP" altLang="ja-JP" sz="1400" b="1" kern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支援</a:t>
            </a:r>
            <a:r>
              <a:rPr lang="ja-JP" altLang="en-US" sz="1400" b="1" kern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センター</a:t>
            </a:r>
            <a:endParaRPr lang="en-US" altLang="ja-JP" sz="1400" b="1" kern="1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100" b="1" kern="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（茨城県農業経営課内）</a:t>
            </a:r>
            <a:endParaRPr lang="ja-JP" altLang="en-US" sz="11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5362" y="8877981"/>
            <a:ext cx="658549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100" u="sng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コロナウイルス</a:t>
            </a:r>
            <a:r>
              <a:rPr lang="ja-JP" altLang="ja-JP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のまん延により県独自の判断指標である「茨城版コロナ</a:t>
            </a:r>
            <a:r>
              <a:rPr lang="en-US" altLang="ja-JP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Next</a:t>
            </a:r>
            <a:r>
              <a:rPr lang="ja-JP" altLang="ja-JP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」がステージ</a:t>
            </a:r>
            <a:r>
              <a:rPr lang="en-US" altLang="ja-JP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ja-JP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になった場合は、開催を中止または</a:t>
            </a:r>
            <a:r>
              <a:rPr lang="ja-JP" altLang="ja-JP" sz="1100" u="sng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延期</a:t>
            </a:r>
            <a:r>
              <a:rPr lang="ja-JP" altLang="en-US" sz="1100" u="sng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します。</a:t>
            </a:r>
            <a:endParaRPr lang="ja-JP" altLang="ja-JP" sz="1100" u="sng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40636" y="8337995"/>
            <a:ext cx="67271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en-US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申込</a:t>
            </a:r>
            <a:r>
              <a:rPr lang="ja-JP" altLang="en-US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方法 ：申込書兼</a:t>
            </a:r>
            <a:r>
              <a:rPr lang="ja-JP" altLang="en-US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相談カルテに、必要事項および相談内容を記入のうえ、お近くの農林</a:t>
            </a:r>
            <a:r>
              <a:rPr lang="ja-JP" altLang="en-US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事務所</a:t>
            </a:r>
            <a:r>
              <a:rPr lang="ja-JP" altLang="en-US" sz="1200" kern="0" dirty="0" err="1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ま</a:t>
            </a:r>
            <a:r>
              <a:rPr lang="en-US" altLang="ja-JP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ja-JP" altLang="en-US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 で</a:t>
            </a:r>
            <a:r>
              <a:rPr lang="en-US" altLang="ja-JP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FAX</a:t>
            </a:r>
            <a:r>
              <a:rPr lang="ja-JP" altLang="en-US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等に</a:t>
            </a:r>
            <a:r>
              <a:rPr lang="ja-JP" altLang="en-US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よりお申し込みください。</a:t>
            </a:r>
            <a:endParaRPr lang="en-US" altLang="ja-JP" sz="1200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35362" y="7848424"/>
            <a:ext cx="67193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内</a:t>
            </a:r>
            <a:r>
              <a:rPr lang="ja-JP" altLang="en-US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  </a:t>
            </a:r>
            <a:r>
              <a:rPr lang="ja-JP" altLang="ja-JP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容：農業経営上</a:t>
            </a:r>
            <a:r>
              <a:rPr lang="ja-JP" altLang="ja-JP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の課題解決に向け</a:t>
            </a:r>
            <a:r>
              <a:rPr lang="ja-JP" altLang="en-US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た</a:t>
            </a:r>
            <a:r>
              <a:rPr lang="ja-JP" altLang="ja-JP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、専門家（税理士、社会保険労務士、司法書士、</a:t>
            </a:r>
            <a:r>
              <a:rPr lang="ja-JP" altLang="ja-JP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中小企業</a:t>
            </a:r>
            <a:r>
              <a:rPr lang="en-US" altLang="ja-JP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</a:br>
            <a:r>
              <a:rPr lang="ja-JP" altLang="en-US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 </a:t>
            </a:r>
            <a:r>
              <a:rPr lang="ja-JP" altLang="ja-JP" sz="1200" kern="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診断士</a:t>
            </a:r>
            <a:r>
              <a:rPr lang="ja-JP" altLang="ja-JP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との</a:t>
            </a:r>
            <a:r>
              <a:rPr lang="ja-JP" altLang="ja-JP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個別相談</a:t>
            </a:r>
            <a:r>
              <a:rPr lang="ja-JP" altLang="en-US" sz="1200" kern="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。</a:t>
            </a:r>
            <a:endParaRPr lang="en-US" altLang="ja-JP" sz="1200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-52252" y="7488520"/>
            <a:ext cx="653325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対</a:t>
            </a:r>
            <a:r>
              <a:rPr lang="en-US" altLang="ja-JP" sz="12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12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象</a:t>
            </a:r>
            <a:r>
              <a:rPr lang="en-US" altLang="ja-JP" sz="12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  </a:t>
            </a:r>
            <a:r>
              <a:rPr lang="ja-JP" altLang="ja-JP" sz="12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者</a:t>
            </a:r>
            <a:r>
              <a:rPr lang="ja-JP" altLang="ja-JP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：経営基盤の強化、経営発展、法人化等を志向する農業経営体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39189" y="7143982"/>
            <a:ext cx="6533258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00" kern="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地区により、開催日時が異なります。お住まいの地区の相談会にお申し込みください。</a:t>
            </a:r>
            <a:endParaRPr lang="ja-JP" altLang="ja-JP" sz="10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313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</TotalTime>
  <Words>405</Words>
  <Application>Microsoft Office PowerPoint</Application>
  <PresentationFormat>A4 210 x 297 mm</PresentationFormat>
  <Paragraphs>76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R0203xxxx</dc:creator>
  <cp:lastModifiedBy>R0203xxxx</cp:lastModifiedBy>
  <cp:revision>12</cp:revision>
  <dcterms:created xsi:type="dcterms:W3CDTF">2021-10-11T04:40:43Z</dcterms:created>
  <dcterms:modified xsi:type="dcterms:W3CDTF">2021-10-19T01:19:06Z</dcterms:modified>
</cp:coreProperties>
</file>