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6B2062F-F2D2-4EFB-86DF-1C947837E29B}">
  <a:tblStyle styleId="{36B2062F-F2D2-4EFB-86DF-1C947837E29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78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9c72d23b2f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9c72d23b2f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9c72d23b2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9c72d23b2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9c72d23b2f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9c72d23b2f_0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9c72d23b2f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9c72d23b2f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9c72d23b2f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9c72d23b2f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9c72d23b2f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9c72d23b2f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9c72d23b2f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9c72d23b2f_0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9c72d23b2f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9c72d23b2f_0_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655750" y="4650275"/>
            <a:ext cx="6821700" cy="54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/>
              <a:t>※１　当該事業の責任者（企業等の代表者に限定しない。）を記載してください。</a:t>
            </a:r>
            <a:endParaRPr sz="11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/>
              <a:t>※２　必要に応じて，行を追加して記載してください</a:t>
            </a:r>
            <a:endParaRPr sz="1100"/>
          </a:p>
        </p:txBody>
      </p:sp>
      <p:sp>
        <p:nvSpPr>
          <p:cNvPr id="55" name="Google Shape;55;p13"/>
          <p:cNvSpPr txBox="1">
            <a:spLocks noGrp="1"/>
          </p:cNvSpPr>
          <p:nvPr>
            <p:ph type="ctrTitle"/>
          </p:nvPr>
        </p:nvSpPr>
        <p:spPr>
          <a:xfrm>
            <a:off x="311700" y="-7527"/>
            <a:ext cx="8520600" cy="543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/>
              <a:t>「IBARAKI Next Space Challenge 2022等開催事業」申請書</a:t>
            </a:r>
            <a:endParaRPr sz="1800"/>
          </a:p>
        </p:txBody>
      </p:sp>
      <p:graphicFrame>
        <p:nvGraphicFramePr>
          <p:cNvPr id="56" name="Google Shape;56;p13"/>
          <p:cNvGraphicFramePr/>
          <p:nvPr/>
        </p:nvGraphicFramePr>
        <p:xfrm>
          <a:off x="670913" y="535775"/>
          <a:ext cx="7802175" cy="3985155"/>
        </p:xfrm>
        <a:graphic>
          <a:graphicData uri="http://schemas.openxmlformats.org/drawingml/2006/table">
            <a:tbl>
              <a:tblPr>
                <a:noFill/>
                <a:tableStyleId>{36B2062F-F2D2-4EFB-86DF-1C947837E29B}</a:tableStyleId>
              </a:tblPr>
              <a:tblGrid>
                <a:gridCol w="1552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2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7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9650">
                <a:tc gridSpan="2"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/>
                        <a:t>プロジェクト名（30字以内）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50">
                <a:tc rowSpan="2"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/>
                        <a:t>企業・団体名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/>
                        <a:t>企業・団体名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317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/>
                        <a:t>責任者</a:t>
                      </a:r>
                      <a:r>
                        <a:rPr lang="ja" sz="1100" baseline="30000"/>
                        <a:t>※１</a:t>
                      </a:r>
                      <a:endParaRPr sz="1100" baseline="30000"/>
                    </a:p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/>
                        <a:t>役職・氏名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　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650">
                <a:tc rowSpan="7"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/>
                        <a:t>連絡担当窓口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/>
                        <a:t>（フリガナ）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65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/>
                        <a:t>氏名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65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/>
                        <a:t>所属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65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/>
                        <a:t>役職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317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/>
                        <a:t>所在地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〒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65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/>
                        <a:t>電話番号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65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/>
                        <a:t>メールアドレス</a:t>
                      </a:r>
                      <a:endParaRPr sz="11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ctrTitle"/>
          </p:nvPr>
        </p:nvSpPr>
        <p:spPr>
          <a:xfrm>
            <a:off x="311708" y="53932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500"/>
              <a:t>表紙</a:t>
            </a:r>
            <a:endParaRPr sz="2500"/>
          </a:p>
        </p:txBody>
      </p:sp>
      <p:sp>
        <p:nvSpPr>
          <p:cNvPr id="62" name="Google Shape;62;p14"/>
          <p:cNvSpPr txBox="1">
            <a:spLocks noGrp="1"/>
          </p:cNvSpPr>
          <p:nvPr>
            <p:ph type="subTitle" idx="1"/>
          </p:nvPr>
        </p:nvSpPr>
        <p:spPr>
          <a:xfrm>
            <a:off x="311700" y="262887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-プロジェクト名-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11700" y="131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200" b="1"/>
              <a:t>事業概要</a:t>
            </a:r>
            <a:endParaRPr sz="2200" b="1"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1738650" y="1955975"/>
            <a:ext cx="6894300" cy="177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ja" sz="1600"/>
              <a:t>・どんな領域に関するアイデアか、取り組む背景・意義は何か</a:t>
            </a:r>
            <a:br>
              <a:rPr lang="ja" sz="1600"/>
            </a:br>
            <a:r>
              <a:rPr lang="ja" sz="1600"/>
              <a:t>・既存事業改革か、新規事業企画か</a:t>
            </a:r>
            <a:br>
              <a:rPr lang="ja" sz="1600"/>
            </a:br>
            <a:r>
              <a:rPr lang="ja" sz="1600"/>
              <a:t>・企画の簡易的な全体像</a:t>
            </a:r>
            <a:endParaRPr sz="1600"/>
          </a:p>
        </p:txBody>
      </p:sp>
      <p:cxnSp>
        <p:nvCxnSpPr>
          <p:cNvPr id="69" name="Google Shape;69;p15"/>
          <p:cNvCxnSpPr/>
          <p:nvPr/>
        </p:nvCxnSpPr>
        <p:spPr>
          <a:xfrm>
            <a:off x="3191549" y="703813"/>
            <a:ext cx="2760900" cy="0"/>
          </a:xfrm>
          <a:prstGeom prst="straightConnector1">
            <a:avLst/>
          </a:prstGeom>
          <a:noFill/>
          <a:ln w="9525" cap="flat" cmpd="sng">
            <a:solidFill>
              <a:srgbClr val="8E8E8E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311700" y="131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200" b="1"/>
              <a:t>チーム</a:t>
            </a:r>
            <a:endParaRPr sz="2200" b="1"/>
          </a:p>
        </p:txBody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2229600" y="1955975"/>
            <a:ext cx="4684800" cy="177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ja" sz="1600"/>
              <a:t>・どんなチームメンバー、企業で実施しているか</a:t>
            </a:r>
            <a:br>
              <a:rPr lang="ja" sz="1600"/>
            </a:br>
            <a:r>
              <a:rPr lang="ja" sz="1600"/>
              <a:t>・一人の場合も、どんな人が起案しているか</a:t>
            </a:r>
            <a:endParaRPr sz="1600"/>
          </a:p>
        </p:txBody>
      </p:sp>
      <p:cxnSp>
        <p:nvCxnSpPr>
          <p:cNvPr id="76" name="Google Shape;76;p16"/>
          <p:cNvCxnSpPr/>
          <p:nvPr/>
        </p:nvCxnSpPr>
        <p:spPr>
          <a:xfrm>
            <a:off x="3191549" y="703813"/>
            <a:ext cx="2760900" cy="0"/>
          </a:xfrm>
          <a:prstGeom prst="straightConnector1">
            <a:avLst/>
          </a:prstGeom>
          <a:noFill/>
          <a:ln w="9525" cap="flat" cmpd="sng">
            <a:solidFill>
              <a:srgbClr val="8E8E8E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>
            <a:off x="2511450" y="1955975"/>
            <a:ext cx="4121100" cy="177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ja" sz="1600"/>
              <a:t>・なぜ貴方が取り組むのか</a:t>
            </a:r>
            <a:br>
              <a:rPr lang="ja" sz="1600"/>
            </a:br>
            <a:r>
              <a:rPr lang="ja" sz="1600"/>
              <a:t>・なぜ貴社が取り組むのか</a:t>
            </a:r>
            <a:br>
              <a:rPr lang="ja" sz="1600"/>
            </a:br>
            <a:r>
              <a:rPr lang="ja" sz="1600"/>
              <a:t>（課題への社会背景、想い、原体験など）</a:t>
            </a:r>
            <a:endParaRPr sz="1600"/>
          </a:p>
        </p:txBody>
      </p:sp>
      <p:sp>
        <p:nvSpPr>
          <p:cNvPr id="82" name="Google Shape;82;p17"/>
          <p:cNvSpPr txBox="1">
            <a:spLocks noGrp="1"/>
          </p:cNvSpPr>
          <p:nvPr>
            <p:ph type="title"/>
          </p:nvPr>
        </p:nvSpPr>
        <p:spPr>
          <a:xfrm>
            <a:off x="311700" y="131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200" b="1"/>
              <a:t>目指したい世界、想い（ビジョン）</a:t>
            </a:r>
            <a:endParaRPr sz="2200" b="1"/>
          </a:p>
        </p:txBody>
      </p:sp>
      <p:cxnSp>
        <p:nvCxnSpPr>
          <p:cNvPr id="83" name="Google Shape;83;p17"/>
          <p:cNvCxnSpPr/>
          <p:nvPr/>
        </p:nvCxnSpPr>
        <p:spPr>
          <a:xfrm>
            <a:off x="3191549" y="703813"/>
            <a:ext cx="2760900" cy="0"/>
          </a:xfrm>
          <a:prstGeom prst="straightConnector1">
            <a:avLst/>
          </a:prstGeom>
          <a:noFill/>
          <a:ln w="9525" cap="flat" cmpd="sng">
            <a:solidFill>
              <a:srgbClr val="8E8E8E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>
            <a:spLocks noGrp="1"/>
          </p:cNvSpPr>
          <p:nvPr>
            <p:ph type="body" idx="1"/>
          </p:nvPr>
        </p:nvSpPr>
        <p:spPr>
          <a:xfrm>
            <a:off x="1100700" y="1799025"/>
            <a:ext cx="6942600" cy="236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ja" sz="1600"/>
              <a:t>・こんな人がこんなことに困っている</a:t>
            </a:r>
            <a:br>
              <a:rPr lang="ja" sz="1600"/>
            </a:br>
            <a:r>
              <a:rPr lang="ja" sz="1600"/>
              <a:t>・「誰が」「いつ」「どんなことに困っているか」</a:t>
            </a:r>
            <a:br>
              <a:rPr lang="ja" sz="1600"/>
            </a:br>
            <a:r>
              <a:rPr lang="ja" sz="1600"/>
              <a:t>・顧客はその困りごとに対して、</a:t>
            </a:r>
            <a:br>
              <a:rPr lang="ja" sz="1600"/>
            </a:br>
            <a:r>
              <a:rPr lang="ja" sz="1600"/>
              <a:t>　現状どう対処しているか or 対処できていないのか</a:t>
            </a:r>
            <a:br>
              <a:rPr lang="ja" sz="1600"/>
            </a:br>
            <a:r>
              <a:rPr lang="ja" sz="1600"/>
              <a:t>・実際のヒアリング結果など、顧客仮説、課題仮説の状況</a:t>
            </a:r>
            <a:br>
              <a:rPr lang="ja" sz="1600"/>
            </a:br>
            <a:r>
              <a:rPr lang="ja" sz="1600"/>
              <a:t>・現状見えてきてる課題の構造</a:t>
            </a:r>
            <a:br>
              <a:rPr lang="ja" sz="1600"/>
            </a:br>
            <a:r>
              <a:rPr lang="ja" sz="1600"/>
              <a:t>　（全体像、課題のボトルネック、なぜその課題が起こっているかなど）</a:t>
            </a:r>
            <a:br>
              <a:rPr lang="ja" sz="1600"/>
            </a:br>
            <a:r>
              <a:rPr lang="ja" sz="1600"/>
              <a:t>・なぜそれを今、解決しなければならないのか（Why now）</a:t>
            </a:r>
            <a:endParaRPr sz="1600"/>
          </a:p>
        </p:txBody>
      </p:sp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>
            <a:off x="311700" y="131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200" b="1"/>
              <a:t>ターゲットと課題</a:t>
            </a:r>
            <a:endParaRPr sz="2200" b="1"/>
          </a:p>
        </p:txBody>
      </p:sp>
      <p:cxnSp>
        <p:nvCxnSpPr>
          <p:cNvPr id="90" name="Google Shape;90;p18"/>
          <p:cNvCxnSpPr/>
          <p:nvPr/>
        </p:nvCxnSpPr>
        <p:spPr>
          <a:xfrm>
            <a:off x="3191549" y="703813"/>
            <a:ext cx="2760900" cy="0"/>
          </a:xfrm>
          <a:prstGeom prst="straightConnector1">
            <a:avLst/>
          </a:prstGeom>
          <a:noFill/>
          <a:ln w="9525" cap="flat" cmpd="sng">
            <a:solidFill>
              <a:srgbClr val="8E8E8E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body" idx="1"/>
          </p:nvPr>
        </p:nvSpPr>
        <p:spPr>
          <a:xfrm>
            <a:off x="1100700" y="1799025"/>
            <a:ext cx="7496100" cy="236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"/>
              <a:t>・課題仮説を解決する解決策の仮説は何か（課題に対して、シンプルな解決策）</a:t>
            </a:r>
            <a:br>
              <a:rPr lang="ja" sz="1600"/>
            </a:br>
            <a:r>
              <a:rPr lang="ja" sz="1600"/>
              <a:t>・どうやって解決策を提供するか</a:t>
            </a:r>
            <a:endParaRPr sz="160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1600"/>
          </a:p>
        </p:txBody>
      </p:sp>
      <p:sp>
        <p:nvSpPr>
          <p:cNvPr id="96" name="Google Shape;96;p19"/>
          <p:cNvSpPr txBox="1">
            <a:spLocks noGrp="1"/>
          </p:cNvSpPr>
          <p:nvPr>
            <p:ph type="title"/>
          </p:nvPr>
        </p:nvSpPr>
        <p:spPr>
          <a:xfrm>
            <a:off x="311700" y="131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A0C36"/>
              </a:buClr>
              <a:buSzPts val="2200"/>
              <a:buFont typeface="Arial"/>
              <a:buNone/>
            </a:pPr>
            <a:r>
              <a:rPr lang="ja" sz="2200" b="1">
                <a:solidFill>
                  <a:srgbClr val="2A0C36"/>
                </a:solidFill>
              </a:rPr>
              <a:t>解決策</a:t>
            </a:r>
            <a:endParaRPr sz="2200" b="1"/>
          </a:p>
        </p:txBody>
      </p:sp>
      <p:cxnSp>
        <p:nvCxnSpPr>
          <p:cNvPr id="97" name="Google Shape;97;p19"/>
          <p:cNvCxnSpPr/>
          <p:nvPr/>
        </p:nvCxnSpPr>
        <p:spPr>
          <a:xfrm>
            <a:off x="3191549" y="703813"/>
            <a:ext cx="2760900" cy="0"/>
          </a:xfrm>
          <a:prstGeom prst="straightConnector1">
            <a:avLst/>
          </a:prstGeom>
          <a:noFill/>
          <a:ln w="9525" cap="flat" cmpd="sng">
            <a:solidFill>
              <a:srgbClr val="8E8E8E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>
            <a:spLocks noGrp="1"/>
          </p:cNvSpPr>
          <p:nvPr>
            <p:ph type="body" idx="1"/>
          </p:nvPr>
        </p:nvSpPr>
        <p:spPr>
          <a:xfrm>
            <a:off x="1596750" y="1799025"/>
            <a:ext cx="5950500" cy="236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"/>
              <a:t>・実現可能か、ハードルはあるか（技術、法規、周辺環境等）</a:t>
            </a:r>
            <a:br>
              <a:rPr lang="ja" sz="1600"/>
            </a:br>
            <a:r>
              <a:rPr lang="ja" sz="1600"/>
              <a:t>・あるならばどのように解決しようと思っているか</a:t>
            </a:r>
            <a:endParaRPr sz="160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1600"/>
          </a:p>
        </p:txBody>
      </p:sp>
      <p:sp>
        <p:nvSpPr>
          <p:cNvPr id="103" name="Google Shape;103;p20"/>
          <p:cNvSpPr txBox="1">
            <a:spLocks noGrp="1"/>
          </p:cNvSpPr>
          <p:nvPr>
            <p:ph type="title"/>
          </p:nvPr>
        </p:nvSpPr>
        <p:spPr>
          <a:xfrm>
            <a:off x="311700" y="131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2200" b="1">
                <a:solidFill>
                  <a:srgbClr val="2A0C36"/>
                </a:solidFill>
              </a:rPr>
              <a:t>実現可能性</a:t>
            </a:r>
            <a:endParaRPr sz="2200" b="1"/>
          </a:p>
        </p:txBody>
      </p:sp>
      <p:cxnSp>
        <p:nvCxnSpPr>
          <p:cNvPr id="104" name="Google Shape;104;p20"/>
          <p:cNvCxnSpPr/>
          <p:nvPr/>
        </p:nvCxnSpPr>
        <p:spPr>
          <a:xfrm>
            <a:off x="3191549" y="703813"/>
            <a:ext cx="2760900" cy="0"/>
          </a:xfrm>
          <a:prstGeom prst="straightConnector1">
            <a:avLst/>
          </a:prstGeom>
          <a:noFill/>
          <a:ln w="9525" cap="flat" cmpd="sng">
            <a:solidFill>
              <a:srgbClr val="8E8E8E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1"/>
          <p:cNvSpPr txBox="1">
            <a:spLocks noGrp="1"/>
          </p:cNvSpPr>
          <p:nvPr>
            <p:ph type="body" idx="1"/>
          </p:nvPr>
        </p:nvSpPr>
        <p:spPr>
          <a:xfrm>
            <a:off x="1596750" y="1799025"/>
            <a:ext cx="6903300" cy="236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"/>
              <a:t>・必要な検証項目と進め方は明確か</a:t>
            </a:r>
            <a:br>
              <a:rPr lang="ja" sz="1600"/>
            </a:br>
            <a:r>
              <a:rPr lang="ja" sz="1600"/>
              <a:t>・今後のスケジュール</a:t>
            </a:r>
            <a:br>
              <a:rPr lang="ja" sz="1600"/>
            </a:br>
            <a:r>
              <a:rPr lang="ja" sz="1600"/>
              <a:t>・スケジュールの達成状況の確認方法と予算計画</a:t>
            </a:r>
            <a:br>
              <a:rPr lang="ja" sz="1600"/>
            </a:br>
            <a:r>
              <a:rPr lang="ja" sz="1600"/>
              <a:t>・技術開発が必要であれば、そのスケジュールイメージも合わせて記載</a:t>
            </a:r>
            <a:br>
              <a:rPr lang="ja" sz="1600"/>
            </a:br>
            <a:r>
              <a:rPr lang="ja" sz="1600"/>
              <a:t>・ビジネスマッチングや企業連携のイメージがあれば明確に記載</a:t>
            </a:r>
            <a:br>
              <a:rPr lang="ja" sz="1600"/>
            </a:br>
            <a:r>
              <a:rPr lang="ja" sz="1600"/>
              <a:t>　（どのような企業と、どのような目的・内容で連携したいか）</a:t>
            </a:r>
            <a:endParaRPr sz="160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1600"/>
          </a:p>
        </p:txBody>
      </p:sp>
      <p:sp>
        <p:nvSpPr>
          <p:cNvPr id="110" name="Google Shape;110;p21"/>
          <p:cNvSpPr txBox="1">
            <a:spLocks noGrp="1"/>
          </p:cNvSpPr>
          <p:nvPr>
            <p:ph type="title"/>
          </p:nvPr>
        </p:nvSpPr>
        <p:spPr>
          <a:xfrm>
            <a:off x="311700" y="1311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2200" b="1">
                <a:solidFill>
                  <a:srgbClr val="2A0C36"/>
                </a:solidFill>
              </a:rPr>
              <a:t>スケジュール</a:t>
            </a:r>
            <a:endParaRPr sz="2200" b="1"/>
          </a:p>
        </p:txBody>
      </p:sp>
      <p:cxnSp>
        <p:nvCxnSpPr>
          <p:cNvPr id="111" name="Google Shape;111;p21"/>
          <p:cNvCxnSpPr/>
          <p:nvPr/>
        </p:nvCxnSpPr>
        <p:spPr>
          <a:xfrm>
            <a:off x="3191549" y="703813"/>
            <a:ext cx="2760900" cy="0"/>
          </a:xfrm>
          <a:prstGeom prst="straightConnector1">
            <a:avLst/>
          </a:prstGeom>
          <a:noFill/>
          <a:ln w="9525" cap="flat" cmpd="sng">
            <a:solidFill>
              <a:srgbClr val="8E8E8E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436</Words>
  <Application>Microsoft Office PowerPoint</Application>
  <PresentationFormat>画面に合わせる (16:9)</PresentationFormat>
  <Paragraphs>43</Paragraphs>
  <Slides>9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Simple Light</vt:lpstr>
      <vt:lpstr>「IBARAKI Next Space Challenge 2022等開催事業」申請書</vt:lpstr>
      <vt:lpstr>表紙</vt:lpstr>
      <vt:lpstr>事業概要</vt:lpstr>
      <vt:lpstr>チーム</vt:lpstr>
      <vt:lpstr>目指したい世界、想い（ビジョン）</vt:lpstr>
      <vt:lpstr>ターゲットと課題</vt:lpstr>
      <vt:lpstr>解決策</vt:lpstr>
      <vt:lpstr>実現可能性</vt:lpstr>
      <vt:lpstr>スケジュール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「IBARAKI Next Space Challenge 2022等開催事業」申請書</dc:title>
  <dc:creator>R02031241</dc:creator>
  <cp:lastModifiedBy>R0203xxxx</cp:lastModifiedBy>
  <cp:revision>1</cp:revision>
  <dcterms:modified xsi:type="dcterms:W3CDTF">2022-12-28T00:32:35Z</dcterms:modified>
</cp:coreProperties>
</file>