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3"/>
  </p:notesMasterIdLst>
  <p:sldIdLst>
    <p:sldId id="256" r:id="rId2"/>
  </p:sldIdLst>
  <p:sldSz cx="7559675" cy="10799763"/>
  <p:notesSz cx="6735763" cy="98663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ima201" initials="i" lastIdx="1" clrIdx="0">
    <p:extLst>
      <p:ext uri="{19B8F6BF-5375-455C-9EA6-DF929625EA0E}">
        <p15:presenceInfo xmlns:p15="http://schemas.microsoft.com/office/powerpoint/2012/main" userId="S-1-5-21-370753095-596408956-1231754661-230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CCFFFF"/>
    <a:srgbClr val="99FFCC"/>
    <a:srgbClr val="FFFFCC"/>
    <a:srgbClr val="0000FF"/>
    <a:srgbClr val="99FF99"/>
    <a:srgbClr val="66FF66"/>
    <a:srgbClr val="42757C"/>
    <a:srgbClr val="FF0066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882" autoAdjust="0"/>
    <p:restoredTop sz="94333" autoAdjust="0"/>
  </p:normalViewPr>
  <p:slideViewPr>
    <p:cSldViewPr snapToGrid="0">
      <p:cViewPr>
        <p:scale>
          <a:sx n="75" d="100"/>
          <a:sy n="75" d="100"/>
        </p:scale>
        <p:origin x="1596" y="-18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C8B753-1CF1-4192-95CB-E51286CA2D98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203450" y="1233488"/>
            <a:ext cx="232886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100" y="4748213"/>
            <a:ext cx="5389563" cy="38846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53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4BA5D6-AC49-4112-9E1E-F7DBB01A65CA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53646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67462"/>
            <a:ext cx="6425724" cy="3759917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4960" y="5672376"/>
            <a:ext cx="5669756" cy="2607442"/>
          </a:xfrm>
        </p:spPr>
        <p:txBody>
          <a:bodyPr/>
          <a:lstStyle>
            <a:lvl1pPr marL="0" indent="0" algn="ctr">
              <a:buNone/>
              <a:defRPr sz="1984"/>
            </a:lvl1pPr>
            <a:lvl2pPr marL="377967" indent="0" algn="ctr">
              <a:buNone/>
              <a:defRPr sz="1653"/>
            </a:lvl2pPr>
            <a:lvl3pPr marL="755934" indent="0" algn="ctr">
              <a:buNone/>
              <a:defRPr sz="1488"/>
            </a:lvl3pPr>
            <a:lvl4pPr marL="1133902" indent="0" algn="ctr">
              <a:buNone/>
              <a:defRPr sz="1323"/>
            </a:lvl4pPr>
            <a:lvl5pPr marL="1511869" indent="0" algn="ctr">
              <a:buNone/>
              <a:defRPr sz="1323"/>
            </a:lvl5pPr>
            <a:lvl6pPr marL="1889836" indent="0" algn="ctr">
              <a:buNone/>
              <a:defRPr sz="1323"/>
            </a:lvl6pPr>
            <a:lvl7pPr marL="2267803" indent="0" algn="ctr">
              <a:buNone/>
              <a:defRPr sz="1323"/>
            </a:lvl7pPr>
            <a:lvl8pPr marL="2645771" indent="0" algn="ctr">
              <a:buNone/>
              <a:defRPr sz="1323"/>
            </a:lvl8pPr>
            <a:lvl9pPr marL="3023738" indent="0" algn="ctr">
              <a:buNone/>
              <a:defRPr sz="1323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22404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68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74987"/>
            <a:ext cx="1630055" cy="9152300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9728" y="574987"/>
            <a:ext cx="4795669" cy="9152300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90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9339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92444"/>
            <a:ext cx="6520220" cy="4492401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5791" y="7227345"/>
            <a:ext cx="6520220" cy="2362447"/>
          </a:xfrm>
        </p:spPr>
        <p:txBody>
          <a:bodyPr/>
          <a:lstStyle>
            <a:lvl1pPr marL="0" indent="0">
              <a:buNone/>
              <a:defRPr sz="1984">
                <a:solidFill>
                  <a:schemeClr val="tx1"/>
                </a:solidFill>
              </a:defRPr>
            </a:lvl1pPr>
            <a:lvl2pPr marL="377967" indent="0">
              <a:buNone/>
              <a:defRPr sz="1653">
                <a:solidFill>
                  <a:schemeClr val="tx1">
                    <a:tint val="75000"/>
                  </a:schemeClr>
                </a:solidFill>
              </a:defRPr>
            </a:lvl2pPr>
            <a:lvl3pPr marL="755934" indent="0">
              <a:buNone/>
              <a:defRPr sz="1488">
                <a:solidFill>
                  <a:schemeClr val="tx1">
                    <a:tint val="75000"/>
                  </a:schemeClr>
                </a:solidFill>
              </a:defRPr>
            </a:lvl3pPr>
            <a:lvl4pPr marL="1133902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4pPr>
            <a:lvl5pPr marL="1511869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5pPr>
            <a:lvl6pPr marL="1889836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6pPr>
            <a:lvl7pPr marL="2267803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7pPr>
            <a:lvl8pPr marL="2645771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8pPr>
            <a:lvl9pPr marL="3023738" indent="0">
              <a:buNone/>
              <a:defRPr sz="132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3448385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9728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27085" y="2874937"/>
            <a:ext cx="3212862" cy="68523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5202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74990"/>
            <a:ext cx="6520220" cy="208745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0713" y="2647443"/>
            <a:ext cx="3198096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13" y="3944914"/>
            <a:ext cx="3198096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086" y="2647443"/>
            <a:ext cx="3213847" cy="1297471"/>
          </a:xfrm>
        </p:spPr>
        <p:txBody>
          <a:bodyPr anchor="b"/>
          <a:lstStyle>
            <a:lvl1pPr marL="0" indent="0">
              <a:buNone/>
              <a:defRPr sz="1984" b="1"/>
            </a:lvl1pPr>
            <a:lvl2pPr marL="377967" indent="0">
              <a:buNone/>
              <a:defRPr sz="1653" b="1"/>
            </a:lvl2pPr>
            <a:lvl3pPr marL="755934" indent="0">
              <a:buNone/>
              <a:defRPr sz="1488" b="1"/>
            </a:lvl3pPr>
            <a:lvl4pPr marL="1133902" indent="0">
              <a:buNone/>
              <a:defRPr sz="1323" b="1"/>
            </a:lvl4pPr>
            <a:lvl5pPr marL="1511869" indent="0">
              <a:buNone/>
              <a:defRPr sz="1323" b="1"/>
            </a:lvl5pPr>
            <a:lvl6pPr marL="1889836" indent="0">
              <a:buNone/>
              <a:defRPr sz="1323" b="1"/>
            </a:lvl6pPr>
            <a:lvl7pPr marL="2267803" indent="0">
              <a:buNone/>
              <a:defRPr sz="1323" b="1"/>
            </a:lvl7pPr>
            <a:lvl8pPr marL="2645771" indent="0">
              <a:buNone/>
              <a:defRPr sz="1323" b="1"/>
            </a:lvl8pPr>
            <a:lvl9pPr marL="3023738" indent="0">
              <a:buNone/>
              <a:defRPr sz="1323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27086" y="3944914"/>
            <a:ext cx="3213847" cy="58023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04276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91667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92672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13847" y="1554968"/>
            <a:ext cx="3827085" cy="7674832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4"/>
            </a:lvl3pPr>
            <a:lvl4pPr>
              <a:defRPr sz="1653"/>
            </a:lvl4pPr>
            <a:lvl5pPr>
              <a:defRPr sz="1653"/>
            </a:lvl5pPr>
            <a:lvl6pPr>
              <a:defRPr sz="1653"/>
            </a:lvl6pPr>
            <a:lvl7pPr>
              <a:defRPr sz="1653"/>
            </a:lvl7pPr>
            <a:lvl8pPr>
              <a:defRPr sz="1653"/>
            </a:lvl8pPr>
            <a:lvl9pPr>
              <a:defRPr sz="1653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1544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9984"/>
            <a:ext cx="2438192" cy="2519945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54968"/>
            <a:ext cx="3827085" cy="7674832"/>
          </a:xfrm>
        </p:spPr>
        <p:txBody>
          <a:bodyPr anchor="t"/>
          <a:lstStyle>
            <a:lvl1pPr marL="0" indent="0">
              <a:buNone/>
              <a:defRPr sz="2645"/>
            </a:lvl1pPr>
            <a:lvl2pPr marL="377967" indent="0">
              <a:buNone/>
              <a:defRPr sz="2315"/>
            </a:lvl2pPr>
            <a:lvl3pPr marL="755934" indent="0">
              <a:buNone/>
              <a:defRPr sz="1984"/>
            </a:lvl3pPr>
            <a:lvl4pPr marL="1133902" indent="0">
              <a:buNone/>
              <a:defRPr sz="1653"/>
            </a:lvl4pPr>
            <a:lvl5pPr marL="1511869" indent="0">
              <a:buNone/>
              <a:defRPr sz="1653"/>
            </a:lvl5pPr>
            <a:lvl6pPr marL="1889836" indent="0">
              <a:buNone/>
              <a:defRPr sz="1653"/>
            </a:lvl6pPr>
            <a:lvl7pPr marL="2267803" indent="0">
              <a:buNone/>
              <a:defRPr sz="1653"/>
            </a:lvl7pPr>
            <a:lvl8pPr marL="2645771" indent="0">
              <a:buNone/>
              <a:defRPr sz="1653"/>
            </a:lvl8pPr>
            <a:lvl9pPr marL="3023738" indent="0">
              <a:buNone/>
              <a:defRPr sz="1653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0712" y="3239929"/>
            <a:ext cx="2438192" cy="6002369"/>
          </a:xfrm>
        </p:spPr>
        <p:txBody>
          <a:bodyPr/>
          <a:lstStyle>
            <a:lvl1pPr marL="0" indent="0">
              <a:buNone/>
              <a:defRPr sz="1323"/>
            </a:lvl1pPr>
            <a:lvl2pPr marL="377967" indent="0">
              <a:buNone/>
              <a:defRPr sz="1157"/>
            </a:lvl2pPr>
            <a:lvl3pPr marL="755934" indent="0">
              <a:buNone/>
              <a:defRPr sz="992"/>
            </a:lvl3pPr>
            <a:lvl4pPr marL="1133902" indent="0">
              <a:buNone/>
              <a:defRPr sz="827"/>
            </a:lvl4pPr>
            <a:lvl5pPr marL="1511869" indent="0">
              <a:buNone/>
              <a:defRPr sz="827"/>
            </a:lvl5pPr>
            <a:lvl6pPr marL="1889836" indent="0">
              <a:buNone/>
              <a:defRPr sz="827"/>
            </a:lvl6pPr>
            <a:lvl7pPr marL="2267803" indent="0">
              <a:buNone/>
              <a:defRPr sz="827"/>
            </a:lvl7pPr>
            <a:lvl8pPr marL="2645771" indent="0">
              <a:buNone/>
              <a:defRPr sz="827"/>
            </a:lvl8pPr>
            <a:lvl9pPr marL="3023738" indent="0">
              <a:buNone/>
              <a:defRPr sz="827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6908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9728" y="574990"/>
            <a:ext cx="6520220" cy="20874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9728" y="2874937"/>
            <a:ext cx="6520220" cy="68523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728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0CFFA1-63D7-4B06-B882-8FE9E7E1C61B}" type="datetimeFigureOut">
              <a:rPr kumimoji="1" lang="ja-JP" altLang="en-US" smtClean="0"/>
              <a:t>2024/1/19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4143" y="10009783"/>
            <a:ext cx="2551390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9020" y="10009783"/>
            <a:ext cx="1700927" cy="5749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9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597EE4-6F1D-45A6-9A21-DEB8BAE7B9C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6602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kumimoji="1"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kumimoji="1"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kumimoji="1"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93508" y="678111"/>
            <a:ext cx="7157286" cy="526792"/>
          </a:xfrm>
          <a:prstGeom prst="round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2" name="正方形/長方形 1"/>
          <p:cNvSpPr/>
          <p:nvPr/>
        </p:nvSpPr>
        <p:spPr>
          <a:xfrm>
            <a:off x="5349423" y="709995"/>
            <a:ext cx="1924554" cy="45494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下矢印 7"/>
          <p:cNvSpPr/>
          <p:nvPr/>
        </p:nvSpPr>
        <p:spPr>
          <a:xfrm>
            <a:off x="337212" y="2789192"/>
            <a:ext cx="646198" cy="721407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00272" y="2831729"/>
            <a:ext cx="1709267" cy="7207622"/>
          </a:xfrm>
          <a:prstGeom prst="roundRect">
            <a:avLst>
              <a:gd name="adj" fmla="val 6156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78301" y="2832100"/>
            <a:ext cx="4406739" cy="7207251"/>
          </a:xfrm>
          <a:prstGeom prst="roundRect">
            <a:avLst>
              <a:gd name="adj" fmla="val 3363"/>
            </a:avLst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34916" y="2863422"/>
            <a:ext cx="1608426" cy="1038972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9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5413" y="3959515"/>
            <a:ext cx="1604539" cy="1027009"/>
          </a:xfrm>
          <a:prstGeom prst="roundRect">
            <a:avLst>
              <a:gd name="adj" fmla="val 6156"/>
            </a:avLst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5041061"/>
            <a:ext cx="1596812" cy="1909500"/>
          </a:xfrm>
          <a:prstGeom prst="roundRect">
            <a:avLst>
              <a:gd name="adj" fmla="val 6156"/>
            </a:avLst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41741" y="7013079"/>
            <a:ext cx="1622858" cy="2246909"/>
          </a:xfrm>
          <a:prstGeom prst="roundRect">
            <a:avLst>
              <a:gd name="adj" fmla="val 6156"/>
            </a:avLst>
          </a:prstGeom>
          <a:solidFill>
            <a:srgbClr val="7030A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8" name="角丸四角形 127"/>
          <p:cNvSpPr/>
          <p:nvPr/>
        </p:nvSpPr>
        <p:spPr>
          <a:xfrm>
            <a:off x="1117454" y="3026707"/>
            <a:ext cx="179355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警戒レベル１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気象：早期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0" name="角丸四角形 129"/>
          <p:cNvSpPr/>
          <p:nvPr/>
        </p:nvSpPr>
        <p:spPr>
          <a:xfrm>
            <a:off x="1141212" y="3822473"/>
            <a:ext cx="1793558" cy="83638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警戒レベル２</a:t>
            </a:r>
            <a:r>
              <a:rPr kumimoji="1" lang="en-US" altLang="ja-JP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気象：大雨・洪水注意報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4" name="角丸四角形 133"/>
          <p:cNvSpPr/>
          <p:nvPr/>
        </p:nvSpPr>
        <p:spPr>
          <a:xfrm>
            <a:off x="1115951" y="7177991"/>
            <a:ext cx="1797173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指示が発令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6" name="角丸四角形 135"/>
          <p:cNvSpPr/>
          <p:nvPr/>
        </p:nvSpPr>
        <p:spPr>
          <a:xfrm>
            <a:off x="1137010" y="5075736"/>
            <a:ext cx="1805016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警戒レベル３</a:t>
            </a:r>
            <a:r>
              <a:rPr kumimoji="1" lang="en-US" altLang="ja-JP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algn="ctr"/>
            <a:r>
              <a:rPr kumimoji="1" lang="ja-JP" altLang="en-US" sz="1400" b="1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高齢者等避難</a:t>
            </a:r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endParaRPr kumimoji="1" lang="en-US" altLang="ja-JP" sz="1400" b="1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400" b="1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</a:t>
            </a:r>
            <a:endParaRPr kumimoji="1" lang="ja-JP" altLang="en-US" sz="1400" b="1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1" y="2831728"/>
            <a:ext cx="882834" cy="213859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65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0311" y="5097236"/>
            <a:ext cx="900000" cy="4270771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3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14058" y="2876449"/>
            <a:ext cx="4320000" cy="2093873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77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05000" y="5030691"/>
            <a:ext cx="4320000" cy="1909499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5" name="角丸四角形 184"/>
          <p:cNvSpPr/>
          <p:nvPr/>
        </p:nvSpPr>
        <p:spPr>
          <a:xfrm>
            <a:off x="3170912" y="5670072"/>
            <a:ext cx="4416790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◆高齢者など避難に時間のかかる人は避難を始める</a:t>
            </a:r>
            <a:endParaRPr kumimoji="1" lang="en-US" altLang="ja-JP" sz="1200" b="1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・どこに避難するか、家族や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に伝える。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</a:t>
            </a:r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連絡する家族や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親戚の電話番号：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92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1252324" y="9367844"/>
            <a:ext cx="1607628" cy="653463"/>
          </a:xfrm>
          <a:prstGeom prst="roundRect">
            <a:avLst>
              <a:gd name="adj" fmla="val 6156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7" name="角丸四角形 156"/>
          <p:cNvSpPr/>
          <p:nvPr/>
        </p:nvSpPr>
        <p:spPr>
          <a:xfrm>
            <a:off x="1162022" y="9371771"/>
            <a:ext cx="1796383" cy="68806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警戒レベル５</a:t>
            </a:r>
            <a:r>
              <a:rPr kumimoji="1" lang="en-US" altLang="ja-JP" sz="12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気象：大雨特別警報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河川：氾濫発生</a:t>
            </a:r>
            <a:r>
              <a:rPr kumimoji="1" lang="en-US" altLang="ja-JP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‼</a:t>
            </a:r>
          </a:p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氾濫発生情報</a:t>
            </a:r>
            <a:endParaRPr kumimoji="1" lang="ja-JP" altLang="en-US" sz="1050" dirty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9" name="円/楕円 68"/>
          <p:cNvSpPr/>
          <p:nvPr/>
        </p:nvSpPr>
        <p:spPr>
          <a:xfrm>
            <a:off x="3109690" y="5203455"/>
            <a:ext cx="4164287" cy="1515259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5" name="角丸四角形 74"/>
          <p:cNvSpPr/>
          <p:nvPr/>
        </p:nvSpPr>
        <p:spPr>
          <a:xfrm>
            <a:off x="189635" y="6577806"/>
            <a:ext cx="1224035" cy="115962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市町村が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発令する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避難情報　　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20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200" b="1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1" name="正方形/長方形 9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3007769" y="2367018"/>
            <a:ext cx="4314449" cy="409937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/>
            <a:r>
              <a:rPr kumimoji="1" lang="en-US" altLang="ja-JP" sz="140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  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逃げ遅れないためにやるべきこと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7" name="角丸四角形 96"/>
          <p:cNvSpPr/>
          <p:nvPr/>
        </p:nvSpPr>
        <p:spPr>
          <a:xfrm>
            <a:off x="2985358" y="3050743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◆避難先、移動手段、移動時間を再確認する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9" name="角丸四角形 98"/>
          <p:cNvSpPr/>
          <p:nvPr/>
        </p:nvSpPr>
        <p:spPr>
          <a:xfrm>
            <a:off x="2967930" y="4490773"/>
            <a:ext cx="2640403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◆避難しやすい服装に着替える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0" name="角丸四角形 99"/>
          <p:cNvSpPr/>
          <p:nvPr/>
        </p:nvSpPr>
        <p:spPr>
          <a:xfrm>
            <a:off x="3441289" y="5423707"/>
            <a:ext cx="3501088" cy="3926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◆我が家が避難するタイミングは警戒レベル３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988538" y="7028680"/>
            <a:ext cx="4338749" cy="1956634"/>
          </a:xfrm>
          <a:prstGeom prst="roundRect">
            <a:avLst>
              <a:gd name="adj" fmla="val 6156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9" name="角丸四角形 78"/>
          <p:cNvSpPr/>
          <p:nvPr/>
        </p:nvSpPr>
        <p:spPr>
          <a:xfrm>
            <a:off x="2985358" y="2844320"/>
            <a:ext cx="4692196" cy="30693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◆テレビやラジオで台風情報を確認する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219091" y="2367057"/>
            <a:ext cx="900257" cy="409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注意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35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すべきこと</a:t>
            </a:r>
            <a:endParaRPr kumimoji="1" lang="en-US" altLang="ja-JP" sz="135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2" name="正方形/長方形 111">
            <a:extLst>
              <a:ext uri="{FF2B5EF4-FFF2-40B4-BE49-F238E27FC236}">
                <a16:creationId xmlns:a16="http://schemas.microsoft.com/office/drawing/2014/main" id="{2845DB98-9FEC-4353-B020-C8700F2273BD}"/>
              </a:ext>
            </a:extLst>
          </p:cNvPr>
          <p:cNvSpPr/>
          <p:nvPr/>
        </p:nvSpPr>
        <p:spPr>
          <a:xfrm>
            <a:off x="1248038" y="2367057"/>
            <a:ext cx="1569228" cy="40989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108000" rIns="0" rtlCol="0" anchor="ctr"/>
          <a:lstStyle/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気象・避難情報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の発令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3074204" y="3275582"/>
            <a:ext cx="4218355" cy="1220899"/>
          </a:xfrm>
          <a:prstGeom prst="rect">
            <a:avLst/>
          </a:prstGeom>
          <a:solidFill>
            <a:srgbClr val="FFFFCC">
              <a:alpha val="50196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3" name="角丸四角形 112"/>
          <p:cNvSpPr/>
          <p:nvPr/>
        </p:nvSpPr>
        <p:spPr>
          <a:xfrm>
            <a:off x="2986320" y="3239274"/>
            <a:ext cx="4499104" cy="368189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◆避難するときに持っていくものを確認する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(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 ○をつける</a:t>
            </a:r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)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14" name="図 113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24669" y="3324663"/>
            <a:ext cx="177592" cy="177592"/>
          </a:xfrm>
          <a:prstGeom prst="rect">
            <a:avLst/>
          </a:prstGeom>
        </p:spPr>
      </p:pic>
      <p:sp>
        <p:nvSpPr>
          <p:cNvPr id="120" name="角丸四角形 119"/>
          <p:cNvSpPr/>
          <p:nvPr/>
        </p:nvSpPr>
        <p:spPr>
          <a:xfrm>
            <a:off x="2973305" y="3496305"/>
            <a:ext cx="4573929" cy="32863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・飲料水　　　・食料品　　　・着替え　　・タオル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1" name="角丸四角形 120"/>
          <p:cNvSpPr/>
          <p:nvPr/>
        </p:nvSpPr>
        <p:spPr>
          <a:xfrm>
            <a:off x="2963780" y="3780990"/>
            <a:ext cx="4573929" cy="2764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・懐中電灯　　・携帯ラジオ　・電池　　　・携帯充電器　</a:t>
            </a:r>
            <a:endParaRPr kumimoji="1" lang="en-US" altLang="ja-JP" sz="120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2" name="角丸四角形 181"/>
          <p:cNvSpPr/>
          <p:nvPr/>
        </p:nvSpPr>
        <p:spPr>
          <a:xfrm>
            <a:off x="2960337" y="3999221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・通帳などの貴重品　・マスク　・ウェットティッシュ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0" name="角丸四角形 79"/>
          <p:cNvSpPr/>
          <p:nvPr/>
        </p:nvSpPr>
        <p:spPr>
          <a:xfrm>
            <a:off x="2960337" y="4227205"/>
            <a:ext cx="4573929" cy="29334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50000"/>
              </a:lnSpc>
            </a:pPr>
            <a:r>
              <a:rPr kumimoji="1" lang="ja-JP" altLang="en-US" sz="12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・常備薬　　・その他（　　　　　　　　　　　　　　　）</a:t>
            </a:r>
            <a:endParaRPr kumimoji="1" lang="ja-JP" altLang="en-US" sz="120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5" name="角丸四角形 134"/>
          <p:cNvSpPr/>
          <p:nvPr/>
        </p:nvSpPr>
        <p:spPr>
          <a:xfrm>
            <a:off x="1178250" y="4460101"/>
            <a:ext cx="1916227" cy="5509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河川：氾濫注意水位到達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氾濫注意情報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39" name="角丸四角形 138"/>
          <p:cNvSpPr/>
          <p:nvPr/>
        </p:nvSpPr>
        <p:spPr>
          <a:xfrm>
            <a:off x="1161995" y="6013593"/>
            <a:ext cx="1766176" cy="101630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気象：大雨・洪水警報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河川：避難判断水位到達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氾濫警戒情報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0" name="角丸四角形 139"/>
          <p:cNvSpPr/>
          <p:nvPr/>
        </p:nvSpPr>
        <p:spPr>
          <a:xfrm>
            <a:off x="1136752" y="8366235"/>
            <a:ext cx="1899636" cy="67936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9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</a:t>
            </a:r>
            <a:r>
              <a:rPr kumimoji="1" lang="en-US" altLang="ja-JP" sz="9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: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記録的</a:t>
            </a:r>
            <a:r>
              <a:rPr kumimoji="1" lang="ja-JP" altLang="en-US" sz="100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短時間大雨</a:t>
            </a:r>
            <a:r>
              <a:rPr kumimoji="1" lang="ja-JP" altLang="en-US" sz="100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情報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河川：氾濫危険水位到達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kumimoji="1" lang="ja-JP" altLang="en-US" sz="1050" dirty="0" smtClean="0"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氾濫危険情報</a:t>
            </a:r>
            <a:endParaRPr kumimoji="1" lang="en-US" altLang="ja-JP" sz="1050" dirty="0" smtClean="0">
              <a:solidFill>
                <a:schemeClr val="bg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4" name="角丸四角形 93"/>
          <p:cNvSpPr/>
          <p:nvPr/>
        </p:nvSpPr>
        <p:spPr>
          <a:xfrm>
            <a:off x="120973" y="8224965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気象庁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発表する情報や、河川の水位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9" name="角丸四角形 88"/>
          <p:cNvSpPr/>
          <p:nvPr/>
        </p:nvSpPr>
        <p:spPr>
          <a:xfrm>
            <a:off x="2967930" y="4708244"/>
            <a:ext cx="4272095" cy="27237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河川や水田に</a:t>
            </a:r>
            <a:r>
              <a:rPr kumimoji="1" lang="ja-JP" altLang="en-US" sz="1200" b="1" dirty="0" err="1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近づくの</a:t>
            </a:r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はやめましょう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1" name="角丸四角形 80"/>
          <p:cNvSpPr/>
          <p:nvPr/>
        </p:nvSpPr>
        <p:spPr>
          <a:xfrm>
            <a:off x="6151398" y="209541"/>
            <a:ext cx="1319000" cy="2302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ja-JP" altLang="en-US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改訂版</a:t>
            </a:r>
            <a:r>
              <a:rPr kumimoji="1" lang="en-US" altLang="ja-JP" sz="80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</p:txBody>
      </p:sp>
      <p:sp>
        <p:nvSpPr>
          <p:cNvPr id="8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19092" y="1515932"/>
            <a:ext cx="2483442" cy="755938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98" name="角丸四角形 97"/>
          <p:cNvSpPr/>
          <p:nvPr/>
        </p:nvSpPr>
        <p:spPr>
          <a:xfrm>
            <a:off x="146593" y="1446224"/>
            <a:ext cx="1005728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6" name="直線コネクタ 105"/>
          <p:cNvCxnSpPr/>
          <p:nvPr/>
        </p:nvCxnSpPr>
        <p:spPr>
          <a:xfrm flipV="1">
            <a:off x="219091" y="1798955"/>
            <a:ext cx="2466959" cy="395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角丸四角形 115"/>
          <p:cNvSpPr/>
          <p:nvPr/>
        </p:nvSpPr>
        <p:spPr>
          <a:xfrm>
            <a:off x="-248239" y="659807"/>
            <a:ext cx="5900548" cy="512997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7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我が家の</a:t>
            </a: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タイムライン</a:t>
            </a:r>
            <a:r>
              <a:rPr kumimoji="1" lang="en-US" altLang="ja-JP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20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洪水</a:t>
            </a:r>
            <a:r>
              <a:rPr kumimoji="1" lang="ja-JP" altLang="en-US" sz="20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版</a:t>
            </a:r>
            <a:r>
              <a:rPr kumimoji="1" lang="en-US" altLang="ja-JP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7" name="角丸四角形 116"/>
          <p:cNvSpPr/>
          <p:nvPr/>
        </p:nvSpPr>
        <p:spPr>
          <a:xfrm>
            <a:off x="765484" y="1554534"/>
            <a:ext cx="2304649" cy="25660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（避難所、親戚宅、友人宅）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18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2849136" y="1521460"/>
            <a:ext cx="2222133" cy="755732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2" name="直線コネクタ 121"/>
          <p:cNvCxnSpPr/>
          <p:nvPr/>
        </p:nvCxnSpPr>
        <p:spPr>
          <a:xfrm flipV="1">
            <a:off x="2843342" y="1805184"/>
            <a:ext cx="2207374" cy="3715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" name="角丸四角形 122"/>
          <p:cNvSpPr/>
          <p:nvPr/>
        </p:nvSpPr>
        <p:spPr>
          <a:xfrm>
            <a:off x="2721266" y="1455023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避難先までの移動手段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4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203866" y="1525384"/>
            <a:ext cx="2126729" cy="746486"/>
          </a:xfrm>
          <a:prstGeom prst="roundRect">
            <a:avLst/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26" name="角丸四角形 125"/>
          <p:cNvSpPr/>
          <p:nvPr/>
        </p:nvSpPr>
        <p:spPr>
          <a:xfrm>
            <a:off x="5034665" y="1457752"/>
            <a:ext cx="2460404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避難先までの移動時間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29" name="直線コネクタ 128"/>
          <p:cNvCxnSpPr/>
          <p:nvPr/>
        </p:nvCxnSpPr>
        <p:spPr>
          <a:xfrm>
            <a:off x="5199139" y="1814198"/>
            <a:ext cx="2131456" cy="6261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1" name="図 130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212" y="1927483"/>
            <a:ext cx="304939" cy="304939"/>
          </a:xfrm>
          <a:prstGeom prst="rect">
            <a:avLst/>
          </a:prstGeom>
        </p:spPr>
      </p:pic>
      <p:pic>
        <p:nvPicPr>
          <p:cNvPr id="133" name="図 13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63426" y="1914329"/>
            <a:ext cx="304939" cy="304939"/>
          </a:xfrm>
          <a:prstGeom prst="rect">
            <a:avLst/>
          </a:prstGeom>
        </p:spPr>
      </p:pic>
      <p:pic>
        <p:nvPicPr>
          <p:cNvPr id="138" name="図 137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49423" y="1923562"/>
            <a:ext cx="304939" cy="304939"/>
          </a:xfrm>
          <a:prstGeom prst="rect">
            <a:avLst/>
          </a:prstGeom>
        </p:spPr>
      </p:pic>
      <p:sp>
        <p:nvSpPr>
          <p:cNvPr id="141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5349423" y="709995"/>
            <a:ext cx="1947752" cy="454948"/>
          </a:xfrm>
          <a:prstGeom prst="roundRect">
            <a:avLst>
              <a:gd name="adj" fmla="val 0"/>
            </a:avLst>
          </a:prstGeom>
          <a:solidFill>
            <a:srgbClr val="FFFFCC">
              <a:alpha val="50196"/>
            </a:srgbClr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2" name="角丸四角形 141"/>
          <p:cNvSpPr/>
          <p:nvPr/>
        </p:nvSpPr>
        <p:spPr>
          <a:xfrm>
            <a:off x="5485648" y="597875"/>
            <a:ext cx="2119495" cy="663258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26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（    　家）</a:t>
            </a:r>
            <a:endParaRPr kumimoji="1" lang="ja-JP" altLang="en-US" sz="26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43" name="図 142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27739" y="805544"/>
            <a:ext cx="304939" cy="304939"/>
          </a:xfrm>
          <a:prstGeom prst="rect">
            <a:avLst/>
          </a:prstGeom>
        </p:spPr>
      </p:pic>
      <p:sp>
        <p:nvSpPr>
          <p:cNvPr id="144" name="角丸四角形 143"/>
          <p:cNvSpPr/>
          <p:nvPr/>
        </p:nvSpPr>
        <p:spPr>
          <a:xfrm>
            <a:off x="6807570" y="1872359"/>
            <a:ext cx="409772" cy="4223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500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分</a:t>
            </a:r>
            <a:endParaRPr kumimoji="1" lang="ja-JP" altLang="en-US" sz="1400" b="1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45" name="角丸四角形 144"/>
          <p:cNvSpPr/>
          <p:nvPr/>
        </p:nvSpPr>
        <p:spPr>
          <a:xfrm>
            <a:off x="181556" y="1208909"/>
            <a:ext cx="5017583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まず、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ハザードマップ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で我が家の災害リスクを確認！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0" name="四角形: 角を丸くする 18">
            <a:extLst>
              <a:ext uri="{FF2B5EF4-FFF2-40B4-BE49-F238E27FC236}">
                <a16:creationId xmlns:a16="http://schemas.microsoft.com/office/drawing/2014/main" id="{B1214393-D524-44A8-94B4-B320B628657C}"/>
              </a:ext>
            </a:extLst>
          </p:cNvPr>
          <p:cNvSpPr/>
          <p:nvPr/>
        </p:nvSpPr>
        <p:spPr>
          <a:xfrm>
            <a:off x="3027286" y="9012110"/>
            <a:ext cx="4320000" cy="261604"/>
          </a:xfrm>
          <a:prstGeom prst="roundRect">
            <a:avLst>
              <a:gd name="adj" fmla="val 6156"/>
            </a:avLst>
          </a:prstGeom>
          <a:solidFill>
            <a:srgbClr val="CCFFCC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216000" rtlCol="0" anchor="t" anchorCtr="0"/>
          <a:lstStyle/>
          <a:p>
            <a:endParaRPr kumimoji="1" lang="ja-JP" altLang="en-US" sz="2000" dirty="0">
              <a:solidFill>
                <a:srgbClr val="FF0066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1" name="角丸四角形 150"/>
          <p:cNvSpPr/>
          <p:nvPr/>
        </p:nvSpPr>
        <p:spPr>
          <a:xfrm>
            <a:off x="3569430" y="9015511"/>
            <a:ext cx="3284659" cy="234952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警戒レベル４までに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「全員」が避難完了！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3" name="角丸四角形 152"/>
          <p:cNvSpPr/>
          <p:nvPr/>
        </p:nvSpPr>
        <p:spPr>
          <a:xfrm>
            <a:off x="3018074" y="9519916"/>
            <a:ext cx="2266633" cy="48133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kumimoji="1" lang="ja-JP" altLang="en-US" sz="1050" b="1" dirty="0" smtClean="0">
                <a:solidFill>
                  <a:schemeClr val="tx1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警戒レベル５になってからでは</a:t>
            </a:r>
            <a:endParaRPr kumimoji="1" lang="en-US" altLang="ja-JP" sz="1050" b="1" dirty="0">
              <a:solidFill>
                <a:schemeClr val="tx1"/>
              </a:solidFill>
              <a:latin typeface="AR P丸ゴシック体E" panose="020F0900000000000000" pitchFamily="50" charset="-128"/>
              <a:ea typeface="AR P丸ゴシック体E" panose="020F0900000000000000" pitchFamily="50" charset="-128"/>
            </a:endParaRPr>
          </a:p>
          <a:p>
            <a:pPr algn="ctr"/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『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逃げ遅れ</a:t>
            </a:r>
            <a:r>
              <a:rPr kumimoji="1" lang="en-US" altLang="ja-JP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』</a:t>
            </a:r>
            <a:r>
              <a:rPr kumimoji="1" lang="ja-JP" altLang="en-US" sz="1050" b="1" dirty="0" smtClean="0">
                <a:solidFill>
                  <a:srgbClr val="0000FF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になるリスク大！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AR P丸ゴシック体E" panose="020F0900000000000000" pitchFamily="50" charset="-128"/>
                <a:ea typeface="AR P丸ゴシック体E" panose="020F0900000000000000" pitchFamily="50" charset="-128"/>
              </a:rPr>
              <a:t>　　　　</a:t>
            </a:r>
            <a:r>
              <a:rPr kumimoji="1" lang="ja-JP" altLang="en-US" sz="1050" b="1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</a:t>
            </a:r>
            <a:endParaRPr kumimoji="1" lang="ja-JP" altLang="en-US" sz="1050" b="1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178120" y="10012404"/>
            <a:ext cx="7144098" cy="515526"/>
          </a:xfrm>
          <a:prstGeom prst="rect">
            <a:avLst/>
          </a:prstGeom>
          <a:noFill/>
          <a:ln>
            <a:noFill/>
            <a:prstDash val="dash"/>
          </a:ln>
        </p:spPr>
        <p:txBody>
          <a:bodyPr wrap="square" rtlCol="0">
            <a:spAutoFit/>
          </a:bodyPr>
          <a:lstStyle/>
          <a:p>
            <a:pPr lvl="0">
              <a:lnSpc>
                <a:spcPts val="1100"/>
              </a:lnSpc>
              <a:defRPr/>
            </a:pP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〔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使い方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〕</a:t>
            </a: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・家の中の目立つ場所に貼っておき、災害時に内容を確認しながら避難を行いましょう。</a:t>
            </a:r>
            <a:endParaRPr kumimoji="1" lang="en-US" altLang="ja-JP" sz="1000" dirty="0" smtClean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lvl="0">
              <a:lnSpc>
                <a:spcPts val="1100"/>
              </a:lnSpc>
              <a:defRPr/>
            </a:pP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・内容に変更がある場合は見直すとともに、定期的に我が家のタイムラインの確認を含む避難行動開始</a:t>
            </a:r>
            <a:r>
              <a:rPr kumimoji="1" lang="en-US" altLang="ja-JP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r>
              <a:rPr kumimoji="1" lang="ja-JP" altLang="en-US" sz="1000" dirty="0" smtClean="0">
                <a:solidFill>
                  <a:prstClr val="black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の訓練を行いましょう。</a:t>
            </a:r>
            <a:endParaRPr kumimoji="1" lang="en-US" altLang="ja-JP" sz="1000" dirty="0">
              <a:solidFill>
                <a:prstClr val="black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93" name="円/楕円 68"/>
          <p:cNvSpPr/>
          <p:nvPr/>
        </p:nvSpPr>
        <p:spPr>
          <a:xfrm>
            <a:off x="3036176" y="7636754"/>
            <a:ext cx="4208279" cy="1278098"/>
          </a:xfrm>
          <a:prstGeom prst="ellipse">
            <a:avLst/>
          </a:prstGeom>
          <a:noFill/>
          <a:ln w="38100">
            <a:solidFill>
              <a:schemeClr val="tx2">
                <a:lumMod val="40000"/>
                <a:lumOff val="60000"/>
              </a:schemeClr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7" name="角丸四角形 106"/>
          <p:cNvSpPr/>
          <p:nvPr/>
        </p:nvSpPr>
        <p:spPr>
          <a:xfrm>
            <a:off x="3435427" y="7801818"/>
            <a:ext cx="3501088" cy="39264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◆我が家が避難するタイミングは警戒レベル４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08" name="角丸四角形 107"/>
          <p:cNvSpPr/>
          <p:nvPr/>
        </p:nvSpPr>
        <p:spPr>
          <a:xfrm>
            <a:off x="3145841" y="7967979"/>
            <a:ext cx="4193308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◆危険</a:t>
            </a:r>
            <a:r>
              <a:rPr kumimoji="1" lang="ja-JP" altLang="en-US" sz="1200" b="1" dirty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な場所</a:t>
            </a:r>
            <a:r>
              <a:rPr kumimoji="1" lang="ja-JP" altLang="en-US" sz="12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から全員避難する</a:t>
            </a:r>
            <a:endParaRPr kumimoji="1" lang="en-US" altLang="ja-JP" sz="1050" dirty="0" smtClean="0">
              <a:solidFill>
                <a:srgbClr val="0000FF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・近所の人に声をかけて一緒に避難する。</a:t>
            </a:r>
            <a:endParaRPr kumimoji="1" lang="en-US" altLang="ja-JP" sz="1050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・（声をかける相手：</a:t>
            </a:r>
            <a:r>
              <a:rPr kumimoji="1" lang="ja-JP" altLang="en-US" sz="1050" u="sng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　　　　　　　　　　　　　　　　</a:t>
            </a:r>
            <a:r>
              <a:rPr kumimoji="1" lang="ja-JP" altLang="en-US" sz="1050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）　　　　　　　　　　　　　　　　　　　　　　　　　　</a:t>
            </a:r>
            <a:endParaRPr kumimoji="1" lang="ja-JP" altLang="en-US" sz="1050" dirty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cxnSp>
        <p:nvCxnSpPr>
          <p:cNvPr id="109" name="直線コネクタ 108"/>
          <p:cNvCxnSpPr/>
          <p:nvPr/>
        </p:nvCxnSpPr>
        <p:spPr>
          <a:xfrm>
            <a:off x="1202301" y="9321426"/>
            <a:ext cx="6185783" cy="5675"/>
          </a:xfrm>
          <a:prstGeom prst="line">
            <a:avLst/>
          </a:prstGeom>
          <a:ln w="38100" cmpd="sng">
            <a:solidFill>
              <a:srgbClr val="0000FF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0" name="角丸四角形吹き出し 109"/>
          <p:cNvSpPr/>
          <p:nvPr/>
        </p:nvSpPr>
        <p:spPr>
          <a:xfrm>
            <a:off x="5411533" y="9512155"/>
            <a:ext cx="1960410" cy="235368"/>
          </a:xfrm>
          <a:prstGeom prst="wedgeRoundRectCallout">
            <a:avLst>
              <a:gd name="adj1" fmla="val -39910"/>
              <a:gd name="adj2" fmla="val -108277"/>
              <a:gd name="adj3" fmla="val 16667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10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全員が避難完了のタイミング</a:t>
            </a:r>
            <a:endParaRPr kumimoji="1" lang="ja-JP" altLang="en-US" sz="10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cxnSp>
        <p:nvCxnSpPr>
          <p:cNvPr id="115" name="直線コネクタ 114"/>
          <p:cNvCxnSpPr/>
          <p:nvPr/>
        </p:nvCxnSpPr>
        <p:spPr>
          <a:xfrm>
            <a:off x="1212963" y="6982117"/>
            <a:ext cx="6185783" cy="5675"/>
          </a:xfrm>
          <a:prstGeom prst="line">
            <a:avLst/>
          </a:prstGeom>
          <a:ln w="28575" cmpd="sng">
            <a:solidFill>
              <a:srgbClr val="0000FF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2" name="角丸四角形吹き出し 131"/>
          <p:cNvSpPr/>
          <p:nvPr/>
        </p:nvSpPr>
        <p:spPr>
          <a:xfrm>
            <a:off x="5509500" y="7182105"/>
            <a:ext cx="1764477" cy="235368"/>
          </a:xfrm>
          <a:prstGeom prst="wedgeRoundRectCallout">
            <a:avLst>
              <a:gd name="adj1" fmla="val -37395"/>
              <a:gd name="adj2" fmla="val -114752"/>
              <a:gd name="adj3" fmla="val 16667"/>
            </a:avLst>
          </a:prstGeom>
          <a:solidFill>
            <a:srgbClr val="000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kumimoji="1" lang="ja-JP" altLang="en-US" sz="800" b="1" dirty="0" smtClean="0">
                <a:solidFill>
                  <a:schemeClr val="bg1"/>
                </a:solidFill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高齢者等　避難完了のタイミング</a:t>
            </a:r>
            <a:endParaRPr kumimoji="1" lang="ja-JP" altLang="en-US" sz="800" b="1" dirty="0">
              <a:solidFill>
                <a:schemeClr val="bg1"/>
              </a:solidFill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pSp>
        <p:nvGrpSpPr>
          <p:cNvPr id="5" name="グループ化 4"/>
          <p:cNvGrpSpPr/>
          <p:nvPr/>
        </p:nvGrpSpPr>
        <p:grpSpPr>
          <a:xfrm>
            <a:off x="3018550" y="6621275"/>
            <a:ext cx="2627948" cy="1153747"/>
            <a:chOff x="3018550" y="6487925"/>
            <a:chExt cx="2627948" cy="1153747"/>
          </a:xfrm>
        </p:grpSpPr>
        <p:sp>
          <p:nvSpPr>
            <p:cNvPr id="155" name="四角形: 角を丸くする 18">
              <a:extLst>
                <a:ext uri="{FF2B5EF4-FFF2-40B4-BE49-F238E27FC236}">
                  <a16:creationId xmlns:a16="http://schemas.microsoft.com/office/drawing/2014/main" id="{B1214393-D524-44A8-94B4-B320B628657C}"/>
                </a:ext>
              </a:extLst>
            </p:cNvPr>
            <p:cNvSpPr/>
            <p:nvPr/>
          </p:nvSpPr>
          <p:spPr>
            <a:xfrm>
              <a:off x="3018550" y="7006212"/>
              <a:ext cx="2287236" cy="293738"/>
            </a:xfrm>
            <a:prstGeom prst="roundRect">
              <a:avLst>
                <a:gd name="adj" fmla="val 0"/>
              </a:avLst>
            </a:prstGeom>
            <a:solidFill>
              <a:srgbClr val="FFFFCC">
                <a:alpha val="50196"/>
              </a:srgbClr>
            </a:solidFill>
            <a:ln w="1905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0" tIns="216000" rtlCol="0" anchor="t" anchorCtr="0"/>
            <a:lstStyle/>
            <a:p>
              <a:endParaRPr kumimoji="1" lang="ja-JP" altLang="en-US" sz="2000" dirty="0">
                <a:solidFill>
                  <a:srgbClr val="FF0066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pic>
          <p:nvPicPr>
            <p:cNvPr id="156" name="図 155"/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53920" y="7070007"/>
              <a:ext cx="193209" cy="193209"/>
            </a:xfrm>
            <a:prstGeom prst="rect">
              <a:avLst/>
            </a:prstGeom>
          </p:spPr>
        </p:pic>
        <p:sp>
          <p:nvSpPr>
            <p:cNvPr id="158" name="円/楕円 68"/>
            <p:cNvSpPr/>
            <p:nvPr/>
          </p:nvSpPr>
          <p:spPr>
            <a:xfrm>
              <a:off x="3317605" y="7080160"/>
              <a:ext cx="252700" cy="171998"/>
            </a:xfrm>
            <a:prstGeom prst="ellipse">
              <a:avLst/>
            </a:prstGeom>
            <a:noFill/>
            <a:ln w="28575">
              <a:solidFill>
                <a:schemeClr val="tx2">
                  <a:lumMod val="40000"/>
                  <a:lumOff val="60000"/>
                </a:schemeClr>
              </a:solidFill>
              <a:prstDash val="dash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59" name="角丸四角形 158"/>
            <p:cNvSpPr/>
            <p:nvPr/>
          </p:nvSpPr>
          <p:spPr>
            <a:xfrm>
              <a:off x="3515350" y="6964700"/>
              <a:ext cx="2131148" cy="419631"/>
            </a:xfrm>
            <a:prstGeom prst="round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kumimoji="1" lang="ja-JP" altLang="en-US" sz="800" b="1" dirty="0" smtClean="0">
                  <a:solidFill>
                    <a:schemeClr val="tx1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点線に沿っていずれかを丸で囲む。</a:t>
              </a:r>
              <a:endParaRPr kumimoji="1" lang="ja-JP" altLang="en-US" sz="8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</p:txBody>
        </p:sp>
        <p:cxnSp>
          <p:nvCxnSpPr>
            <p:cNvPr id="160" name="直線矢印コネクタ 159"/>
            <p:cNvCxnSpPr/>
            <p:nvPr/>
          </p:nvCxnSpPr>
          <p:spPr>
            <a:xfrm flipV="1">
              <a:off x="3496977" y="6487925"/>
              <a:ext cx="381603" cy="5182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1" name="直線矢印コネクタ 160"/>
            <p:cNvCxnSpPr/>
            <p:nvPr/>
          </p:nvCxnSpPr>
          <p:spPr>
            <a:xfrm>
              <a:off x="3450742" y="7311861"/>
              <a:ext cx="186834" cy="3298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84" name="角丸四角形 83"/>
          <p:cNvSpPr/>
          <p:nvPr/>
        </p:nvSpPr>
        <p:spPr>
          <a:xfrm>
            <a:off x="117372" y="3489089"/>
            <a:ext cx="1115645" cy="127556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天気予報や台風進路予測など気象庁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が</a:t>
            </a:r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発表する情報、</a:t>
            </a:r>
            <a:endParaRPr kumimoji="1" lang="en-US" altLang="ja-JP" sz="1050" dirty="0" smtClean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 smtClean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河川</a:t>
            </a:r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の水位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kumimoji="1" lang="ja-JP" altLang="en-US" sz="1050" dirty="0">
                <a:solidFill>
                  <a:srgbClr val="FF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に注意！！</a:t>
            </a:r>
            <a:endParaRPr kumimoji="1" lang="en-US" altLang="ja-JP" sz="1050" dirty="0">
              <a:solidFill>
                <a:srgbClr val="FF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5" name="角丸四角形 84"/>
          <p:cNvSpPr/>
          <p:nvPr/>
        </p:nvSpPr>
        <p:spPr>
          <a:xfrm>
            <a:off x="100320" y="2859895"/>
            <a:ext cx="1129144" cy="762496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台風が接近</a:t>
            </a:r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r>
              <a:rPr kumimoji="1" lang="ja-JP" altLang="en-US" sz="11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大雨のおそれ</a:t>
            </a:r>
            <a:endParaRPr kumimoji="1" lang="en-US" altLang="ja-JP" sz="11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/>
            <a:endParaRPr kumimoji="1" lang="en-US" altLang="ja-JP" sz="12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87" name="角丸四角形 86"/>
          <p:cNvSpPr/>
          <p:nvPr/>
        </p:nvSpPr>
        <p:spPr>
          <a:xfrm>
            <a:off x="108334" y="287253"/>
            <a:ext cx="7137361" cy="336413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近年、台風等による大雨で洪水が頻発し、</a:t>
            </a:r>
            <a:r>
              <a:rPr kumimoji="1" lang="ja-JP" altLang="en-US" sz="1400" b="1" dirty="0" smtClean="0">
                <a:solidFill>
                  <a:srgbClr val="0000FF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県内で死傷者が発生</a:t>
            </a: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しております。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>
              <a:lnSpc>
                <a:spcPts val="1500"/>
              </a:lnSpc>
            </a:pPr>
            <a:r>
              <a:rPr kumimoji="1" lang="ja-JP" altLang="en-US" sz="1400" b="1" dirty="0" smtClean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この「我が家のタイムライン」で災害時に取るべき行動を整理しておきましょう。</a:t>
            </a:r>
            <a:endParaRPr kumimoji="1" lang="en-US" altLang="ja-JP" sz="1400" b="1" dirty="0" smtClean="0">
              <a:solidFill>
                <a:schemeClr val="tx1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34640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4092</TotalTime>
  <Words>857</Words>
  <Application>Microsoft Office PowerPoint</Application>
  <PresentationFormat>ユーザー設定</PresentationFormat>
  <Paragraphs>78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1" baseType="lpstr">
      <vt:lpstr>AR P丸ゴシック体E</vt:lpstr>
      <vt:lpstr>ＭＳ Ｐゴシック</vt:lpstr>
      <vt:lpstr>ＭＳ ゴシック</vt:lpstr>
      <vt:lpstr>メイリオ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ima201</dc:creator>
  <cp:lastModifiedBy>政策企画部情報システム課</cp:lastModifiedBy>
  <cp:revision>220</cp:revision>
  <cp:lastPrinted>2024-01-19T05:44:08Z</cp:lastPrinted>
  <dcterms:created xsi:type="dcterms:W3CDTF">2021-08-23T02:48:54Z</dcterms:created>
  <dcterms:modified xsi:type="dcterms:W3CDTF">2024-01-19T05:44:45Z</dcterms:modified>
</cp:coreProperties>
</file>