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2" autoAdjust="0"/>
    <p:restoredTop sz="94660"/>
  </p:normalViewPr>
  <p:slideViewPr>
    <p:cSldViewPr snapToGrid="0">
      <p:cViewPr varScale="1">
        <p:scale>
          <a:sx n="84" d="100"/>
          <a:sy n="84" d="100"/>
        </p:scale>
        <p:origin x="285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68B168A9-DA89-44F0-98E7-541512932746}" type="datetimeFigureOut">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2514462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8B168A9-DA89-44F0-98E7-541512932746}" type="datetimeFigureOut">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189337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8B168A9-DA89-44F0-98E7-541512932746}" type="datetimeFigureOut">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3061421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8B168A9-DA89-44F0-98E7-541512932746}" type="datetimeFigureOut">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1683128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8B168A9-DA89-44F0-98E7-541512932746}" type="datetimeFigureOut">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549349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68B168A9-DA89-44F0-98E7-541512932746}" type="datetimeFigureOut">
              <a:rPr kumimoji="1" lang="ja-JP" altLang="en-US" smtClean="0"/>
              <a:t>2025/3/24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3961658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68B168A9-DA89-44F0-98E7-541512932746}" type="datetimeFigureOut">
              <a:rPr kumimoji="1" lang="ja-JP" altLang="en-US" smtClean="0"/>
              <a:t>2025/3/24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1344558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68B168A9-DA89-44F0-98E7-541512932746}" type="datetimeFigureOut">
              <a:rPr kumimoji="1" lang="ja-JP" altLang="en-US" smtClean="0"/>
              <a:t>2025/3/24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3985513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B168A9-DA89-44F0-98E7-541512932746}" type="datetimeFigureOut">
              <a:rPr kumimoji="1" lang="ja-JP" altLang="en-US" smtClean="0"/>
              <a:t>2025/3/24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1453334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8B168A9-DA89-44F0-98E7-541512932746}" type="datetimeFigureOut">
              <a:rPr kumimoji="1" lang="ja-JP" altLang="en-US" smtClean="0"/>
              <a:t>2025/3/24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590332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8B168A9-DA89-44F0-98E7-541512932746}" type="datetimeFigureOut">
              <a:rPr kumimoji="1" lang="ja-JP" altLang="en-US" smtClean="0"/>
              <a:t>2025/3/24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1030885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68B168A9-DA89-44F0-98E7-541512932746}" type="datetimeFigureOut">
              <a:rPr kumimoji="1" lang="ja-JP" altLang="en-US" smtClean="0"/>
              <a:t>2025/3/24</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36914427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 y="0"/>
            <a:ext cx="3768918" cy="369332"/>
          </a:xfrm>
          <a:prstGeom prst="rect">
            <a:avLst/>
          </a:prstGeom>
          <a:noFill/>
        </p:spPr>
        <p:txBody>
          <a:bodyPr wrap="square" lIns="91440" tIns="45720" rIns="91440" bIns="45720">
            <a:spAutoFit/>
          </a:bodyPr>
          <a:lstStyle/>
          <a:p>
            <a:r>
              <a:rPr lang="ja-JP" altLang="en-US" b="0" cap="none" spc="0" dirty="0" smtClean="0">
                <a:ln w="0"/>
                <a:solidFill>
                  <a:schemeClr val="tx1"/>
                </a:solidFill>
                <a:latin typeface="UD デジタル 教科書体 NK-R" panose="02020400000000000000" pitchFamily="18" charset="-128"/>
                <a:ea typeface="UD デジタル 教科書体 NK-R" panose="02020400000000000000" pitchFamily="18" charset="-128"/>
              </a:rPr>
              <a:t>団体名</a:t>
            </a:r>
            <a:endParaRPr lang="ja-JP" altLang="en-US" sz="2000"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 name="正方形/長方形 4"/>
          <p:cNvSpPr/>
          <p:nvPr/>
        </p:nvSpPr>
        <p:spPr>
          <a:xfrm>
            <a:off x="0" y="369332"/>
            <a:ext cx="6857999" cy="400110"/>
          </a:xfrm>
          <a:prstGeom prst="rect">
            <a:avLst/>
          </a:prstGeom>
          <a:solidFill>
            <a:schemeClr val="accent1">
              <a:lumMod val="60000"/>
              <a:lumOff val="40000"/>
            </a:schemeClr>
          </a:solidFill>
          <a:ln>
            <a:solidFill>
              <a:schemeClr val="accent1">
                <a:lumMod val="60000"/>
                <a:lumOff val="40000"/>
              </a:schemeClr>
            </a:solidFill>
          </a:ln>
        </p:spPr>
        <p:txBody>
          <a:bodyPr wrap="square" lIns="91440" tIns="45720" rIns="91440" bIns="45720">
            <a:spAutoFit/>
          </a:bodyPr>
          <a:lstStyle/>
          <a:p>
            <a:r>
              <a:rPr lang="ja-JP" altLang="en-US" sz="2000" b="1" dirty="0" smtClean="0">
                <a:ln w="0"/>
                <a:solidFill>
                  <a:schemeClr val="bg1"/>
                </a:solidFill>
                <a:latin typeface="UD デジタル 教科書体 NK-R" panose="02020400000000000000" pitchFamily="18" charset="-128"/>
                <a:ea typeface="UD デジタル 教科書体 NK-R" panose="02020400000000000000" pitchFamily="18" charset="-128"/>
              </a:rPr>
              <a:t>申請事業</a:t>
            </a:r>
            <a:r>
              <a:rPr lang="ja-JP" altLang="en-US" sz="2000" b="1" cap="none" spc="0" dirty="0" smtClean="0">
                <a:ln w="0"/>
                <a:solidFill>
                  <a:schemeClr val="bg1"/>
                </a:solidFill>
                <a:latin typeface="UD デジタル 教科書体 NK-R" panose="02020400000000000000" pitchFamily="18" charset="-128"/>
                <a:ea typeface="UD デジタル 教科書体 NK-R" panose="02020400000000000000" pitchFamily="18" charset="-128"/>
              </a:rPr>
              <a:t>名</a:t>
            </a:r>
            <a:endParaRPr lang="ja-JP" altLang="en-US" sz="2000" b="1" cap="none" spc="0" dirty="0">
              <a:ln w="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6" name="正方形/長方形 5"/>
          <p:cNvSpPr/>
          <p:nvPr/>
        </p:nvSpPr>
        <p:spPr>
          <a:xfrm>
            <a:off x="89451" y="870562"/>
            <a:ext cx="6679096" cy="2308324"/>
          </a:xfrm>
          <a:prstGeom prst="rect">
            <a:avLst/>
          </a:prstGeom>
          <a:solidFill>
            <a:schemeClr val="bg1"/>
          </a:solidFill>
          <a:ln w="38100">
            <a:solidFill>
              <a:schemeClr val="accent1">
                <a:lumMod val="60000"/>
                <a:lumOff val="40000"/>
              </a:schemeClr>
            </a:solidFill>
          </a:ln>
        </p:spPr>
        <p:txBody>
          <a:bodyPr wrap="square" lIns="91440" tIns="45720" rIns="91440" bIns="45720">
            <a:spAutoFit/>
          </a:bodyPr>
          <a:lstStyle/>
          <a:p>
            <a:r>
              <a:rPr lang="ja-JP" altLang="en-US" sz="1600" b="1" dirty="0">
                <a:ln w="0"/>
                <a:latin typeface="UD デジタル 教科書体 NK-R" panose="02020400000000000000" pitchFamily="18" charset="-128"/>
                <a:ea typeface="UD デジタル 教科書体 NK-R" panose="02020400000000000000" pitchFamily="18" charset="-128"/>
              </a:rPr>
              <a:t>活動</a:t>
            </a:r>
            <a:r>
              <a:rPr lang="ja-JP" altLang="en-US" sz="1600" b="1" dirty="0" smtClean="0">
                <a:ln w="0"/>
                <a:latin typeface="UD デジタル 教科書体 NK-R" panose="02020400000000000000" pitchFamily="18" charset="-128"/>
                <a:ea typeface="UD デジタル 教科書体 NK-R" panose="02020400000000000000" pitchFamily="18" charset="-128"/>
              </a:rPr>
              <a:t>概要</a:t>
            </a:r>
            <a:endParaRPr lang="en-US" altLang="ja-JP" sz="1600" b="1" dirty="0" smtClean="0">
              <a:ln w="0"/>
              <a:latin typeface="UD デジタル 教科書体 NK-R" panose="02020400000000000000" pitchFamily="18" charset="-128"/>
              <a:ea typeface="UD デジタル 教科書体 NK-R" panose="02020400000000000000" pitchFamily="18" charset="-128"/>
            </a:endParaRPr>
          </a:p>
          <a:p>
            <a:r>
              <a:rPr lang="ja-JP" altLang="en-US" sz="1600" b="1" cap="none" spc="0" dirty="0" smtClean="0">
                <a:ln w="0"/>
                <a:latin typeface="UD デジタル 教科書体 NK-R" panose="02020400000000000000" pitchFamily="18" charset="-128"/>
                <a:ea typeface="UD デジタル 教科書体 NK-R" panose="02020400000000000000" pitchFamily="18" charset="-128"/>
              </a:rPr>
              <a:t>・申請事業に関する活動内容について明記してください。</a:t>
            </a:r>
            <a:endParaRPr lang="en-US" altLang="ja-JP" sz="1600" b="1" cap="none" spc="0" dirty="0" smtClean="0">
              <a:ln w="0"/>
              <a:latin typeface="UD デジタル 教科書体 NK-R" panose="02020400000000000000" pitchFamily="18" charset="-128"/>
              <a:ea typeface="UD デジタル 教科書体 NK-R" panose="02020400000000000000" pitchFamily="18" charset="-128"/>
            </a:endParaRPr>
          </a:p>
          <a:p>
            <a:r>
              <a:rPr lang="ja-JP" altLang="en-US" sz="1600" b="1" dirty="0" smtClean="0">
                <a:ln w="0"/>
                <a:latin typeface="UD デジタル 教科書体 NK-R" panose="02020400000000000000" pitchFamily="18" charset="-128"/>
                <a:ea typeface="UD デジタル 教科書体 NK-R" panose="02020400000000000000" pitchFamily="18" charset="-128"/>
              </a:rPr>
              <a:t>・寄付企業や一般の方にもわかりやすいような表現でお願いします。</a:t>
            </a:r>
            <a:endParaRPr lang="en-US" altLang="ja-JP" sz="1600" b="1" dirty="0" smtClean="0">
              <a:ln w="0"/>
              <a:latin typeface="UD デジタル 教科書体 NK-R" panose="02020400000000000000" pitchFamily="18" charset="-128"/>
              <a:ea typeface="UD デジタル 教科書体 NK-R" panose="02020400000000000000" pitchFamily="18" charset="-128"/>
            </a:endParaRPr>
          </a:p>
          <a:p>
            <a:r>
              <a:rPr lang="ja-JP" altLang="en-US" sz="1600" b="1" cap="none" spc="0" smtClean="0">
                <a:ln w="0"/>
                <a:latin typeface="UD デジタル 教科書体 NK-R" panose="02020400000000000000" pitchFamily="18" charset="-128"/>
                <a:ea typeface="UD デジタル 教科書体 NK-R" panose="02020400000000000000" pitchFamily="18" charset="-128"/>
              </a:rPr>
              <a:t>　</a:t>
            </a: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dirty="0" smtClean="0">
              <a:ln w="0"/>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dirty="0" smtClean="0">
              <a:ln w="0"/>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ja-JP" altLang="en-US" sz="1600" b="1" cap="none" spc="0" dirty="0">
              <a:ln w="0"/>
              <a:latin typeface="UD デジタル 教科書体 NK-R" panose="02020400000000000000" pitchFamily="18" charset="-128"/>
              <a:ea typeface="UD デジタル 教科書体 NK-R" panose="02020400000000000000" pitchFamily="18" charset="-128"/>
            </a:endParaRPr>
          </a:p>
        </p:txBody>
      </p:sp>
      <p:graphicFrame>
        <p:nvGraphicFramePr>
          <p:cNvPr id="7" name="表 6"/>
          <p:cNvGraphicFramePr>
            <a:graphicFrameLocks noGrp="1"/>
          </p:cNvGraphicFramePr>
          <p:nvPr>
            <p:extLst>
              <p:ext uri="{D42A27DB-BD31-4B8C-83A1-F6EECF244321}">
                <p14:modId xmlns:p14="http://schemas.microsoft.com/office/powerpoint/2010/main" val="617999120"/>
              </p:ext>
            </p:extLst>
          </p:nvPr>
        </p:nvGraphicFramePr>
        <p:xfrm>
          <a:off x="-2" y="8031480"/>
          <a:ext cx="6858000" cy="1112520"/>
        </p:xfrm>
        <a:graphic>
          <a:graphicData uri="http://schemas.openxmlformats.org/drawingml/2006/table">
            <a:tbl>
              <a:tblPr firstRow="1" bandRow="1">
                <a:tableStyleId>{5C22544A-7EE6-4342-B048-85BDC9FD1C3A}</a:tableStyleId>
              </a:tblPr>
              <a:tblGrid>
                <a:gridCol w="2107098">
                  <a:extLst>
                    <a:ext uri="{9D8B030D-6E8A-4147-A177-3AD203B41FA5}">
                      <a16:colId xmlns:a16="http://schemas.microsoft.com/office/drawing/2014/main" val="2834138484"/>
                    </a:ext>
                  </a:extLst>
                </a:gridCol>
                <a:gridCol w="4750902">
                  <a:extLst>
                    <a:ext uri="{9D8B030D-6E8A-4147-A177-3AD203B41FA5}">
                      <a16:colId xmlns:a16="http://schemas.microsoft.com/office/drawing/2014/main" val="1040225843"/>
                    </a:ext>
                  </a:extLst>
                </a:gridCol>
              </a:tblGrid>
              <a:tr h="370840">
                <a:tc>
                  <a:txBody>
                    <a:bodyPr/>
                    <a:lstStyle/>
                    <a:p>
                      <a:r>
                        <a:rPr kumimoji="1" lang="ja-JP" altLang="en-US" dirty="0" smtClean="0">
                          <a:latin typeface="UD デジタル 教科書体 NK-R" panose="02020400000000000000" pitchFamily="18" charset="-128"/>
                          <a:ea typeface="UD デジタル 教科書体 NK-R" panose="02020400000000000000" pitchFamily="18" charset="-128"/>
                        </a:rPr>
                        <a:t>団体名（所在地）</a:t>
                      </a:r>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r>
                        <a:rPr kumimoji="1" lang="ja-JP" altLang="en-US" dirty="0" smtClean="0">
                          <a:latin typeface="UD デジタル 教科書体 NK-R" panose="02020400000000000000" pitchFamily="18" charset="-128"/>
                          <a:ea typeface="UD デジタル 教科書体 NK-R" panose="02020400000000000000" pitchFamily="18" charset="-128"/>
                        </a:rPr>
                        <a:t>　　　　　　　　　　　　　（　　　　　　）</a:t>
                      </a:r>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tc>
                <a:extLst>
                  <a:ext uri="{0D108BD9-81ED-4DB2-BD59-A6C34878D82A}">
                    <a16:rowId xmlns:a16="http://schemas.microsoft.com/office/drawing/2014/main" val="3683721797"/>
                  </a:ext>
                </a:extLst>
              </a:tr>
              <a:tr h="370840">
                <a:tc>
                  <a:txBody>
                    <a:bodyPr/>
                    <a:lstStyle/>
                    <a:p>
                      <a:r>
                        <a:rPr kumimoji="1" lang="ja-JP" altLang="en-US" dirty="0" smtClean="0">
                          <a:latin typeface="UD デジタル 教科書体 NK-R" panose="02020400000000000000" pitchFamily="18" charset="-128"/>
                          <a:ea typeface="UD デジタル 教科書体 NK-R" panose="02020400000000000000" pitchFamily="18" charset="-128"/>
                        </a:rPr>
                        <a:t>設立（活動開始）年</a:t>
                      </a:r>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tc>
                <a:extLst>
                  <a:ext uri="{0D108BD9-81ED-4DB2-BD59-A6C34878D82A}">
                    <a16:rowId xmlns:a16="http://schemas.microsoft.com/office/drawing/2014/main" val="2537627623"/>
                  </a:ext>
                </a:extLst>
              </a:tr>
              <a:tr h="370840">
                <a:tc>
                  <a:txBody>
                    <a:bodyPr/>
                    <a:lstStyle/>
                    <a:p>
                      <a:r>
                        <a:rPr kumimoji="1" lang="ja-JP" altLang="en-US" dirty="0" smtClean="0">
                          <a:latin typeface="UD デジタル 教科書体 NK-R" panose="02020400000000000000" pitchFamily="18" charset="-128"/>
                          <a:ea typeface="UD デジタル 教科書体 NK-R" panose="02020400000000000000" pitchFamily="18" charset="-128"/>
                        </a:rPr>
                        <a:t>主な活動</a:t>
                      </a:r>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tc>
                <a:extLst>
                  <a:ext uri="{0D108BD9-81ED-4DB2-BD59-A6C34878D82A}">
                    <a16:rowId xmlns:a16="http://schemas.microsoft.com/office/drawing/2014/main" val="3391823541"/>
                  </a:ext>
                </a:extLst>
              </a:tr>
            </a:tbl>
          </a:graphicData>
        </a:graphic>
      </p:graphicFrame>
      <p:sp>
        <p:nvSpPr>
          <p:cNvPr id="8" name="正方形/長方形 7"/>
          <p:cNvSpPr/>
          <p:nvPr/>
        </p:nvSpPr>
        <p:spPr>
          <a:xfrm>
            <a:off x="89451" y="3313712"/>
            <a:ext cx="3226244" cy="2062103"/>
          </a:xfrm>
          <a:prstGeom prst="rect">
            <a:avLst/>
          </a:prstGeom>
          <a:solidFill>
            <a:schemeClr val="bg1"/>
          </a:solidFill>
          <a:ln w="38100">
            <a:solidFill>
              <a:schemeClr val="accent1">
                <a:lumMod val="60000"/>
                <a:lumOff val="40000"/>
              </a:schemeClr>
            </a:solidFill>
          </a:ln>
        </p:spPr>
        <p:txBody>
          <a:bodyPr wrap="square" lIns="91440" tIns="45720" rIns="91440" bIns="45720">
            <a:spAutoFit/>
          </a:bodyPr>
          <a:lstStyle/>
          <a:p>
            <a:r>
              <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a:t>
            </a:r>
            <a:r>
              <a:rPr lang="ja-JP" altLang="en-US"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活動場所（市町村）</a:t>
            </a:r>
            <a:r>
              <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a:t>
            </a:r>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ja-JP" altLang="en-US"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p:txBody>
      </p:sp>
      <p:sp>
        <p:nvSpPr>
          <p:cNvPr id="10" name="正方形/長方形 9"/>
          <p:cNvSpPr/>
          <p:nvPr/>
        </p:nvSpPr>
        <p:spPr>
          <a:xfrm>
            <a:off x="3542303" y="3313712"/>
            <a:ext cx="3226244" cy="2062103"/>
          </a:xfrm>
          <a:prstGeom prst="rect">
            <a:avLst/>
          </a:prstGeom>
          <a:solidFill>
            <a:schemeClr val="bg1"/>
          </a:solidFill>
          <a:ln w="38100">
            <a:solidFill>
              <a:schemeClr val="accent1">
                <a:lumMod val="60000"/>
                <a:lumOff val="40000"/>
              </a:schemeClr>
            </a:solidFill>
          </a:ln>
        </p:spPr>
        <p:txBody>
          <a:bodyPr wrap="square" lIns="91440" tIns="45720" rIns="91440" bIns="45720">
            <a:spAutoFit/>
          </a:bodyPr>
          <a:lstStyle/>
          <a:p>
            <a:r>
              <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a:t>
            </a:r>
            <a:r>
              <a:rPr lang="ja-JP" altLang="en-US"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寄付</a:t>
            </a:r>
            <a:r>
              <a:rPr lang="ja-JP" altLang="en-US"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金の主な用途</a:t>
            </a:r>
            <a:r>
              <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a:t>
            </a:r>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ja-JP" altLang="en-US"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p:txBody>
      </p:sp>
      <p:sp>
        <p:nvSpPr>
          <p:cNvPr id="11" name="正方形/長方形 10"/>
          <p:cNvSpPr/>
          <p:nvPr/>
        </p:nvSpPr>
        <p:spPr>
          <a:xfrm>
            <a:off x="89451" y="5622036"/>
            <a:ext cx="3226244" cy="2062103"/>
          </a:xfrm>
          <a:prstGeom prst="rect">
            <a:avLst/>
          </a:prstGeom>
          <a:solidFill>
            <a:schemeClr val="bg1"/>
          </a:solidFill>
          <a:ln w="38100">
            <a:solidFill>
              <a:schemeClr val="accent1">
                <a:lumMod val="60000"/>
                <a:lumOff val="40000"/>
              </a:schemeClr>
            </a:solidFill>
          </a:ln>
        </p:spPr>
        <p:txBody>
          <a:bodyPr wrap="square" lIns="91440" tIns="45720" rIns="91440" bIns="45720">
            <a:spAutoFit/>
          </a:bodyPr>
          <a:lstStyle/>
          <a:p>
            <a:r>
              <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a:t>
            </a:r>
            <a:r>
              <a:rPr lang="ja-JP" altLang="en-US"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企業との連携</a:t>
            </a:r>
            <a:r>
              <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a:t>
            </a:r>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ja-JP" altLang="en-US"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p:txBody>
      </p:sp>
      <p:sp>
        <p:nvSpPr>
          <p:cNvPr id="12" name="正方形/長方形 11"/>
          <p:cNvSpPr/>
          <p:nvPr/>
        </p:nvSpPr>
        <p:spPr>
          <a:xfrm>
            <a:off x="3542303" y="5622035"/>
            <a:ext cx="3226244" cy="2062103"/>
          </a:xfrm>
          <a:prstGeom prst="rect">
            <a:avLst/>
          </a:prstGeom>
          <a:solidFill>
            <a:schemeClr val="bg1"/>
          </a:solidFill>
          <a:ln w="9525">
            <a:solidFill>
              <a:schemeClr val="tx1"/>
            </a:solidFill>
            <a:prstDash val="sysDot"/>
          </a:ln>
        </p:spPr>
        <p:txBody>
          <a:bodyPr wrap="square" lIns="91440" tIns="45720" rIns="91440" bIns="45720" anchor="ctr">
            <a:spAutoFit/>
          </a:bodyPr>
          <a:lstStyle/>
          <a:p>
            <a:pPr algn="ctr"/>
            <a:endParaRPr lang="en-US" altLang="ja-JP" sz="1600" b="1" dirty="0" smtClean="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smtClean="0">
              <a:ln w="0"/>
              <a:latin typeface="UD デジタル 教科書体 NK-R" panose="02020400000000000000" pitchFamily="18" charset="-128"/>
              <a:ea typeface="UD デジタル 教科書体 NK-R" panose="02020400000000000000" pitchFamily="18" charset="-128"/>
            </a:endParaRPr>
          </a:p>
          <a:p>
            <a:pPr algn="ctr"/>
            <a:r>
              <a:rPr lang="ja-JP" altLang="en-US" sz="1600" b="1" dirty="0" smtClean="0">
                <a:ln w="0"/>
                <a:solidFill>
                  <a:schemeClr val="bg1">
                    <a:lumMod val="50000"/>
                  </a:schemeClr>
                </a:solidFill>
                <a:latin typeface="UD デジタル 教科書体 NK-R" panose="02020400000000000000" pitchFamily="18" charset="-128"/>
                <a:ea typeface="UD デジタル 教科書体 NK-R" panose="02020400000000000000" pitchFamily="18" charset="-128"/>
              </a:rPr>
              <a:t>活動</a:t>
            </a:r>
            <a:r>
              <a:rPr lang="ja-JP" altLang="en-US" sz="1600" b="1" dirty="0">
                <a:ln w="0"/>
                <a:solidFill>
                  <a:schemeClr val="bg1">
                    <a:lumMod val="50000"/>
                  </a:schemeClr>
                </a:solidFill>
                <a:latin typeface="UD デジタル 教科書体 NK-R" panose="02020400000000000000" pitchFamily="18" charset="-128"/>
                <a:ea typeface="UD デジタル 教科書体 NK-R" panose="02020400000000000000" pitchFamily="18" charset="-128"/>
              </a:rPr>
              <a:t>の様子が分かる</a:t>
            </a:r>
            <a:r>
              <a:rPr lang="ja-JP" altLang="en-US" sz="1600" b="1" dirty="0" smtClean="0">
                <a:ln w="0"/>
                <a:solidFill>
                  <a:schemeClr val="bg1">
                    <a:lumMod val="50000"/>
                  </a:schemeClr>
                </a:solidFill>
                <a:latin typeface="UD デジタル 教科書体 NK-R" panose="02020400000000000000" pitchFamily="18" charset="-128"/>
                <a:ea typeface="UD デジタル 教科書体 NK-R" panose="02020400000000000000" pitchFamily="18" charset="-128"/>
              </a:rPr>
              <a:t>写真</a:t>
            </a:r>
            <a:endParaRPr lang="en-US" altLang="ja-JP" sz="1600" b="1" dirty="0" smtClean="0">
              <a:ln w="0"/>
              <a:solidFill>
                <a:schemeClr val="bg1">
                  <a:lumMod val="50000"/>
                </a:schemeClr>
              </a:solidFill>
              <a:latin typeface="UD デジタル 教科書体 NK-R" panose="02020400000000000000" pitchFamily="18" charset="-128"/>
              <a:ea typeface="UD デジタル 教科書体 NK-R" panose="02020400000000000000" pitchFamily="18" charset="-128"/>
            </a:endParaRPr>
          </a:p>
          <a:p>
            <a:pPr algn="ctr"/>
            <a:endParaRPr lang="en-US" altLang="ja-JP" sz="1600" b="1" cap="none" spc="0" dirty="0" smtClean="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231373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4937759" cy="369332"/>
          </a:xfrm>
          <a:prstGeom prst="rect">
            <a:avLst/>
          </a:prstGeom>
          <a:noFill/>
        </p:spPr>
        <p:txBody>
          <a:bodyPr wrap="square" lIns="91440" tIns="45720" rIns="91440" bIns="45720">
            <a:spAutoFit/>
          </a:bodyPr>
          <a:lstStyle/>
          <a:p>
            <a:r>
              <a:rPr lang="ja-JP" altLang="en-US" dirty="0">
                <a:ln w="0"/>
                <a:latin typeface="UD デジタル 教科書体 NK-R" panose="02020400000000000000" pitchFamily="18" charset="-128"/>
                <a:ea typeface="UD デジタル 教科書体 NK-R" panose="02020400000000000000" pitchFamily="18" charset="-128"/>
              </a:rPr>
              <a:t>特定非営利活動</a:t>
            </a:r>
            <a:r>
              <a:rPr lang="ja-JP" altLang="en-US" dirty="0" smtClean="0">
                <a:ln w="0"/>
                <a:latin typeface="UD デジタル 教科書体 NK-R" panose="02020400000000000000" pitchFamily="18" charset="-128"/>
                <a:ea typeface="UD デジタル 教科書体 NK-R" panose="02020400000000000000" pitchFamily="18" charset="-128"/>
              </a:rPr>
              <a:t>法人○○○○○○○○</a:t>
            </a:r>
            <a:endParaRPr lang="ja-JP" altLang="en-US" sz="2000"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 name="正方形/長方形 4"/>
          <p:cNvSpPr/>
          <p:nvPr/>
        </p:nvSpPr>
        <p:spPr>
          <a:xfrm>
            <a:off x="0" y="369332"/>
            <a:ext cx="6857999" cy="400110"/>
          </a:xfrm>
          <a:prstGeom prst="rect">
            <a:avLst/>
          </a:prstGeom>
          <a:solidFill>
            <a:schemeClr val="accent1">
              <a:lumMod val="60000"/>
              <a:lumOff val="40000"/>
            </a:schemeClr>
          </a:solidFill>
          <a:ln>
            <a:solidFill>
              <a:schemeClr val="accent1">
                <a:lumMod val="60000"/>
                <a:lumOff val="40000"/>
              </a:schemeClr>
            </a:solidFill>
          </a:ln>
        </p:spPr>
        <p:txBody>
          <a:bodyPr wrap="square" lIns="91440" tIns="45720" rIns="91440" bIns="45720">
            <a:spAutoFit/>
          </a:bodyPr>
          <a:lstStyle/>
          <a:p>
            <a:r>
              <a:rPr lang="ja-JP" altLang="en-US" sz="2000" b="1" dirty="0">
                <a:ln w="0"/>
                <a:solidFill>
                  <a:schemeClr val="bg1"/>
                </a:solidFill>
                <a:latin typeface="UD デジタル 教科書体 NK-R" panose="02020400000000000000" pitchFamily="18" charset="-128"/>
                <a:ea typeface="UD デジタル 教科書体 NK-R" panose="02020400000000000000" pitchFamily="18" charset="-128"/>
              </a:rPr>
              <a:t>親子で</a:t>
            </a:r>
            <a:r>
              <a:rPr lang="ja-JP" altLang="en-US" sz="2000" b="1" dirty="0" smtClean="0">
                <a:ln w="0"/>
                <a:solidFill>
                  <a:schemeClr val="bg1"/>
                </a:solidFill>
                <a:latin typeface="UD デジタル 教科書体 NK-R" panose="02020400000000000000" pitchFamily="18" charset="-128"/>
                <a:ea typeface="UD デジタル 教科書体 NK-R" panose="02020400000000000000" pitchFamily="18" charset="-128"/>
              </a:rPr>
              <a:t>学ぶ環境体験学習会</a:t>
            </a:r>
            <a:endParaRPr lang="ja-JP" altLang="en-US" sz="2000" b="1" cap="none" spc="0" dirty="0">
              <a:ln w="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6" name="正方形/長方形 5"/>
          <p:cNvSpPr/>
          <p:nvPr/>
        </p:nvSpPr>
        <p:spPr>
          <a:xfrm>
            <a:off x="89451" y="870562"/>
            <a:ext cx="6679096" cy="2308324"/>
          </a:xfrm>
          <a:prstGeom prst="rect">
            <a:avLst/>
          </a:prstGeom>
          <a:solidFill>
            <a:schemeClr val="bg1"/>
          </a:solidFill>
          <a:ln w="38100">
            <a:solidFill>
              <a:schemeClr val="accent1">
                <a:lumMod val="60000"/>
                <a:lumOff val="40000"/>
              </a:schemeClr>
            </a:solidFill>
          </a:ln>
        </p:spPr>
        <p:txBody>
          <a:bodyPr wrap="square" lIns="91440" tIns="45720" rIns="91440" bIns="45720">
            <a:spAutoFit/>
          </a:bodyPr>
          <a:lstStyle/>
          <a:p>
            <a:r>
              <a:rPr lang="ja-JP" altLang="en-US" sz="1600" b="1" cap="none" spc="0" dirty="0" smtClean="0">
                <a:ln w="0"/>
                <a:latin typeface="UD デジタル 教科書体 NK-R" panose="02020400000000000000" pitchFamily="18" charset="-128"/>
                <a:ea typeface="UD デジタル 教科書体 NK-R" panose="02020400000000000000" pitchFamily="18" charset="-128"/>
              </a:rPr>
              <a:t>・□□川の棲む在来生物を見つけよう！</a:t>
            </a:r>
            <a:endParaRPr lang="en-US" altLang="ja-JP" sz="1600" b="1" cap="none" spc="0" dirty="0" smtClean="0">
              <a:ln w="0"/>
              <a:latin typeface="UD デジタル 教科書体 NK-R" panose="02020400000000000000" pitchFamily="18" charset="-128"/>
              <a:ea typeface="UD デジタル 教科書体 NK-R" panose="02020400000000000000" pitchFamily="18" charset="-128"/>
            </a:endParaRPr>
          </a:p>
          <a:p>
            <a:r>
              <a:rPr lang="ja-JP" altLang="en-US" sz="1600" b="1" dirty="0" smtClean="0">
                <a:ln w="0"/>
                <a:latin typeface="UD デジタル 教科書体 NK-R" panose="02020400000000000000" pitchFamily="18" charset="-128"/>
                <a:ea typeface="UD デジタル 教科書体 NK-R" panose="02020400000000000000" pitchFamily="18" charset="-128"/>
              </a:rPr>
              <a:t>□□川には本来どのような在来種が棲んでいたのか、また、時代の変遷とともに現在はどのような生物が棲んでいるのかについて、親子で捕獲を体験をしながら環境問題について学ぶイベントを開催します。</a:t>
            </a:r>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dirty="0" smtClean="0">
                <a:ln w="0"/>
                <a:latin typeface="UD デジタル 教科書体 NK-R" panose="02020400000000000000" pitchFamily="18" charset="-128"/>
                <a:ea typeface="UD デジタル 教科書体 NK-R" panose="02020400000000000000" pitchFamily="18" charset="-128"/>
              </a:rPr>
              <a:t>また、□□川のほか県内の自然環境について長年研究をしてきた○○氏を講師にむかえ、○○について楽しく解説します。</a:t>
            </a: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dirty="0" smtClean="0">
              <a:ln w="0"/>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ja-JP" altLang="en-US" sz="1600" b="1" cap="none" spc="0" dirty="0">
              <a:ln w="0"/>
              <a:latin typeface="UD デジタル 教科書体 NK-R" panose="02020400000000000000" pitchFamily="18" charset="-128"/>
              <a:ea typeface="UD デジタル 教科書体 NK-R" panose="02020400000000000000" pitchFamily="18" charset="-128"/>
            </a:endParaRPr>
          </a:p>
        </p:txBody>
      </p:sp>
      <p:graphicFrame>
        <p:nvGraphicFramePr>
          <p:cNvPr id="7" name="表 6"/>
          <p:cNvGraphicFramePr>
            <a:graphicFrameLocks noGrp="1"/>
          </p:cNvGraphicFramePr>
          <p:nvPr>
            <p:extLst>
              <p:ext uri="{D42A27DB-BD31-4B8C-83A1-F6EECF244321}">
                <p14:modId xmlns:p14="http://schemas.microsoft.com/office/powerpoint/2010/main" val="4033482227"/>
              </p:ext>
            </p:extLst>
          </p:nvPr>
        </p:nvGraphicFramePr>
        <p:xfrm>
          <a:off x="-2" y="7651794"/>
          <a:ext cx="6858000" cy="1492206"/>
        </p:xfrm>
        <a:graphic>
          <a:graphicData uri="http://schemas.openxmlformats.org/drawingml/2006/table">
            <a:tbl>
              <a:tblPr firstRow="1" bandRow="1">
                <a:tableStyleId>{5C22544A-7EE6-4342-B048-85BDC9FD1C3A}</a:tableStyleId>
              </a:tblPr>
              <a:tblGrid>
                <a:gridCol w="2107098">
                  <a:extLst>
                    <a:ext uri="{9D8B030D-6E8A-4147-A177-3AD203B41FA5}">
                      <a16:colId xmlns:a16="http://schemas.microsoft.com/office/drawing/2014/main" val="2834138484"/>
                    </a:ext>
                  </a:extLst>
                </a:gridCol>
                <a:gridCol w="4750902">
                  <a:extLst>
                    <a:ext uri="{9D8B030D-6E8A-4147-A177-3AD203B41FA5}">
                      <a16:colId xmlns:a16="http://schemas.microsoft.com/office/drawing/2014/main" val="1040225843"/>
                    </a:ext>
                  </a:extLst>
                </a:gridCol>
              </a:tblGrid>
              <a:tr h="434127">
                <a:tc>
                  <a:txBody>
                    <a:bodyPr/>
                    <a:lstStyle/>
                    <a:p>
                      <a:r>
                        <a:rPr kumimoji="1" lang="ja-JP" altLang="en-US" dirty="0" smtClean="0">
                          <a:latin typeface="UD デジタル 教科書体 NK-R" panose="02020400000000000000" pitchFamily="18" charset="-128"/>
                          <a:ea typeface="UD デジタル 教科書体 NK-R" panose="02020400000000000000" pitchFamily="18" charset="-128"/>
                        </a:rPr>
                        <a:t>団体名（所在地）</a:t>
                      </a:r>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r>
                        <a:rPr kumimoji="1" lang="ja-JP" altLang="en-US" dirty="0" smtClean="0">
                          <a:latin typeface="UD デジタル 教科書体 NK-R" panose="02020400000000000000" pitchFamily="18" charset="-128"/>
                          <a:ea typeface="UD デジタル 教科書体 NK-R" panose="02020400000000000000" pitchFamily="18" charset="-128"/>
                        </a:rPr>
                        <a:t>特定非営利活動法人○○○○○（水戸市）</a:t>
                      </a:r>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tc>
                <a:extLst>
                  <a:ext uri="{0D108BD9-81ED-4DB2-BD59-A6C34878D82A}">
                    <a16:rowId xmlns:a16="http://schemas.microsoft.com/office/drawing/2014/main" val="3683721797"/>
                  </a:ext>
                </a:extLst>
              </a:tr>
              <a:tr h="406328">
                <a:tc>
                  <a:txBody>
                    <a:bodyPr/>
                    <a:lstStyle/>
                    <a:p>
                      <a:r>
                        <a:rPr kumimoji="1" lang="ja-JP" altLang="en-US" dirty="0" smtClean="0">
                          <a:latin typeface="UD デジタル 教科書体 NK-R" panose="02020400000000000000" pitchFamily="18" charset="-128"/>
                          <a:ea typeface="UD デジタル 教科書体 NK-R" panose="02020400000000000000" pitchFamily="18" charset="-128"/>
                        </a:rPr>
                        <a:t>設立（活動開始）年</a:t>
                      </a:r>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r>
                        <a:rPr kumimoji="1" lang="ja-JP" altLang="en-US" dirty="0" smtClean="0">
                          <a:latin typeface="UD デジタル 教科書体 NK-R" panose="02020400000000000000" pitchFamily="18" charset="-128"/>
                          <a:ea typeface="UD デジタル 教科書体 NK-R" panose="02020400000000000000" pitchFamily="18" charset="-128"/>
                        </a:rPr>
                        <a:t>２０２１年４月</a:t>
                      </a:r>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tc>
                <a:extLst>
                  <a:ext uri="{0D108BD9-81ED-4DB2-BD59-A6C34878D82A}">
                    <a16:rowId xmlns:a16="http://schemas.microsoft.com/office/drawing/2014/main" val="2537627623"/>
                  </a:ext>
                </a:extLst>
              </a:tr>
              <a:tr h="651751">
                <a:tc>
                  <a:txBody>
                    <a:bodyPr/>
                    <a:lstStyle/>
                    <a:p>
                      <a:r>
                        <a:rPr kumimoji="1" lang="ja-JP" altLang="en-US" dirty="0" smtClean="0">
                          <a:latin typeface="UD デジタル 教科書体 NK-R" panose="02020400000000000000" pitchFamily="18" charset="-128"/>
                          <a:ea typeface="UD デジタル 教科書体 NK-R" panose="02020400000000000000" pitchFamily="18" charset="-128"/>
                        </a:rPr>
                        <a:t>主な活動</a:t>
                      </a:r>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r>
                        <a:rPr kumimoji="1" lang="ja-JP" altLang="en-US" dirty="0" smtClean="0">
                          <a:latin typeface="UD デジタル 教科書体 NK-R" panose="02020400000000000000" pitchFamily="18" charset="-128"/>
                          <a:ea typeface="UD デジタル 教科書体 NK-R" panose="02020400000000000000" pitchFamily="18" charset="-128"/>
                        </a:rPr>
                        <a:t>・小・中学生を対象とした環境学習会</a:t>
                      </a:r>
                      <a:endParaRPr kumimoji="1" lang="en-US" altLang="ja-JP" dirty="0" smtClean="0">
                        <a:latin typeface="UD デジタル 教科書体 NK-R" panose="02020400000000000000" pitchFamily="18" charset="-128"/>
                        <a:ea typeface="UD デジタル 教科書体 NK-R" panose="02020400000000000000" pitchFamily="18" charset="-128"/>
                      </a:endParaRPr>
                    </a:p>
                    <a:p>
                      <a:r>
                        <a:rPr kumimoji="1" lang="ja-JP" altLang="en-US" dirty="0" smtClean="0">
                          <a:latin typeface="UD デジタル 教科書体 NK-R" panose="02020400000000000000" pitchFamily="18" charset="-128"/>
                          <a:ea typeface="UD デジタル 教科書体 NK-R" panose="02020400000000000000" pitchFamily="18" charset="-128"/>
                        </a:rPr>
                        <a:t>・高校生を対象とした環境に関する出張授業</a:t>
                      </a:r>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tc>
                <a:extLst>
                  <a:ext uri="{0D108BD9-81ED-4DB2-BD59-A6C34878D82A}">
                    <a16:rowId xmlns:a16="http://schemas.microsoft.com/office/drawing/2014/main" val="3391823541"/>
                  </a:ext>
                </a:extLst>
              </a:tr>
            </a:tbl>
          </a:graphicData>
        </a:graphic>
      </p:graphicFrame>
      <p:sp>
        <p:nvSpPr>
          <p:cNvPr id="8" name="正方形/長方形 7"/>
          <p:cNvSpPr/>
          <p:nvPr/>
        </p:nvSpPr>
        <p:spPr>
          <a:xfrm>
            <a:off x="89451" y="3313712"/>
            <a:ext cx="3226244" cy="1815882"/>
          </a:xfrm>
          <a:prstGeom prst="rect">
            <a:avLst/>
          </a:prstGeom>
          <a:solidFill>
            <a:schemeClr val="bg1"/>
          </a:solidFill>
          <a:ln w="38100">
            <a:solidFill>
              <a:schemeClr val="accent1">
                <a:lumMod val="60000"/>
                <a:lumOff val="40000"/>
              </a:schemeClr>
            </a:solidFill>
          </a:ln>
        </p:spPr>
        <p:txBody>
          <a:bodyPr wrap="square" lIns="91440" tIns="45720" rIns="91440" bIns="45720">
            <a:spAutoFit/>
          </a:bodyPr>
          <a:lstStyle/>
          <a:p>
            <a:r>
              <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a:t>
            </a:r>
            <a:r>
              <a:rPr lang="ja-JP" altLang="en-US"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活動場所（市町村）</a:t>
            </a:r>
            <a:r>
              <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a:t>
            </a:r>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r>
              <a:rPr lang="ja-JP" altLang="en-US"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・□□川（○○市▲▲地内）</a:t>
            </a:r>
            <a:endParaRPr lang="en-US" altLang="ja-JP"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r>
              <a:rPr lang="ja-JP" altLang="en-US"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・涸沼（○○市△△地内）</a:t>
            </a:r>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r>
              <a:rPr lang="ja-JP" altLang="en-US"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・霞ヶ浦（□□市▼▼地内）</a:t>
            </a:r>
            <a:endParaRPr lang="en-US" altLang="ja-JP"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r>
              <a:rPr lang="ja-JP" altLang="en-US"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ほか</a:t>
            </a:r>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p:txBody>
      </p:sp>
      <p:sp>
        <p:nvSpPr>
          <p:cNvPr id="10" name="正方形/長方形 9"/>
          <p:cNvSpPr/>
          <p:nvPr/>
        </p:nvSpPr>
        <p:spPr>
          <a:xfrm>
            <a:off x="3542303" y="3313712"/>
            <a:ext cx="3226244" cy="1815882"/>
          </a:xfrm>
          <a:prstGeom prst="rect">
            <a:avLst/>
          </a:prstGeom>
          <a:solidFill>
            <a:schemeClr val="bg1"/>
          </a:solidFill>
          <a:ln w="38100">
            <a:solidFill>
              <a:schemeClr val="accent1">
                <a:lumMod val="60000"/>
                <a:lumOff val="40000"/>
              </a:schemeClr>
            </a:solidFill>
          </a:ln>
        </p:spPr>
        <p:txBody>
          <a:bodyPr wrap="square" lIns="91440" tIns="45720" rIns="91440" bIns="45720">
            <a:spAutoFit/>
          </a:bodyPr>
          <a:lstStyle/>
          <a:p>
            <a:r>
              <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a:t>
            </a:r>
            <a:r>
              <a:rPr lang="ja-JP" altLang="en-US"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寄付</a:t>
            </a:r>
            <a:r>
              <a:rPr lang="ja-JP" altLang="en-US"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金の主な用途</a:t>
            </a:r>
            <a:r>
              <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a:t>
            </a:r>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r>
              <a:rPr lang="ja-JP" altLang="en-US"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・学習用虫捕りあみ、虫捕りかご</a:t>
            </a:r>
            <a:endParaRPr lang="en-US" altLang="ja-JP"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r>
              <a:rPr lang="ja-JP" altLang="en-US"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・チラシ作成などの広告費</a:t>
            </a:r>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p:txBody>
      </p:sp>
      <p:sp>
        <p:nvSpPr>
          <p:cNvPr id="11" name="正方形/長方形 10"/>
          <p:cNvSpPr/>
          <p:nvPr/>
        </p:nvSpPr>
        <p:spPr>
          <a:xfrm>
            <a:off x="89451" y="5359644"/>
            <a:ext cx="3226244" cy="2062103"/>
          </a:xfrm>
          <a:prstGeom prst="rect">
            <a:avLst/>
          </a:prstGeom>
          <a:solidFill>
            <a:schemeClr val="bg1"/>
          </a:solidFill>
          <a:ln w="38100">
            <a:solidFill>
              <a:schemeClr val="accent1">
                <a:lumMod val="60000"/>
                <a:lumOff val="40000"/>
              </a:schemeClr>
            </a:solidFill>
          </a:ln>
        </p:spPr>
        <p:txBody>
          <a:bodyPr wrap="square" lIns="91440" tIns="45720" rIns="91440" bIns="45720">
            <a:spAutoFit/>
          </a:bodyPr>
          <a:lstStyle/>
          <a:p>
            <a:r>
              <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a:t>
            </a:r>
            <a:r>
              <a:rPr lang="ja-JP" altLang="en-US"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企業との連携</a:t>
            </a:r>
            <a:r>
              <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a:t>
            </a:r>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r>
              <a:rPr lang="ja-JP" altLang="en-US"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・各種活動に関して、ボランティアスタッフとしての参加が可能です。</a:t>
            </a:r>
            <a:endParaRPr lang="en-US" altLang="ja-JP" sz="1600" b="1"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r>
              <a:rPr lang="ja-JP" altLang="en-US"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rPr>
              <a:t>・また、環境学習体験会で企業様ブースを設置していただくことも可能です。</a:t>
            </a:r>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smtClean="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p:txBody>
      </p:sp>
      <p:sp>
        <p:nvSpPr>
          <p:cNvPr id="12" name="正方形/長方形 11"/>
          <p:cNvSpPr/>
          <p:nvPr/>
        </p:nvSpPr>
        <p:spPr>
          <a:xfrm>
            <a:off x="3542303" y="5359643"/>
            <a:ext cx="3226244" cy="2062103"/>
          </a:xfrm>
          <a:prstGeom prst="rect">
            <a:avLst/>
          </a:prstGeom>
          <a:solidFill>
            <a:schemeClr val="bg1"/>
          </a:solidFill>
          <a:ln w="9525">
            <a:solidFill>
              <a:schemeClr val="tx1"/>
            </a:solidFill>
            <a:prstDash val="sysDot"/>
          </a:ln>
        </p:spPr>
        <p:txBody>
          <a:bodyPr wrap="square" lIns="91440" tIns="45720" rIns="91440" bIns="45720" anchor="ctr">
            <a:spAutoFit/>
          </a:bodyPr>
          <a:lstStyle/>
          <a:p>
            <a:pPr algn="ctr"/>
            <a:endParaRPr lang="en-US" altLang="ja-JP" sz="1600" b="1" dirty="0" smtClean="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smtClean="0">
              <a:ln w="0"/>
              <a:latin typeface="UD デジタル 教科書体 NK-R" panose="02020400000000000000" pitchFamily="18" charset="-128"/>
              <a:ea typeface="UD デジタル 教科書体 NK-R" panose="02020400000000000000" pitchFamily="18" charset="-128"/>
            </a:endParaRPr>
          </a:p>
          <a:p>
            <a:pPr algn="ctr"/>
            <a:r>
              <a:rPr lang="ja-JP" altLang="en-US" sz="1600" b="1" dirty="0" smtClean="0">
                <a:ln w="0"/>
                <a:solidFill>
                  <a:schemeClr val="bg1">
                    <a:lumMod val="50000"/>
                  </a:schemeClr>
                </a:solidFill>
                <a:latin typeface="UD デジタル 教科書体 NK-R" panose="02020400000000000000" pitchFamily="18" charset="-128"/>
                <a:ea typeface="UD デジタル 教科書体 NK-R" panose="02020400000000000000" pitchFamily="18" charset="-128"/>
              </a:rPr>
              <a:t>活動</a:t>
            </a:r>
            <a:r>
              <a:rPr lang="ja-JP" altLang="en-US" sz="1600" b="1" dirty="0">
                <a:ln w="0"/>
                <a:solidFill>
                  <a:schemeClr val="bg1">
                    <a:lumMod val="50000"/>
                  </a:schemeClr>
                </a:solidFill>
                <a:latin typeface="UD デジタル 教科書体 NK-R" panose="02020400000000000000" pitchFamily="18" charset="-128"/>
                <a:ea typeface="UD デジタル 教科書体 NK-R" panose="02020400000000000000" pitchFamily="18" charset="-128"/>
              </a:rPr>
              <a:t>の様子が分かる</a:t>
            </a:r>
            <a:r>
              <a:rPr lang="ja-JP" altLang="en-US" sz="1600" b="1" dirty="0" smtClean="0">
                <a:ln w="0"/>
                <a:solidFill>
                  <a:schemeClr val="bg1">
                    <a:lumMod val="50000"/>
                  </a:schemeClr>
                </a:solidFill>
                <a:latin typeface="UD デジタル 教科書体 NK-R" panose="02020400000000000000" pitchFamily="18" charset="-128"/>
                <a:ea typeface="UD デジタル 教科書体 NK-R" panose="02020400000000000000" pitchFamily="18" charset="-128"/>
              </a:rPr>
              <a:t>写真</a:t>
            </a:r>
            <a:endParaRPr lang="en-US" altLang="ja-JP" sz="1600" b="1" dirty="0" smtClean="0">
              <a:ln w="0"/>
              <a:solidFill>
                <a:schemeClr val="bg1">
                  <a:lumMod val="50000"/>
                </a:schemeClr>
              </a:solidFill>
              <a:latin typeface="UD デジタル 教科書体 NK-R" panose="02020400000000000000" pitchFamily="18" charset="-128"/>
              <a:ea typeface="UD デジタル 教科書体 NK-R" panose="02020400000000000000" pitchFamily="18" charset="-128"/>
            </a:endParaRPr>
          </a:p>
          <a:p>
            <a:pPr algn="ctr"/>
            <a:endParaRPr lang="en-US" altLang="ja-JP" sz="1600" b="1" cap="none" spc="0" dirty="0" smtClean="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p:txBody>
      </p:sp>
      <p:sp>
        <p:nvSpPr>
          <p:cNvPr id="13" name="正方形/長方形 12"/>
          <p:cNvSpPr/>
          <p:nvPr/>
        </p:nvSpPr>
        <p:spPr>
          <a:xfrm>
            <a:off x="5526156" y="83546"/>
            <a:ext cx="1146313" cy="369332"/>
          </a:xfrm>
          <a:prstGeom prst="rect">
            <a:avLst/>
          </a:prstGeom>
          <a:solidFill>
            <a:schemeClr val="bg1"/>
          </a:solidFill>
          <a:ln w="15875">
            <a:solidFill>
              <a:srgbClr val="FF0000"/>
            </a:solidFill>
          </a:ln>
        </p:spPr>
        <p:txBody>
          <a:bodyPr wrap="square" lIns="91440" tIns="45720" rIns="91440" bIns="45720">
            <a:spAutoFit/>
          </a:bodyPr>
          <a:lstStyle/>
          <a:p>
            <a:pPr algn="ctr"/>
            <a:r>
              <a:rPr lang="ja-JP" altLang="en-US" dirty="0">
                <a:ln w="0"/>
                <a:solidFill>
                  <a:srgbClr val="FF0000"/>
                </a:solidFill>
                <a:latin typeface="UD デジタル 教科書体 NK-R" panose="02020400000000000000" pitchFamily="18" charset="-128"/>
                <a:ea typeface="UD デジタル 教科書体 NK-R" panose="02020400000000000000" pitchFamily="18" charset="-128"/>
              </a:rPr>
              <a:t>記入例</a:t>
            </a:r>
            <a:endParaRPr lang="ja-JP" altLang="en-US" sz="2000" b="0" cap="none" spc="0" dirty="0">
              <a:ln w="0"/>
              <a:solidFill>
                <a:srgbClr val="FF0000"/>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76225707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TotalTime>
  <Words>368</Words>
  <Application>Microsoft Office PowerPoint</Application>
  <PresentationFormat>画面に合わせる (4:3)</PresentationFormat>
  <Paragraphs>70</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UD デジタル 教科書体 NK-R</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協働G</dc:creator>
  <cp:lastModifiedBy>Administrator</cp:lastModifiedBy>
  <cp:revision>8</cp:revision>
  <dcterms:created xsi:type="dcterms:W3CDTF">2025-03-14T01:22:39Z</dcterms:created>
  <dcterms:modified xsi:type="dcterms:W3CDTF">2025-03-24T05:22:51Z</dcterms:modified>
</cp:coreProperties>
</file>