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CD"/>
    <a:srgbClr val="FF65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2" autoAdjust="0"/>
    <p:restoredTop sz="94660"/>
  </p:normalViewPr>
  <p:slideViewPr>
    <p:cSldViewPr snapToGrid="0">
      <p:cViewPr varScale="1">
        <p:scale>
          <a:sx n="83" d="100"/>
          <a:sy n="83" d="100"/>
        </p:scale>
        <p:origin x="292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2514462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89337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06142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683128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549349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961658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344558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985513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453334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590332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8B168A9-DA89-44F0-98E7-541512932746}" type="datetimeFigureOut">
              <a:rPr kumimoji="1" lang="ja-JP" altLang="en-US" smtClean="0"/>
              <a:t>2026/6/5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1030885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68B168A9-DA89-44F0-98E7-541512932746}" type="datetimeFigureOut">
              <a:rPr kumimoji="1" lang="ja-JP" altLang="en-US" smtClean="0"/>
              <a:t>2026/6/5</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1DFB67B-2B81-47EC-A32A-A0C96056FF8F}" type="slidenum">
              <a:rPr kumimoji="1" lang="ja-JP" altLang="en-US" smtClean="0"/>
              <a:t>‹#›</a:t>
            </a:fld>
            <a:endParaRPr kumimoji="1" lang="ja-JP" altLang="en-US"/>
          </a:p>
        </p:txBody>
      </p:sp>
    </p:spTree>
    <p:extLst>
      <p:ext uri="{BB962C8B-B14F-4D97-AF65-F5344CB8AC3E}">
        <p14:creationId xmlns:p14="http://schemas.microsoft.com/office/powerpoint/2010/main" val="36914427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0"/>
            <a:ext cx="6768546" cy="369332"/>
          </a:xfrm>
          <a:prstGeom prst="rect">
            <a:avLst/>
          </a:prstGeom>
          <a:noFill/>
        </p:spPr>
        <p:txBody>
          <a:bodyPr wrap="square" lIns="91440" tIns="45720" rIns="91440" bIns="45720">
            <a:spAutoFit/>
          </a:bodyPr>
          <a:lstStyle/>
          <a:p>
            <a:r>
              <a:rPr lang="ja-JP" altLang="en-US" b="0" cap="none" spc="0" dirty="0">
                <a:ln w="0"/>
                <a:solidFill>
                  <a:schemeClr val="tx1"/>
                </a:solidFill>
                <a:latin typeface="UD デジタル 教科書体 NK-R" panose="02020400000000000000" pitchFamily="18" charset="-128"/>
                <a:ea typeface="UD デジタル 教科書体 NK-R" panose="02020400000000000000" pitchFamily="18" charset="-128"/>
              </a:rPr>
              <a:t>団体名</a:t>
            </a:r>
            <a:endParaRPr lang="ja-JP" altLang="en-US" sz="20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正方形/長方形 4"/>
          <p:cNvSpPr/>
          <p:nvPr/>
        </p:nvSpPr>
        <p:spPr>
          <a:xfrm>
            <a:off x="0" y="369332"/>
            <a:ext cx="6857999" cy="400110"/>
          </a:xfrm>
          <a:prstGeom prst="rect">
            <a:avLst/>
          </a:prstGeom>
          <a:solidFill>
            <a:srgbClr val="FF6565"/>
          </a:solidFill>
          <a:ln>
            <a:noFill/>
          </a:ln>
        </p:spPr>
        <p:txBody>
          <a:bodyPr wrap="square" lIns="91440" tIns="45720" rIns="91440" bIns="45720">
            <a:spAutoFit/>
          </a:bodyPr>
          <a:lstStyle/>
          <a:p>
            <a:r>
              <a:rPr lang="ja-JP" altLang="en-US" sz="2000" b="1" dirty="0">
                <a:ln w="0"/>
                <a:solidFill>
                  <a:schemeClr val="bg1"/>
                </a:solidFill>
                <a:latin typeface="UD デジタル 教科書体 NK-R" panose="02020400000000000000" pitchFamily="18" charset="-128"/>
                <a:ea typeface="UD デジタル 教科書体 NK-R" panose="02020400000000000000" pitchFamily="18" charset="-128"/>
              </a:rPr>
              <a:t>申請事業</a:t>
            </a:r>
            <a:r>
              <a:rPr lang="ja-JP" altLang="en-US" sz="2000" b="1" cap="none" spc="0" dirty="0">
                <a:ln w="0"/>
                <a:solidFill>
                  <a:schemeClr val="bg1"/>
                </a:solidFill>
                <a:latin typeface="UD デジタル 教科書体 NK-R" panose="02020400000000000000" pitchFamily="18" charset="-128"/>
                <a:ea typeface="UD デジタル 教科書体 NK-R" panose="02020400000000000000" pitchFamily="18" charset="-128"/>
              </a:rPr>
              <a:t>名</a:t>
            </a:r>
          </a:p>
        </p:txBody>
      </p:sp>
      <p:sp>
        <p:nvSpPr>
          <p:cNvPr id="6" name="正方形/長方形 5"/>
          <p:cNvSpPr/>
          <p:nvPr/>
        </p:nvSpPr>
        <p:spPr>
          <a:xfrm>
            <a:off x="89451" y="870562"/>
            <a:ext cx="6679096" cy="3046988"/>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活動概要</a:t>
            </a:r>
            <a:r>
              <a:rPr lang="en-US" altLang="ja-JP" sz="1600" b="1" dirty="0">
                <a:ln w="0"/>
                <a:latin typeface="UD デジタル 教科書体 NK-R" panose="02020400000000000000" pitchFamily="18" charset="-128"/>
                <a:ea typeface="UD デジタル 教科書体 NK-R" panose="02020400000000000000" pitchFamily="18" charset="-128"/>
              </a:rPr>
              <a:t>】</a:t>
            </a:r>
            <a:r>
              <a:rPr lang="en-US" altLang="ja-JP" sz="1200" b="1" dirty="0">
                <a:ln w="0"/>
                <a:latin typeface="UD デジタル 教科書体 NK-R" panose="02020400000000000000" pitchFamily="18" charset="-128"/>
                <a:ea typeface="UD デジタル 教科書体 NK-R" panose="02020400000000000000" pitchFamily="18" charset="-128"/>
              </a:rPr>
              <a:t>※</a:t>
            </a:r>
            <a:r>
              <a:rPr lang="ja-JP" altLang="en-US" sz="1200" b="1" dirty="0">
                <a:ln w="0"/>
                <a:latin typeface="UD デジタル 教科書体 NK-R" panose="02020400000000000000" pitchFamily="18" charset="-128"/>
                <a:ea typeface="UD デジタル 教科書体 NK-R" panose="02020400000000000000" pitchFamily="18" charset="-128"/>
              </a:rPr>
              <a:t>寄付企業や一般の方にもわかりやすいような表現でお願いします。</a:t>
            </a:r>
            <a:endParaRPr lang="en-US" altLang="ja-JP" sz="1200" b="1"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○目的</a:t>
            </a:r>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○活動内容</a:t>
            </a:r>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latin typeface="UD デジタル 教科書体 NK-R" panose="02020400000000000000" pitchFamily="18" charset="-128"/>
              <a:ea typeface="UD デジタル 教科書体 NK-R" panose="02020400000000000000" pitchFamily="18" charset="-128"/>
            </a:endParaRPr>
          </a:p>
        </p:txBody>
      </p:sp>
      <p:graphicFrame>
        <p:nvGraphicFramePr>
          <p:cNvPr id="7" name="表 6"/>
          <p:cNvGraphicFramePr>
            <a:graphicFrameLocks noGrp="1"/>
          </p:cNvGraphicFramePr>
          <p:nvPr>
            <p:extLst>
              <p:ext uri="{D42A27DB-BD31-4B8C-83A1-F6EECF244321}">
                <p14:modId xmlns:p14="http://schemas.microsoft.com/office/powerpoint/2010/main" val="2401863451"/>
              </p:ext>
            </p:extLst>
          </p:nvPr>
        </p:nvGraphicFramePr>
        <p:xfrm>
          <a:off x="0" y="8031480"/>
          <a:ext cx="6858000" cy="1112520"/>
        </p:xfrm>
        <a:graphic>
          <a:graphicData uri="http://schemas.openxmlformats.org/drawingml/2006/table">
            <a:tbl>
              <a:tblPr firstRow="1" bandRow="1">
                <a:tableStyleId>{5C22544A-7EE6-4342-B048-85BDC9FD1C3A}</a:tableStyleId>
              </a:tblPr>
              <a:tblGrid>
                <a:gridCol w="2107098">
                  <a:extLst>
                    <a:ext uri="{9D8B030D-6E8A-4147-A177-3AD203B41FA5}">
                      <a16:colId xmlns:a16="http://schemas.microsoft.com/office/drawing/2014/main" val="2834138484"/>
                    </a:ext>
                  </a:extLst>
                </a:gridCol>
                <a:gridCol w="4750902">
                  <a:extLst>
                    <a:ext uri="{9D8B030D-6E8A-4147-A177-3AD203B41FA5}">
                      <a16:colId xmlns:a16="http://schemas.microsoft.com/office/drawing/2014/main" val="1040225843"/>
                    </a:ext>
                  </a:extLst>
                </a:gridCol>
              </a:tblGrid>
              <a:tr h="370840">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団体名（所在地）</a:t>
                      </a:r>
                    </a:p>
                  </a:txBody>
                  <a:tcPr anchor="ctr">
                    <a:solidFill>
                      <a:srgbClr val="FF6565"/>
                    </a:solidFill>
                  </a:tcPr>
                </a:tc>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　　　　　　　　　　　　　（　　　　　　）</a:t>
                      </a:r>
                    </a:p>
                  </a:txBody>
                  <a:tcPr anchor="ctr">
                    <a:solidFill>
                      <a:srgbClr val="FF6565"/>
                    </a:solidFill>
                  </a:tcPr>
                </a:tc>
                <a:extLst>
                  <a:ext uri="{0D108BD9-81ED-4DB2-BD59-A6C34878D82A}">
                    <a16:rowId xmlns:a16="http://schemas.microsoft.com/office/drawing/2014/main" val="3683721797"/>
                  </a:ext>
                </a:extLst>
              </a:tr>
              <a:tr h="370840">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設立（活動開始）年</a:t>
                      </a:r>
                    </a:p>
                  </a:txBody>
                  <a:tcPr anchor="ctr">
                    <a:solidFill>
                      <a:srgbClr val="FFCDCD"/>
                    </a:solidFill>
                  </a:tcPr>
                </a:tc>
                <a:tc>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solidFill>
                      <a:srgbClr val="FFCDCD"/>
                    </a:solidFill>
                  </a:tcPr>
                </a:tc>
                <a:extLst>
                  <a:ext uri="{0D108BD9-81ED-4DB2-BD59-A6C34878D82A}">
                    <a16:rowId xmlns:a16="http://schemas.microsoft.com/office/drawing/2014/main" val="2537627623"/>
                  </a:ext>
                </a:extLst>
              </a:tr>
              <a:tr h="370840">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主な活動</a:t>
                      </a:r>
                    </a:p>
                  </a:txBody>
                  <a:tcPr anchor="ctr">
                    <a:solidFill>
                      <a:srgbClr val="FFCDCD"/>
                    </a:solidFill>
                  </a:tcPr>
                </a:tc>
                <a:tc>
                  <a:txBody>
                    <a:bodyPr/>
                    <a:lstStyle/>
                    <a:p>
                      <a:endParaRPr kumimoji="1" lang="ja-JP" altLang="en-US" dirty="0">
                        <a:latin typeface="UD デジタル 教科書体 NK-R" panose="02020400000000000000" pitchFamily="18" charset="-128"/>
                        <a:ea typeface="UD デジタル 教科書体 NK-R" panose="02020400000000000000" pitchFamily="18" charset="-128"/>
                      </a:endParaRPr>
                    </a:p>
                  </a:txBody>
                  <a:tcPr anchor="ctr">
                    <a:solidFill>
                      <a:srgbClr val="FFCDCD"/>
                    </a:solidFill>
                  </a:tcPr>
                </a:tc>
                <a:extLst>
                  <a:ext uri="{0D108BD9-81ED-4DB2-BD59-A6C34878D82A}">
                    <a16:rowId xmlns:a16="http://schemas.microsoft.com/office/drawing/2014/main" val="3391823541"/>
                  </a:ext>
                </a:extLst>
              </a:tr>
            </a:tbl>
          </a:graphicData>
        </a:graphic>
      </p:graphicFrame>
      <p:sp>
        <p:nvSpPr>
          <p:cNvPr id="8" name="正方形/長方形 7"/>
          <p:cNvSpPr/>
          <p:nvPr/>
        </p:nvSpPr>
        <p:spPr>
          <a:xfrm>
            <a:off x="89451" y="4194883"/>
            <a:ext cx="3226244" cy="1569660"/>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cap="none" spc="0" dirty="0">
                <a:ln w="0"/>
                <a:latin typeface="UD デジタル 教科書体 NK-R" panose="02020400000000000000" pitchFamily="18" charset="-128"/>
                <a:ea typeface="UD デジタル 教科書体 NK-R" panose="02020400000000000000" pitchFamily="18" charset="-128"/>
              </a:rPr>
              <a:t>活動場所（市町村）</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0" name="正方形/長方形 9"/>
          <p:cNvSpPr/>
          <p:nvPr/>
        </p:nvSpPr>
        <p:spPr>
          <a:xfrm>
            <a:off x="3542303" y="4194883"/>
            <a:ext cx="3226244" cy="1569660"/>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寄付金の主な用途</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1" name="正方形/長方形 10"/>
          <p:cNvSpPr/>
          <p:nvPr/>
        </p:nvSpPr>
        <p:spPr>
          <a:xfrm>
            <a:off x="89451" y="6027151"/>
            <a:ext cx="3226244" cy="1815882"/>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企業との連携</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en-US" altLang="ja-JP" sz="1600" b="1"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a:p>
            <a:endParaRPr lang="ja-JP" altLang="en-US" sz="1600" b="1" cap="none" spc="0" dirty="0">
              <a:ln w="0"/>
              <a:solidFill>
                <a:schemeClr val="accent1">
                  <a:lumMod val="75000"/>
                </a:schemeClr>
              </a:solidFill>
              <a:latin typeface="UD デジタル 教科書体 NK-R" panose="02020400000000000000" pitchFamily="18" charset="-128"/>
              <a:ea typeface="UD デジタル 教科書体 NK-R" panose="02020400000000000000" pitchFamily="18" charset="-128"/>
            </a:endParaRPr>
          </a:p>
        </p:txBody>
      </p:sp>
      <p:sp>
        <p:nvSpPr>
          <p:cNvPr id="12" name="正方形/長方形 11"/>
          <p:cNvSpPr/>
          <p:nvPr/>
        </p:nvSpPr>
        <p:spPr>
          <a:xfrm>
            <a:off x="3542303" y="6041876"/>
            <a:ext cx="3226244" cy="1815882"/>
          </a:xfrm>
          <a:prstGeom prst="rect">
            <a:avLst/>
          </a:prstGeom>
          <a:solidFill>
            <a:schemeClr val="bg1"/>
          </a:solidFill>
          <a:ln w="9525">
            <a:solidFill>
              <a:schemeClr val="tx1"/>
            </a:solidFill>
            <a:prstDash val="sysDot"/>
          </a:ln>
        </p:spPr>
        <p:txBody>
          <a:bodyPr wrap="square" lIns="91440" tIns="45720" rIns="91440" bIns="45720" anchor="ctr">
            <a:spAutoFit/>
          </a:bodyPr>
          <a:lstStyle/>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r>
              <a:rPr lang="ja-JP" altLang="en-US"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活動の様子が分かる写真</a:t>
            </a:r>
            <a:endParaRPr lang="en-US" altLang="ja-JP"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231373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4937759" cy="369332"/>
          </a:xfrm>
          <a:prstGeom prst="rect">
            <a:avLst/>
          </a:prstGeom>
          <a:noFill/>
        </p:spPr>
        <p:txBody>
          <a:bodyPr wrap="square" lIns="91440" tIns="45720" rIns="91440" bIns="45720">
            <a:spAutoFit/>
          </a:bodyPr>
          <a:lstStyle/>
          <a:p>
            <a:r>
              <a:rPr lang="ja-JP" altLang="en-US" dirty="0">
                <a:ln w="0"/>
                <a:latin typeface="UD デジタル 教科書体 NK-R" panose="02020400000000000000" pitchFamily="18" charset="-128"/>
                <a:ea typeface="UD デジタル 教科書体 NK-R" panose="02020400000000000000" pitchFamily="18" charset="-128"/>
              </a:rPr>
              <a:t>特定非営利活動法人○○○○○○○○</a:t>
            </a:r>
            <a:endParaRPr lang="ja-JP" altLang="en-US" sz="2000" b="0" cap="none" spc="0" dirty="0">
              <a:ln w="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 name="正方形/長方形 4"/>
          <p:cNvSpPr/>
          <p:nvPr/>
        </p:nvSpPr>
        <p:spPr>
          <a:xfrm>
            <a:off x="0" y="369332"/>
            <a:ext cx="6857999" cy="400110"/>
          </a:xfrm>
          <a:prstGeom prst="rect">
            <a:avLst/>
          </a:prstGeom>
          <a:solidFill>
            <a:srgbClr val="FF6565"/>
          </a:solidFill>
          <a:ln>
            <a:noFill/>
          </a:ln>
        </p:spPr>
        <p:txBody>
          <a:bodyPr wrap="square" lIns="91440" tIns="45720" rIns="91440" bIns="45720">
            <a:spAutoFit/>
          </a:bodyPr>
          <a:lstStyle/>
          <a:p>
            <a:r>
              <a:rPr lang="ja-JP" altLang="en-US" sz="2000" b="1" dirty="0">
                <a:ln w="0"/>
                <a:solidFill>
                  <a:schemeClr val="bg1"/>
                </a:solidFill>
                <a:latin typeface="UD デジタル 教科書体 NK-R" panose="02020400000000000000" pitchFamily="18" charset="-128"/>
                <a:ea typeface="UD デジタル 教科書体 NK-R" panose="02020400000000000000" pitchFamily="18" charset="-128"/>
              </a:rPr>
              <a:t>親子で学ぶ環境体験学習会</a:t>
            </a:r>
            <a:endParaRPr lang="ja-JP" altLang="en-US" sz="2000" b="1" cap="none" spc="0" dirty="0">
              <a:ln w="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6" name="正方形/長方形 5"/>
          <p:cNvSpPr/>
          <p:nvPr/>
        </p:nvSpPr>
        <p:spPr>
          <a:xfrm>
            <a:off x="89451" y="870562"/>
            <a:ext cx="6679096" cy="3046988"/>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活動概要</a:t>
            </a:r>
            <a:r>
              <a:rPr lang="en-US" altLang="ja-JP" sz="1600" b="1" dirty="0">
                <a:ln w="0"/>
                <a:latin typeface="UD デジタル 教科書体 NK-R" panose="02020400000000000000" pitchFamily="18" charset="-128"/>
                <a:ea typeface="UD デジタル 教科書体 NK-R" panose="02020400000000000000" pitchFamily="18" charset="-128"/>
              </a:rPr>
              <a:t>】</a:t>
            </a:r>
            <a:r>
              <a:rPr lang="en-US" altLang="ja-JP" sz="1200" b="1" dirty="0">
                <a:ln w="0"/>
                <a:latin typeface="UD デジタル 教科書体 NK-R" panose="02020400000000000000" pitchFamily="18" charset="-128"/>
                <a:ea typeface="UD デジタル 教科書体 NK-R" panose="02020400000000000000" pitchFamily="18" charset="-128"/>
              </a:rPr>
              <a:t>※</a:t>
            </a:r>
            <a:r>
              <a:rPr lang="ja-JP" altLang="en-US" sz="1200" b="1" dirty="0">
                <a:ln w="0"/>
                <a:latin typeface="UD デジタル 教科書体 NK-R" panose="02020400000000000000" pitchFamily="18" charset="-128"/>
                <a:ea typeface="UD デジタル 教科書体 NK-R" panose="02020400000000000000" pitchFamily="18" charset="-128"/>
              </a:rPr>
              <a:t>寄付企業や一般の方にもわかりやすいような表現でお願いします。</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○目的</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　　地域で実際に起きている環境問題について、親子で楽しく学んでもらいます。普段意識しづらい環境問題を、自分ごととしてとらえ、理解を深めていただきます。</a:t>
            </a:r>
            <a:endParaRPr lang="en-US" altLang="ja-JP" sz="1600" b="1"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○活動内容</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　□□川には本来どのような在来種が棲んでいたのか、また、時代の変遷とともに現在はどのような生物が棲んでいるのかについて、親子で捕獲を体験をしながら環境問題について学ぶイベントを開催します。</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　また、□□川のほか県内の自然環境について長年研究をしてきた○○氏を講師にむかえ、○○について楽しく解説します。</a:t>
            </a:r>
            <a:endParaRPr lang="en-US" altLang="ja-JP" sz="1600" b="1" dirty="0">
              <a:ln w="0"/>
              <a:latin typeface="UD デジタル 教科書体 NK-R" panose="02020400000000000000" pitchFamily="18" charset="-128"/>
              <a:ea typeface="UD デジタル 教科書体 NK-R" panose="02020400000000000000" pitchFamily="18" charset="-128"/>
            </a:endParaRPr>
          </a:p>
        </p:txBody>
      </p:sp>
      <p:graphicFrame>
        <p:nvGraphicFramePr>
          <p:cNvPr id="7" name="表 6"/>
          <p:cNvGraphicFramePr>
            <a:graphicFrameLocks noGrp="1"/>
          </p:cNvGraphicFramePr>
          <p:nvPr>
            <p:extLst>
              <p:ext uri="{D42A27DB-BD31-4B8C-83A1-F6EECF244321}">
                <p14:modId xmlns:p14="http://schemas.microsoft.com/office/powerpoint/2010/main" val="419323317"/>
              </p:ext>
            </p:extLst>
          </p:nvPr>
        </p:nvGraphicFramePr>
        <p:xfrm>
          <a:off x="-2" y="7651794"/>
          <a:ext cx="6858000" cy="1492206"/>
        </p:xfrm>
        <a:graphic>
          <a:graphicData uri="http://schemas.openxmlformats.org/drawingml/2006/table">
            <a:tbl>
              <a:tblPr firstRow="1" bandRow="1">
                <a:tableStyleId>{5C22544A-7EE6-4342-B048-85BDC9FD1C3A}</a:tableStyleId>
              </a:tblPr>
              <a:tblGrid>
                <a:gridCol w="2107098">
                  <a:extLst>
                    <a:ext uri="{9D8B030D-6E8A-4147-A177-3AD203B41FA5}">
                      <a16:colId xmlns:a16="http://schemas.microsoft.com/office/drawing/2014/main" val="2834138484"/>
                    </a:ext>
                  </a:extLst>
                </a:gridCol>
                <a:gridCol w="4750902">
                  <a:extLst>
                    <a:ext uri="{9D8B030D-6E8A-4147-A177-3AD203B41FA5}">
                      <a16:colId xmlns:a16="http://schemas.microsoft.com/office/drawing/2014/main" val="1040225843"/>
                    </a:ext>
                  </a:extLst>
                </a:gridCol>
              </a:tblGrid>
              <a:tr h="434127">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団体名（所在地）</a:t>
                      </a:r>
                    </a:p>
                  </a:txBody>
                  <a:tcPr anchor="ctr">
                    <a:solidFill>
                      <a:srgbClr val="FF6565"/>
                    </a:solidFill>
                  </a:tcPr>
                </a:tc>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特定非営利活動法人○○○○○（水戸市）</a:t>
                      </a:r>
                    </a:p>
                  </a:txBody>
                  <a:tcPr anchor="ctr">
                    <a:solidFill>
                      <a:srgbClr val="FF6565"/>
                    </a:solidFill>
                  </a:tcPr>
                </a:tc>
                <a:extLst>
                  <a:ext uri="{0D108BD9-81ED-4DB2-BD59-A6C34878D82A}">
                    <a16:rowId xmlns:a16="http://schemas.microsoft.com/office/drawing/2014/main" val="3683721797"/>
                  </a:ext>
                </a:extLst>
              </a:tr>
              <a:tr h="406328">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設立（活動開始）年</a:t>
                      </a:r>
                    </a:p>
                  </a:txBody>
                  <a:tcPr anchor="ctr">
                    <a:solidFill>
                      <a:srgbClr val="FFCDCD"/>
                    </a:solidFill>
                  </a:tcPr>
                </a:tc>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２０２１年４月</a:t>
                      </a:r>
                    </a:p>
                  </a:txBody>
                  <a:tcPr anchor="ctr">
                    <a:solidFill>
                      <a:srgbClr val="FFCDCD"/>
                    </a:solidFill>
                  </a:tcPr>
                </a:tc>
                <a:extLst>
                  <a:ext uri="{0D108BD9-81ED-4DB2-BD59-A6C34878D82A}">
                    <a16:rowId xmlns:a16="http://schemas.microsoft.com/office/drawing/2014/main" val="2537627623"/>
                  </a:ext>
                </a:extLst>
              </a:tr>
              <a:tr h="651751">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主な活動</a:t>
                      </a:r>
                    </a:p>
                  </a:txBody>
                  <a:tcPr anchor="ctr">
                    <a:solidFill>
                      <a:srgbClr val="FFCDCD"/>
                    </a:solidFill>
                  </a:tcPr>
                </a:tc>
                <a:tc>
                  <a:txBody>
                    <a:bodyPr/>
                    <a:lstStyle/>
                    <a:p>
                      <a:r>
                        <a:rPr kumimoji="1" lang="ja-JP" altLang="en-US" dirty="0">
                          <a:latin typeface="UD デジタル 教科書体 NK-R" panose="02020400000000000000" pitchFamily="18" charset="-128"/>
                          <a:ea typeface="UD デジタル 教科書体 NK-R" panose="02020400000000000000" pitchFamily="18" charset="-128"/>
                        </a:rPr>
                        <a:t>・小・中学生を対象とした環境学習会</a:t>
                      </a:r>
                      <a:endParaRPr kumimoji="1" lang="en-US" altLang="ja-JP" dirty="0">
                        <a:latin typeface="UD デジタル 教科書体 NK-R" panose="02020400000000000000" pitchFamily="18" charset="-128"/>
                        <a:ea typeface="UD デジタル 教科書体 NK-R" panose="02020400000000000000" pitchFamily="18" charset="-128"/>
                      </a:endParaRPr>
                    </a:p>
                    <a:p>
                      <a:r>
                        <a:rPr kumimoji="1" lang="ja-JP" altLang="en-US" dirty="0">
                          <a:latin typeface="UD デジタル 教科書体 NK-R" panose="02020400000000000000" pitchFamily="18" charset="-128"/>
                          <a:ea typeface="UD デジタル 教科書体 NK-R" panose="02020400000000000000" pitchFamily="18" charset="-128"/>
                        </a:rPr>
                        <a:t>・高校生を対象とした環境に関する出張授業</a:t>
                      </a:r>
                    </a:p>
                  </a:txBody>
                  <a:tcPr anchor="ctr">
                    <a:solidFill>
                      <a:srgbClr val="FFCDCD"/>
                    </a:solidFill>
                  </a:tcPr>
                </a:tc>
                <a:extLst>
                  <a:ext uri="{0D108BD9-81ED-4DB2-BD59-A6C34878D82A}">
                    <a16:rowId xmlns:a16="http://schemas.microsoft.com/office/drawing/2014/main" val="3391823541"/>
                  </a:ext>
                </a:extLst>
              </a:tr>
            </a:tbl>
          </a:graphicData>
        </a:graphic>
      </p:graphicFrame>
      <p:sp>
        <p:nvSpPr>
          <p:cNvPr id="8" name="正方形/長方形 7"/>
          <p:cNvSpPr/>
          <p:nvPr/>
        </p:nvSpPr>
        <p:spPr>
          <a:xfrm>
            <a:off x="89451" y="4173445"/>
            <a:ext cx="3226244" cy="1323439"/>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cap="none" spc="0" dirty="0">
                <a:ln w="0"/>
                <a:latin typeface="UD デジタル 教科書体 NK-R" panose="02020400000000000000" pitchFamily="18" charset="-128"/>
                <a:ea typeface="UD デジタル 教科書体 NK-R" panose="02020400000000000000" pitchFamily="18" charset="-128"/>
              </a:rPr>
              <a:t>活動場所（市町村）</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r>
              <a:rPr lang="ja-JP" altLang="en-US" sz="1600" b="1" dirty="0">
                <a:ln w="0"/>
                <a:latin typeface="UD デジタル 教科書体 NK-R" panose="02020400000000000000" pitchFamily="18" charset="-128"/>
                <a:ea typeface="UD デジタル 教科書体 NK-R" panose="02020400000000000000" pitchFamily="18" charset="-128"/>
              </a:rPr>
              <a:t>・□□川（○○市▲▲地内）</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a:ln w="0"/>
                <a:latin typeface="UD デジタル 教科書体 NK-R" panose="02020400000000000000" pitchFamily="18" charset="-128"/>
                <a:ea typeface="UD デジタル 教科書体 NK-R" panose="02020400000000000000" pitchFamily="18" charset="-128"/>
              </a:rPr>
              <a:t>・涸沼（○○市△△地内）</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r>
              <a:rPr lang="ja-JP" altLang="en-US" sz="1600" b="1" dirty="0">
                <a:ln w="0"/>
                <a:latin typeface="UD デジタル 教科書体 NK-R" panose="02020400000000000000" pitchFamily="18" charset="-128"/>
                <a:ea typeface="UD デジタル 教科書体 NK-R" panose="02020400000000000000" pitchFamily="18" charset="-128"/>
              </a:rPr>
              <a:t>・霞ヶ浦（□□市▼▼地内）</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a:ln w="0"/>
                <a:latin typeface="UD デジタル 教科書体 NK-R" panose="02020400000000000000" pitchFamily="18" charset="-128"/>
                <a:ea typeface="UD デジタル 教科書体 NK-R" panose="02020400000000000000" pitchFamily="18" charset="-128"/>
              </a:rPr>
              <a:t>ほか</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p:txBody>
      </p:sp>
      <p:sp>
        <p:nvSpPr>
          <p:cNvPr id="10" name="正方形/長方形 9"/>
          <p:cNvSpPr/>
          <p:nvPr/>
        </p:nvSpPr>
        <p:spPr>
          <a:xfrm>
            <a:off x="3542303" y="4173445"/>
            <a:ext cx="3226244" cy="1323439"/>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寄付金の主な用途</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r>
              <a:rPr lang="ja-JP" altLang="en-US" sz="1600" b="1" dirty="0">
                <a:ln w="0"/>
                <a:latin typeface="UD デジタル 教科書体 NK-R" panose="02020400000000000000" pitchFamily="18" charset="-128"/>
                <a:ea typeface="UD デジタル 教科書体 NK-R" panose="02020400000000000000" pitchFamily="18" charset="-128"/>
              </a:rPr>
              <a:t>・学習用虫捕りあみ、虫捕りかご</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a:ln w="0"/>
                <a:latin typeface="UD デジタル 教科書体 NK-R" panose="02020400000000000000" pitchFamily="18" charset="-128"/>
                <a:ea typeface="UD デジタル 教科書体 NK-R" panose="02020400000000000000" pitchFamily="18" charset="-128"/>
              </a:rPr>
              <a:t>・チラシ作成などの広告費</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endParaRPr lang="en-US" altLang="ja-JP" sz="1600" b="1" dirty="0">
              <a:ln w="0"/>
              <a:latin typeface="UD デジタル 教科書体 NK-R" panose="02020400000000000000" pitchFamily="18" charset="-128"/>
              <a:ea typeface="UD デジタル 教科書体 NK-R" panose="02020400000000000000" pitchFamily="18" charset="-128"/>
            </a:endParaRPr>
          </a:p>
        </p:txBody>
      </p:sp>
      <p:sp>
        <p:nvSpPr>
          <p:cNvPr id="11" name="正方形/長方形 10"/>
          <p:cNvSpPr/>
          <p:nvPr/>
        </p:nvSpPr>
        <p:spPr>
          <a:xfrm>
            <a:off x="89451" y="5752780"/>
            <a:ext cx="3226244" cy="1569660"/>
          </a:xfrm>
          <a:prstGeom prst="rect">
            <a:avLst/>
          </a:prstGeom>
          <a:solidFill>
            <a:schemeClr val="bg1"/>
          </a:solidFill>
          <a:ln w="38100">
            <a:solidFill>
              <a:srgbClr val="FFCDCD"/>
            </a:solidFill>
          </a:ln>
        </p:spPr>
        <p:txBody>
          <a:bodyPr wrap="square" lIns="91440" tIns="45720" rIns="91440" bIns="45720">
            <a:spAutoFit/>
          </a:bodyPr>
          <a:lstStyle/>
          <a:p>
            <a:r>
              <a:rPr lang="en-US" altLang="ja-JP" sz="1600" b="1" cap="none" spc="0" dirty="0">
                <a:ln w="0"/>
                <a:latin typeface="UD デジタル 教科書体 NK-R" panose="02020400000000000000" pitchFamily="18" charset="-128"/>
                <a:ea typeface="UD デジタル 教科書体 NK-R" panose="02020400000000000000" pitchFamily="18" charset="-128"/>
              </a:rPr>
              <a:t>【</a:t>
            </a:r>
            <a:r>
              <a:rPr lang="ja-JP" altLang="en-US" sz="1600" b="1" dirty="0">
                <a:ln w="0"/>
                <a:latin typeface="UD デジタル 教科書体 NK-R" panose="02020400000000000000" pitchFamily="18" charset="-128"/>
                <a:ea typeface="UD デジタル 教科書体 NK-R" panose="02020400000000000000" pitchFamily="18" charset="-128"/>
              </a:rPr>
              <a:t>企業との連携</a:t>
            </a:r>
            <a:r>
              <a:rPr lang="en-US" altLang="ja-JP" sz="1600" b="1" cap="none" spc="0" dirty="0">
                <a:ln w="0"/>
                <a:latin typeface="UD デジタル 教科書体 NK-R" panose="02020400000000000000" pitchFamily="18" charset="-128"/>
                <a:ea typeface="UD デジタル 教科書体 NK-R" panose="02020400000000000000" pitchFamily="18" charset="-128"/>
              </a:rPr>
              <a:t>】</a:t>
            </a:r>
          </a:p>
          <a:p>
            <a:r>
              <a:rPr lang="ja-JP" altLang="en-US" sz="1600" b="1" dirty="0">
                <a:ln w="0"/>
                <a:latin typeface="UD デジタル 教科書体 NK-R" panose="02020400000000000000" pitchFamily="18" charset="-128"/>
                <a:ea typeface="UD デジタル 教科書体 NK-R" panose="02020400000000000000" pitchFamily="18" charset="-128"/>
              </a:rPr>
              <a:t>・各種活動に関して、ボランティアスタッフとしての参加が可能です。</a:t>
            </a:r>
            <a:endParaRPr lang="en-US" altLang="ja-JP" sz="1600" b="1" dirty="0">
              <a:ln w="0"/>
              <a:latin typeface="UD デジタル 教科書体 NK-R" panose="02020400000000000000" pitchFamily="18" charset="-128"/>
              <a:ea typeface="UD デジタル 教科書体 NK-R" panose="02020400000000000000" pitchFamily="18" charset="-128"/>
            </a:endParaRPr>
          </a:p>
          <a:p>
            <a:r>
              <a:rPr lang="ja-JP" altLang="en-US" sz="1600" b="1" cap="none" spc="0" dirty="0">
                <a:ln w="0"/>
                <a:latin typeface="UD デジタル 教科書体 NK-R" panose="02020400000000000000" pitchFamily="18" charset="-128"/>
                <a:ea typeface="UD デジタル 教科書体 NK-R" panose="02020400000000000000" pitchFamily="18" charset="-128"/>
              </a:rPr>
              <a:t>・また、環境学習体験会で企業様ブースを設置していただくことも可能です。</a:t>
            </a: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p:txBody>
      </p:sp>
      <p:sp>
        <p:nvSpPr>
          <p:cNvPr id="12" name="正方形/長方形 11"/>
          <p:cNvSpPr/>
          <p:nvPr/>
        </p:nvSpPr>
        <p:spPr>
          <a:xfrm>
            <a:off x="3542303" y="5752780"/>
            <a:ext cx="3226244" cy="1569660"/>
          </a:xfrm>
          <a:prstGeom prst="rect">
            <a:avLst/>
          </a:prstGeom>
          <a:solidFill>
            <a:schemeClr val="bg1"/>
          </a:solidFill>
          <a:ln w="9525">
            <a:solidFill>
              <a:schemeClr val="tx1"/>
            </a:solidFill>
            <a:prstDash val="sysDot"/>
          </a:ln>
        </p:spPr>
        <p:txBody>
          <a:bodyPr wrap="square" lIns="91440" tIns="45720" rIns="91440" bIns="45720" anchor="ctr">
            <a:spAutoFit/>
          </a:bodyPr>
          <a:lstStyle/>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dirty="0">
              <a:ln w="0"/>
              <a:latin typeface="UD デジタル 教科書体 NK-R" panose="02020400000000000000" pitchFamily="18" charset="-128"/>
              <a:ea typeface="UD デジタル 教科書体 NK-R" panose="02020400000000000000" pitchFamily="18" charset="-128"/>
            </a:endParaRPr>
          </a:p>
          <a:p>
            <a:pPr algn="ctr"/>
            <a:r>
              <a:rPr lang="ja-JP" altLang="en-US"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rPr>
              <a:t>活動の様子が分かる写真</a:t>
            </a:r>
            <a:endParaRPr lang="en-US" altLang="ja-JP" sz="1600" b="1" dirty="0">
              <a:ln w="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a:p>
            <a:pPr algn="ctr"/>
            <a:endParaRPr lang="en-US" altLang="ja-JP" sz="1600" b="1" cap="none" spc="0" dirty="0">
              <a:ln w="0"/>
              <a:latin typeface="UD デジタル 教科書体 NK-R" panose="02020400000000000000" pitchFamily="18" charset="-128"/>
              <a:ea typeface="UD デジタル 教科書体 NK-R" panose="02020400000000000000" pitchFamily="18" charset="-128"/>
            </a:endParaRPr>
          </a:p>
        </p:txBody>
      </p:sp>
      <p:sp>
        <p:nvSpPr>
          <p:cNvPr id="13" name="正方形/長方形 12"/>
          <p:cNvSpPr/>
          <p:nvPr/>
        </p:nvSpPr>
        <p:spPr>
          <a:xfrm>
            <a:off x="5526156" y="83546"/>
            <a:ext cx="1146313" cy="369332"/>
          </a:xfrm>
          <a:prstGeom prst="rect">
            <a:avLst/>
          </a:prstGeom>
          <a:solidFill>
            <a:schemeClr val="bg1"/>
          </a:solidFill>
          <a:ln w="15875">
            <a:solidFill>
              <a:srgbClr val="0070C0"/>
            </a:solidFill>
          </a:ln>
        </p:spPr>
        <p:txBody>
          <a:bodyPr wrap="square" lIns="91440" tIns="45720" rIns="91440" bIns="45720">
            <a:spAutoFit/>
          </a:bodyPr>
          <a:lstStyle/>
          <a:p>
            <a:pPr algn="ctr"/>
            <a:r>
              <a:rPr lang="ja-JP" altLang="en-US" dirty="0">
                <a:ln w="0"/>
                <a:solidFill>
                  <a:srgbClr val="0070C0"/>
                </a:solidFill>
                <a:latin typeface="UD デジタル 教科書体 NK-R" panose="02020400000000000000" pitchFamily="18" charset="-128"/>
                <a:ea typeface="UD デジタル 教科書体 NK-R" panose="02020400000000000000" pitchFamily="18" charset="-128"/>
              </a:rPr>
              <a:t>記入例</a:t>
            </a:r>
            <a:endParaRPr lang="ja-JP" altLang="en-US" sz="2000" b="0" cap="none" spc="0" dirty="0">
              <a:ln w="0"/>
              <a:solidFill>
                <a:srgbClr val="0070C0"/>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176225707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TotalTime>
  <Words>392</Words>
  <Application>Microsoft Office PowerPoint</Application>
  <PresentationFormat>画面に合わせる (4:3)</PresentationFormat>
  <Paragraphs>66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UD デジタル 教科書体 NK-R</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協働G</dc:creator>
  <cp:lastModifiedBy>金塚　久祥</cp:lastModifiedBy>
  <cp:revision>11</cp:revision>
  <dcterms:created xsi:type="dcterms:W3CDTF">2025-03-14T01:22:39Z</dcterms:created>
  <dcterms:modified xsi:type="dcterms:W3CDTF">2026-06-05T02:28:30Z</dcterms:modified>
</cp:coreProperties>
</file>