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34" r:id="rId2"/>
    <p:sldMasterId id="2147483846" r:id="rId3"/>
  </p:sldMasterIdLst>
  <p:sldIdLst>
    <p:sldId id="257" r:id="rId4"/>
  </p:sldIdLst>
  <p:sldSz cx="6858000" cy="9906000" type="A4"/>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32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9359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937682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675979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048084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57857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02220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6887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3650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99634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14489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515170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6452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0748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237841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88165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150698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819409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797678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76213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017296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8104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245531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525692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4074399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7805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40625431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26230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562548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414184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784281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27787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045850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76757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42854374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9918187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330379815"/>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15FF5D4D-33DF-662F-276E-FDEBA38DB139}"/>
              </a:ext>
            </a:extLst>
          </p:cNvPr>
          <p:cNvGraphicFramePr>
            <a:graphicFrameLocks noGrp="1"/>
          </p:cNvGraphicFramePr>
          <p:nvPr>
            <p:extLst>
              <p:ext uri="{D42A27DB-BD31-4B8C-83A1-F6EECF244321}">
                <p14:modId xmlns:p14="http://schemas.microsoft.com/office/powerpoint/2010/main" val="1312027954"/>
              </p:ext>
            </p:extLst>
          </p:nvPr>
        </p:nvGraphicFramePr>
        <p:xfrm>
          <a:off x="228601" y="1527068"/>
          <a:ext cx="6390563" cy="7237404"/>
        </p:xfrm>
        <a:graphic>
          <a:graphicData uri="http://schemas.openxmlformats.org/drawingml/2006/table">
            <a:tbl>
              <a:tblPr bandRow="1">
                <a:tableStyleId>{0505E3EF-67EA-436B-97B2-0124C06EBD24}</a:tableStyleId>
              </a:tblPr>
              <a:tblGrid>
                <a:gridCol w="1177118">
                  <a:extLst>
                    <a:ext uri="{9D8B030D-6E8A-4147-A177-3AD203B41FA5}">
                      <a16:colId xmlns:a16="http://schemas.microsoft.com/office/drawing/2014/main" val="630163745"/>
                    </a:ext>
                  </a:extLst>
                </a:gridCol>
                <a:gridCol w="2074784">
                  <a:extLst>
                    <a:ext uri="{9D8B030D-6E8A-4147-A177-3AD203B41FA5}">
                      <a16:colId xmlns:a16="http://schemas.microsoft.com/office/drawing/2014/main" val="1300142256"/>
                    </a:ext>
                  </a:extLst>
                </a:gridCol>
                <a:gridCol w="3138661">
                  <a:extLst>
                    <a:ext uri="{9D8B030D-6E8A-4147-A177-3AD203B41FA5}">
                      <a16:colId xmlns:a16="http://schemas.microsoft.com/office/drawing/2014/main" val="3413889624"/>
                    </a:ext>
                  </a:extLst>
                </a:gridCol>
              </a:tblGrid>
              <a:tr h="247027">
                <a:tc rowSpan="2">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申込者</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氏名</a:t>
                      </a:r>
                    </a:p>
                  </a:txBody>
                  <a:tcPr anchor="ctr">
                    <a:solidFill>
                      <a:schemeClr val="accent6">
                        <a:lumMod val="50000"/>
                      </a:schemeClr>
                    </a:solidFill>
                  </a:tcPr>
                </a:tc>
                <a:tc>
                  <a:txBody>
                    <a:bodyPr/>
                    <a:lstStyle/>
                    <a:p>
                      <a:r>
                        <a:rPr lang="ja-JP" altLang="en-US" sz="1100" dirty="0">
                          <a:latin typeface="BIZ UDPゴシック" panose="020B0400000000000000" pitchFamily="50" charset="-128"/>
                          <a:ea typeface="BIZ UDPゴシック" panose="020B0400000000000000" pitchFamily="50" charset="-128"/>
                        </a:rPr>
                        <a:t>ふりがな</a:t>
                      </a:r>
                      <a:r>
                        <a:rPr lang="ja-JP" altLang="en-US" sz="1100" dirty="0"/>
                        <a:t>　　　　　　　　　　　　　　　　　　　　　</a:t>
                      </a:r>
                    </a:p>
                  </a:txBody>
                  <a:tcPr anchor="ctr">
                    <a:noFill/>
                  </a:tcPr>
                </a:tc>
                <a:tc>
                  <a:txBody>
                    <a:bodyPr/>
                    <a:lstStyle/>
                    <a:p>
                      <a:r>
                        <a:rPr lang="ja-JP" altLang="en-US" sz="1100" dirty="0">
                          <a:latin typeface="BIZ UDPゴシック" panose="020B0400000000000000" pitchFamily="50" charset="-128"/>
                          <a:ea typeface="BIZ UDPゴシック" panose="020B0400000000000000" pitchFamily="50" charset="-128"/>
                        </a:rPr>
                        <a:t>ふりがな</a:t>
                      </a:r>
                    </a:p>
                  </a:txBody>
                  <a:tcPr anchor="ctr">
                    <a:noFill/>
                  </a:tcPr>
                </a:tc>
                <a:extLst>
                  <a:ext uri="{0D108BD9-81ED-4DB2-BD59-A6C34878D82A}">
                    <a16:rowId xmlns:a16="http://schemas.microsoft.com/office/drawing/2014/main" val="4293633353"/>
                  </a:ext>
                </a:extLst>
              </a:tr>
              <a:tr h="566709">
                <a:tc vMerge="1">
                  <a:txBody>
                    <a:bodyPr/>
                    <a:lstStyle/>
                    <a:p>
                      <a:endParaRPr kumimoji="1" lang="ja-JP" altLang="en-US"/>
                    </a:p>
                  </a:txBody>
                  <a:tcPr/>
                </a:tc>
                <a:tc>
                  <a:txBody>
                    <a:bodyPr/>
                    <a:lstStyle/>
                    <a:p>
                      <a:endParaRPr lang="en-US" altLang="ja-JP" sz="1100" dirty="0">
                        <a:latin typeface="BIZ UDPゴシック" panose="020B0400000000000000" pitchFamily="50" charset="-128"/>
                        <a:ea typeface="BIZ UDPゴシック" panose="020B0400000000000000" pitchFamily="50" charset="-128"/>
                      </a:endParaRPr>
                    </a:p>
                    <a:p>
                      <a:endParaRPr lang="ja-JP" altLang="en-US" sz="1100" dirty="0">
                        <a:latin typeface="BIZ UDPゴシック" panose="020B0400000000000000" pitchFamily="50" charset="-128"/>
                        <a:ea typeface="BIZ UDPゴシック" panose="020B0400000000000000" pitchFamily="50" charset="-128"/>
                      </a:endParaRPr>
                    </a:p>
                  </a:txBody>
                  <a:tcPr anchor="ctr">
                    <a:noFill/>
                  </a:tcPr>
                </a:tc>
                <a:tc>
                  <a:txBody>
                    <a:bodyPr/>
                    <a:lstStyle/>
                    <a:p>
                      <a:r>
                        <a:rPr lang="ja-JP" altLang="en-US" sz="1100" dirty="0">
                          <a:latin typeface="BIZ UDPゴシック" panose="020B0400000000000000" pitchFamily="50" charset="-128"/>
                          <a:ea typeface="BIZ UDPゴシック" panose="020B0400000000000000" pitchFamily="50" charset="-128"/>
                        </a:rPr>
                        <a:t>法人名・農園名</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役職（あれば）</a:t>
                      </a:r>
                    </a:p>
                  </a:txBody>
                  <a:tcPr anchor="ctr">
                    <a:noFill/>
                  </a:tcPr>
                </a:tc>
                <a:extLst>
                  <a:ext uri="{0D108BD9-81ED-4DB2-BD59-A6C34878D82A}">
                    <a16:rowId xmlns:a16="http://schemas.microsoft.com/office/drawing/2014/main" val="248567016"/>
                  </a:ext>
                </a:extLst>
              </a:tr>
              <a:tr h="426720">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住所</a:t>
                      </a:r>
                      <a:r>
                        <a:rPr kumimoji="1" lang="ja-JP" altLang="en-US" sz="1200" dirty="0">
                          <a:latin typeface="BIZ UDPゴシック" panose="020B0400000000000000" pitchFamily="50" charset="-128"/>
                          <a:ea typeface="BIZ UDPゴシック" panose="020B0400000000000000" pitchFamily="50" charset="-128"/>
                        </a:rPr>
                        <a:t>　　　　　　　　　　　　　　　　　　　　　　　　　　　　　　</a:t>
                      </a:r>
                      <a:endParaRPr kumimoji="1" lang="en-US" altLang="ja-JP" sz="1200" dirty="0">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123304832"/>
                  </a:ext>
                </a:extLst>
              </a:tr>
              <a:tr h="426720">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営農地</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r>
                        <a:rPr kumimoji="1" lang="ja-JP" altLang="en-US" sz="1100" dirty="0">
                          <a:latin typeface="BIZ UDPゴシック" panose="020B0400000000000000" pitchFamily="50" charset="-128"/>
                          <a:ea typeface="BIZ UDPゴシック" panose="020B0400000000000000" pitchFamily="50" charset="-128"/>
                        </a:rPr>
                        <a:t>取手市　　つくば市　　守谷市　　つくばみらい市　　利根町　　他市町村（　　　　　　）</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（該当するところに○）</a:t>
                      </a:r>
                    </a:p>
                  </a:txBody>
                  <a:tcPr anchor="ctr">
                    <a:noFill/>
                  </a:tcPr>
                </a:tc>
                <a:tc hMerge="1">
                  <a:txBody>
                    <a:bodyPr/>
                    <a:lstStyle/>
                    <a:p>
                      <a:endParaRPr kumimoji="1" lang="ja-JP" altLang="en-US"/>
                    </a:p>
                  </a:txBody>
                  <a:tcPr/>
                </a:tc>
                <a:extLst>
                  <a:ext uri="{0D108BD9-81ED-4DB2-BD59-A6C34878D82A}">
                    <a16:rowId xmlns:a16="http://schemas.microsoft.com/office/drawing/2014/main" val="3017201182"/>
                  </a:ext>
                </a:extLst>
              </a:tr>
              <a:tr h="370204">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携帯電話</a:t>
                      </a: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2695367751"/>
                  </a:ext>
                </a:extLst>
              </a:tr>
              <a:tr h="370204">
                <a:tc>
                  <a:txBody>
                    <a:bodyPr/>
                    <a:lstStyle/>
                    <a:p>
                      <a:pPr algn="ctr"/>
                      <a:r>
                        <a:rPr kumimoji="1" lang="en-US" altLang="ja-JP" sz="1200" b="1" dirty="0">
                          <a:solidFill>
                            <a:schemeClr val="bg1"/>
                          </a:solidFill>
                          <a:latin typeface="BIZ UDPゴシック" panose="020B0400000000000000" pitchFamily="50" charset="-128"/>
                          <a:ea typeface="BIZ UDPゴシック" panose="020B0400000000000000" pitchFamily="50" charset="-128"/>
                        </a:rPr>
                        <a:t>FAX</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dirty="0"/>
                    </a:p>
                  </a:txBody>
                  <a:tcPr/>
                </a:tc>
                <a:extLst>
                  <a:ext uri="{0D108BD9-81ED-4DB2-BD59-A6C34878D82A}">
                    <a16:rowId xmlns:a16="http://schemas.microsoft.com/office/drawing/2014/main" val="1541997400"/>
                  </a:ext>
                </a:extLst>
              </a:tr>
              <a:tr h="370204">
                <a:tc>
                  <a:txBody>
                    <a:bodyPr/>
                    <a:lstStyle/>
                    <a:p>
                      <a:pPr algn="ctr"/>
                      <a:r>
                        <a:rPr kumimoji="1" lang="en-US" altLang="ja-JP" sz="1200" b="1" dirty="0">
                          <a:solidFill>
                            <a:schemeClr val="bg1"/>
                          </a:solidFill>
                          <a:latin typeface="BIZ UDPゴシック" panose="020B0400000000000000" pitchFamily="50" charset="-128"/>
                          <a:ea typeface="BIZ UDPゴシック" panose="020B0400000000000000" pitchFamily="50" charset="-128"/>
                        </a:rPr>
                        <a:t>E</a:t>
                      </a:r>
                      <a:r>
                        <a:rPr kumimoji="1" lang="ja-JP" altLang="en-US" sz="1200" b="1" dirty="0">
                          <a:solidFill>
                            <a:schemeClr val="bg1"/>
                          </a:solidFill>
                          <a:latin typeface="BIZ UDPゴシック" panose="020B0400000000000000" pitchFamily="50" charset="-128"/>
                          <a:ea typeface="BIZ UDPゴシック" panose="020B0400000000000000" pitchFamily="50" charset="-128"/>
                        </a:rPr>
                        <a:t>メール</a:t>
                      </a: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1047229434"/>
                  </a:ext>
                </a:extLst>
              </a:tr>
              <a:tr h="1621157">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有機農業（予定）時期</a:t>
                      </a:r>
                    </a:p>
                  </a:txBody>
                  <a:tcPr anchor="ctr">
                    <a:solidFill>
                      <a:schemeClr val="accent6">
                        <a:lumMod val="50000"/>
                      </a:schemeClr>
                    </a:solidFill>
                  </a:tcPr>
                </a:tc>
                <a:tc gridSpan="2">
                  <a:txBody>
                    <a:bodyPr/>
                    <a:lstStyle/>
                    <a:p>
                      <a:pPr marL="228600" indent="-228600">
                        <a:buAutoNum type="circleNumDbPlain"/>
                      </a:pPr>
                      <a:r>
                        <a:rPr kumimoji="1" lang="ja-JP" altLang="en-US" sz="1200" dirty="0">
                          <a:latin typeface="BIZ UDPゴシック" panose="020B0400000000000000" pitchFamily="50" charset="-128"/>
                          <a:ea typeface="BIZ UDPゴシック" panose="020B0400000000000000" pitchFamily="50" charset="-128"/>
                        </a:rPr>
                        <a:t>既に有機農業をしている［平成・令和　　年　　月開始］</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品目（　　　　　　　　　　　　　　）</a:t>
                      </a:r>
                      <a:endParaRPr kumimoji="1" lang="en-US" altLang="ja-JP" sz="1200" u="sng"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面積　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面積</a:t>
                      </a:r>
                      <a:r>
                        <a:rPr kumimoji="1" lang="ja-JP" altLang="en-US" sz="1200" i="0" u="sng" dirty="0">
                          <a:latin typeface="BIZ UDPゴシック" panose="020B0400000000000000" pitchFamily="50" charset="-128"/>
                          <a:ea typeface="BIZ UDPゴシック" panose="020B0400000000000000" pitchFamily="50" charset="-128"/>
                        </a:rPr>
                        <a:t>　　　　　</a:t>
                      </a:r>
                      <a:r>
                        <a:rPr kumimoji="1" lang="en-US" altLang="ja-JP" sz="1200" i="0" u="sng" dirty="0">
                          <a:latin typeface="BIZ UDPゴシック" panose="020B0400000000000000" pitchFamily="50" charset="-128"/>
                          <a:ea typeface="BIZ UDPゴシック" panose="020B0400000000000000" pitchFamily="50" charset="-128"/>
                        </a:rPr>
                        <a:t>a</a:t>
                      </a:r>
                      <a:r>
                        <a:rPr kumimoji="1" lang="ja-JP" altLang="en-US" sz="1200" dirty="0">
                          <a:latin typeface="BIZ UDPゴシック" panose="020B0400000000000000" pitchFamily="50" charset="-128"/>
                          <a:ea typeface="BIZ UDPゴシック" panose="020B0400000000000000" pitchFamily="50" charset="-128"/>
                        </a:rPr>
                        <a:t>　　非有機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面積</a:t>
                      </a:r>
                      <a:r>
                        <a:rPr kumimoji="1" lang="ja-JP" altLang="en-US" sz="1200" u="sng" dirty="0">
                          <a:latin typeface="BIZ UDPゴシック" panose="020B0400000000000000" pitchFamily="50" charset="-128"/>
                          <a:ea typeface="BIZ UDPゴシック" panose="020B0400000000000000" pitchFamily="50" charset="-128"/>
                        </a:rPr>
                        <a:t>　　　　　</a:t>
                      </a:r>
                      <a:r>
                        <a:rPr kumimoji="1" lang="en-US" altLang="ja-JP" sz="1200" u="sng" dirty="0">
                          <a:latin typeface="BIZ UDPゴシック" panose="020B0400000000000000" pitchFamily="50" charset="-128"/>
                          <a:ea typeface="BIZ UDPゴシック" panose="020B0400000000000000" pitchFamily="50" charset="-128"/>
                        </a:rPr>
                        <a:t>a</a:t>
                      </a:r>
                      <a:r>
                        <a:rPr kumimoji="1" lang="ja-JP" altLang="en-US" sz="1200" dirty="0">
                          <a:latin typeface="BIZ UDPゴシック" panose="020B0400000000000000" pitchFamily="50" charset="-128"/>
                          <a:ea typeface="BIZ UDPゴシック" panose="020B0400000000000000" pitchFamily="50" charset="-128"/>
                        </a:rPr>
                        <a:t>　</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pPr marL="228600" indent="-228600">
                        <a:buAutoNum type="circleNumDbPlain" startAt="2"/>
                      </a:pPr>
                      <a:r>
                        <a:rPr kumimoji="1" lang="ja-JP" altLang="en-US" sz="1200" dirty="0">
                          <a:latin typeface="BIZ UDPゴシック" panose="020B0400000000000000" pitchFamily="50" charset="-128"/>
                          <a:ea typeface="BIZ UDPゴシック" panose="020B0400000000000000" pitchFamily="50" charset="-128"/>
                        </a:rPr>
                        <a:t>これから開始する　［令和　　年　　月　開始予定］</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予定品目（　　　　　　　　　　　　　　）</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取得予定　あり・なし</a:t>
                      </a:r>
                      <a:endParaRPr kumimoji="1" lang="en-US" altLang="ja-JP" sz="1200" u="sng" dirty="0">
                        <a:latin typeface="BIZ UDPゴシック" panose="020B0400000000000000" pitchFamily="50" charset="-128"/>
                        <a:ea typeface="BIZ UDPゴシック" panose="020B0400000000000000" pitchFamily="50" charset="-128"/>
                      </a:endParaRPr>
                    </a:p>
                    <a:p>
                      <a:pPr marL="0" indent="0">
                        <a:buNone/>
                      </a:pPr>
                      <a:endParaRPr kumimoji="1" lang="en-US" altLang="ja-JP" sz="1200" dirty="0">
                        <a:latin typeface="BIZ UDPゴシック" panose="020B0400000000000000" pitchFamily="50" charset="-128"/>
                        <a:ea typeface="BIZ UDPゴシック" panose="020B0400000000000000" pitchFamily="50" charset="-128"/>
                      </a:endParaRPr>
                    </a:p>
                    <a:p>
                      <a:pPr marL="228600" indent="-228600">
                        <a:buAutoNum type="circleNumDbPlain" startAt="3"/>
                      </a:pPr>
                      <a:r>
                        <a:rPr kumimoji="1" lang="ja-JP" altLang="en-US" sz="1200" dirty="0">
                          <a:latin typeface="BIZ UDPゴシック" panose="020B0400000000000000" pitchFamily="50" charset="-128"/>
                          <a:ea typeface="BIZ UDPゴシック" panose="020B0400000000000000" pitchFamily="50" charset="-128"/>
                        </a:rPr>
                        <a:t>未定、予定なし</a:t>
                      </a:r>
                      <a:endParaRPr kumimoji="1" lang="en-US" altLang="ja-JP" sz="120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2804668897"/>
                  </a:ext>
                </a:extLst>
              </a:tr>
              <a:tr h="981075">
                <a:tc>
                  <a:txBody>
                    <a:bodyPr/>
                    <a:lstStyle/>
                    <a:p>
                      <a:pPr algn="ctr"/>
                      <a:r>
                        <a:rPr kumimoji="1" lang="ja-JP" altLang="en-US" sz="1200" b="1"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rPr>
                        <a:t>農業のご経験について</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①　経験あり</a:t>
                      </a:r>
                      <a:endParaRPr kumimoji="1" lang="en-US" altLang="ja-JP"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経験年数　［　　　年程度］（雇用就農含む）</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　　品目、面積（　　　　　　　　  　　　　　　）</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②　農家、農業法人等で研修中</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③　経験なし、体験・手伝い程度</a:t>
                      </a:r>
                      <a:endParaRPr kumimoji="1" lang="en-US" altLang="ja-JP" sz="120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3892841527"/>
                  </a:ext>
                </a:extLst>
              </a:tr>
              <a:tr h="13109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1"/>
                          </a:solidFill>
                          <a:latin typeface="BIZ UDPゴシック" panose="020B0400000000000000" pitchFamily="50" charset="-128"/>
                          <a:ea typeface="BIZ UDPゴシック" panose="020B0400000000000000" pitchFamily="50" charset="-128"/>
                        </a:rPr>
                        <a:t>講師へのご質問がありましたら、（具体的に）ご記載ください。</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en-US" altLang="ja-JP" sz="105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2037172537"/>
                  </a:ext>
                </a:extLst>
              </a:tr>
            </a:tbl>
          </a:graphicData>
        </a:graphic>
      </p:graphicFrame>
      <p:sp>
        <p:nvSpPr>
          <p:cNvPr id="6" name="テキスト ボックス 5">
            <a:extLst>
              <a:ext uri="{FF2B5EF4-FFF2-40B4-BE49-F238E27FC236}">
                <a16:creationId xmlns:a16="http://schemas.microsoft.com/office/drawing/2014/main" id="{7DAE9C07-BDCA-5EF7-565E-0C47C43B50D7}"/>
              </a:ext>
            </a:extLst>
          </p:cNvPr>
          <p:cNvSpPr txBox="1"/>
          <p:nvPr/>
        </p:nvSpPr>
        <p:spPr>
          <a:xfrm>
            <a:off x="103238" y="201868"/>
            <a:ext cx="6754761"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つくば地域有機農業支援研修会</a:t>
            </a:r>
            <a:r>
              <a:rPr kumimoji="1" lang="ja-JP" altLang="en-US" sz="2400" dirty="0">
                <a:solidFill>
                  <a:prstClr val="black"/>
                </a:solidFill>
                <a:latin typeface="BIZ UDPゴシック" panose="020B0400000000000000" pitchFamily="50" charset="-128"/>
                <a:ea typeface="BIZ UDPゴシック" panose="020B0400000000000000" pitchFamily="50" charset="-128"/>
              </a:rPr>
              <a:t> </a:t>
            </a: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申込書</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lvl="0" defTabSz="457200">
              <a:defRPr/>
            </a:pPr>
            <a:r>
              <a:rPr lang="ja-JP" altLang="en-US" sz="1400" dirty="0">
                <a:latin typeface="BIZ UDPゴシック" panose="020B0400000000000000" pitchFamily="50" charset="-128"/>
                <a:ea typeface="BIZ UDPゴシック" panose="020B0400000000000000" pitchFamily="50" charset="-128"/>
              </a:rPr>
              <a:t>　　　　　</a:t>
            </a:r>
            <a:r>
              <a:rPr lang="en-US" altLang="ja-JP" sz="1400" dirty="0">
                <a:latin typeface="BIZ UDPゴシック" panose="020B0400000000000000" pitchFamily="50" charset="-128"/>
                <a:ea typeface="BIZ UDPゴシック" panose="020B0400000000000000" pitchFamily="50" charset="-128"/>
              </a:rPr>
              <a:t>FAX</a:t>
            </a:r>
            <a:r>
              <a:rPr lang="ja-JP" altLang="en-US" sz="1400" dirty="0">
                <a:latin typeface="BIZ UDPゴシック" panose="020B0400000000000000" pitchFamily="50" charset="-128"/>
                <a:ea typeface="BIZ UDPゴシック" panose="020B0400000000000000" pitchFamily="50" charset="-128"/>
              </a:rPr>
              <a:t>：</a:t>
            </a:r>
            <a:r>
              <a:rPr lang="en-US" altLang="ja-JP" sz="1400" dirty="0">
                <a:latin typeface="BIZ UDPゴシック" panose="020B0400000000000000" pitchFamily="50" charset="-128"/>
                <a:ea typeface="BIZ UDPゴシック" panose="020B0400000000000000" pitchFamily="50" charset="-128"/>
              </a:rPr>
              <a:t>029-836-1816</a:t>
            </a:r>
            <a:r>
              <a:rPr lang="ja-JP" altLang="en-US" sz="1400" dirty="0">
                <a:latin typeface="BIZ UDPゴシック" panose="020B0400000000000000" pitchFamily="50" charset="-128"/>
                <a:ea typeface="BIZ UDPゴシック" panose="020B0400000000000000" pitchFamily="50" charset="-128"/>
              </a:rPr>
              <a:t>　　　　　　　　　　　　　　　　　</a:t>
            </a:r>
            <a:r>
              <a:rPr lang="ja-JP" altLang="en-US" b="1" dirty="0">
                <a:solidFill>
                  <a:srgbClr val="C00000"/>
                </a:solidFill>
                <a:latin typeface="BIZ UDPゴシック" panose="020B0400000000000000" pitchFamily="50" charset="-128"/>
                <a:ea typeface="BIZ UDPゴシック" panose="020B0400000000000000" pitchFamily="50" charset="-128"/>
              </a:rPr>
              <a:t>申込期限：</a:t>
            </a:r>
            <a:r>
              <a:rPr lang="en-US" altLang="ja-JP" b="1" dirty="0">
                <a:solidFill>
                  <a:srgbClr val="C00000"/>
                </a:solidFill>
                <a:latin typeface="BIZ UDPゴシック" panose="020B0400000000000000" pitchFamily="50" charset="-128"/>
                <a:ea typeface="BIZ UDPゴシック" panose="020B0400000000000000" pitchFamily="50" charset="-128"/>
              </a:rPr>
              <a:t>11/20</a:t>
            </a:r>
            <a:endParaRPr lang="en-US" altLang="ja-JP" sz="1400" b="1" dirty="0">
              <a:solidFill>
                <a:srgbClr val="C00000"/>
              </a:solidFill>
              <a:latin typeface="BIZ UDPゴシック" panose="020B0400000000000000" pitchFamily="50" charset="-128"/>
              <a:ea typeface="BIZ UDPゴシック" panose="020B0400000000000000" pitchFamily="50" charset="-128"/>
            </a:endParaRPr>
          </a:p>
          <a:p>
            <a:pPr lvl="0" defTabSz="457200">
              <a:defRPr/>
            </a:pPr>
            <a:r>
              <a:rPr lang="ja-JP" altLang="en-US" sz="1400" dirty="0">
                <a:latin typeface="BIZ UDPゴシック" panose="020B0400000000000000" pitchFamily="50" charset="-128"/>
                <a:ea typeface="BIZ UDPゴシック" panose="020B0400000000000000" pitchFamily="50" charset="-128"/>
              </a:rPr>
              <a:t>　　　　　メールアドレス：</a:t>
            </a:r>
            <a:r>
              <a:rPr lang="en-US" altLang="ja-JP" sz="1400" dirty="0">
                <a:latin typeface="BIZ UDPゴシック" panose="020B0400000000000000" pitchFamily="50" charset="-128"/>
                <a:ea typeface="BIZ UDPゴシック" panose="020B0400000000000000" pitchFamily="50" charset="-128"/>
              </a:rPr>
              <a:t>tsunofu@pref.ibaraki.lg.jp</a:t>
            </a:r>
            <a:r>
              <a:rPr lang="ja-JP" altLang="en-US" sz="1400" dirty="0">
                <a:latin typeface="BIZ UDPゴシック" panose="020B0400000000000000" pitchFamily="50" charset="-128"/>
                <a:ea typeface="BIZ UDPゴシック" panose="020B0400000000000000" pitchFamily="50" charset="-128"/>
              </a:rPr>
              <a:t>　　　</a:t>
            </a:r>
            <a:endParaRPr lang="en-US" altLang="ja-JP" sz="1400" dirty="0">
              <a:latin typeface="BIZ UDPゴシック" panose="020B0400000000000000" pitchFamily="50" charset="-128"/>
              <a:ea typeface="BIZ UDPゴシック" panose="020B0400000000000000" pitchFamily="50" charset="-128"/>
            </a:endParaRPr>
          </a:p>
          <a:p>
            <a:pPr defTabSz="457200">
              <a:defRPr/>
            </a:pPr>
            <a:r>
              <a:rPr lang="ja-JP" altLang="en-US" sz="1400" dirty="0">
                <a:latin typeface="BIZ UDPゴシック" panose="020B0400000000000000" pitchFamily="50" charset="-128"/>
                <a:ea typeface="BIZ UDPゴシック" panose="020B0400000000000000" pitchFamily="50" charset="-128"/>
              </a:rPr>
              <a:t>　　　　　つくば地域農業改良普及センター　担当：藤田</a:t>
            </a:r>
            <a:endParaRPr lang="en-US" altLang="ja-JP" sz="1400" dirty="0">
              <a:latin typeface="BIZ UDPゴシック" panose="020B0400000000000000" pitchFamily="50" charset="-128"/>
              <a:ea typeface="BIZ UDPゴシック" panose="020B0400000000000000" pitchFamily="50" charset="-128"/>
            </a:endParaRPr>
          </a:p>
          <a:p>
            <a:pPr lvl="0" defTabSz="457200">
              <a:defRPr/>
            </a:pPr>
            <a:endParaRPr kumimoji="1" lang="ja-JP" altLang="en-US" sz="1400" b="0" i="0"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endParaRPr>
          </a:p>
        </p:txBody>
      </p:sp>
      <p:sp>
        <p:nvSpPr>
          <p:cNvPr id="7" name="テキスト ボックス 6">
            <a:extLst>
              <a:ext uri="{FF2B5EF4-FFF2-40B4-BE49-F238E27FC236}">
                <a16:creationId xmlns:a16="http://schemas.microsoft.com/office/drawing/2014/main" id="{D7C7B1FE-34B0-3924-9679-E72B969DB6E4}"/>
              </a:ext>
            </a:extLst>
          </p:cNvPr>
          <p:cNvSpPr txBox="1"/>
          <p:nvPr/>
        </p:nvSpPr>
        <p:spPr>
          <a:xfrm>
            <a:off x="228601" y="8872210"/>
            <a:ext cx="6545517" cy="931024"/>
          </a:xfrm>
          <a:prstGeom prst="rect">
            <a:avLst/>
          </a:prstGeom>
          <a:noFill/>
        </p:spPr>
        <p:txBody>
          <a:bodyPr wrap="square" rtlCol="0">
            <a:spAutoFit/>
          </a:bodyPr>
          <a:lstStyle/>
          <a:p>
            <a:pPr marL="210185" indent="-210185" algn="just">
              <a:lnSpc>
                <a:spcPct val="115000"/>
              </a:lnSpc>
              <a:spcAft>
                <a:spcPts val="0"/>
              </a:spcAft>
            </a:pPr>
            <a:r>
              <a:rPr lang="ja-JP"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本カードに記載された情報は、原則として公表いたしません。ただし、有機農業の推進・支援を目的として、必要に応じて関係する農業支援機関等へ提供することがあります。上記内容をご確認のうえ、情報提供への同意についてご回答をお願いします。　　</a:t>
            </a:r>
            <a:r>
              <a:rPr lang="ja-JP" altLang="ja-JP" sz="1000" u="sng" dirty="0">
                <a:latin typeface="BIZ UDPゴシック" panose="020B0400000000000000" pitchFamily="50" charset="-128"/>
                <a:ea typeface="BIZ UDPゴシック" panose="020B0400000000000000" pitchFamily="50" charset="-128"/>
              </a:rPr>
              <a:t>□提供してよい　　□提供しては困る</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000" b="1" dirty="0">
                <a:solidFill>
                  <a:srgbClr val="C00000"/>
                </a:solidFill>
                <a:latin typeface="BIZ UDPゴシック" panose="020B0400000000000000" pitchFamily="50" charset="-128"/>
                <a:ea typeface="BIZ UDPゴシック" panose="020B0400000000000000" pitchFamily="50" charset="-128"/>
              </a:rPr>
              <a:t>※</a:t>
            </a:r>
            <a:r>
              <a:rPr lang="ja-JP" altLang="en-US" sz="1000" b="1" dirty="0">
                <a:solidFill>
                  <a:srgbClr val="C00000"/>
                </a:solidFill>
                <a:latin typeface="BIZ UDPゴシック" panose="020B0400000000000000" pitchFamily="50" charset="-128"/>
                <a:ea typeface="BIZ UDPゴシック" panose="020B0400000000000000" pitchFamily="50" charset="-128"/>
              </a:rPr>
              <a:t>お申し込み状況によりましては、受付期間中であっても募集を締め切らせていただく場合がございますので、あらかじめご了承ください。</a:t>
            </a:r>
            <a:endParaRPr lang="en-US" altLang="ja-JP" sz="1000" b="1" dirty="0">
              <a:solidFill>
                <a:srgbClr val="C0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4609954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TM02892315[[fn=ウィスプ]]</Template>
  <TotalTime>379</TotalTime>
  <Words>288</Words>
  <Application>Microsoft Office PowerPoint</Application>
  <PresentationFormat>A4 210 x 297 mm</PresentationFormat>
  <Paragraphs>39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3</vt:i4>
      </vt:variant>
      <vt:variant>
        <vt:lpstr>スライド タイトル</vt:lpstr>
      </vt:variant>
      <vt:variant>
        <vt:i4>1</vt:i4>
      </vt:variant>
    </vt:vector>
  </HeadingPairs>
  <TitlesOfParts>
    <vt:vector size="8" baseType="lpstr">
      <vt:lpstr>BIZ UDPゴシック</vt:lpstr>
      <vt:lpstr>Calibri</vt:lpstr>
      <vt:lpstr>Calibri Light</vt:lpstr>
      <vt:lpstr>Wingdings 2</vt:lpstr>
      <vt:lpstr>HDOfficeLightV0</vt:lpstr>
      <vt:lpstr>1_HDOfficeLightV0</vt:lpstr>
      <vt:lpstr>2_HDOfficeLightV0</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Administrator</cp:lastModifiedBy>
  <cp:revision>22</cp:revision>
  <cp:lastPrinted>2026-10-28T00:50:49Z</cp:lastPrinted>
  <dcterms:created xsi:type="dcterms:W3CDTF">2026-09-10T06:12:14Z</dcterms:created>
  <dcterms:modified xsi:type="dcterms:W3CDTF">2026-10-28T01:32:11Z</dcterms:modified>
</cp:coreProperties>
</file>